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41" r:id="rId2"/>
    <p:sldId id="304" r:id="rId3"/>
    <p:sldId id="317" r:id="rId4"/>
    <p:sldId id="294" r:id="rId5"/>
    <p:sldId id="299" r:id="rId6"/>
    <p:sldId id="315" r:id="rId7"/>
    <p:sldId id="326" r:id="rId8"/>
    <p:sldId id="337" r:id="rId9"/>
    <p:sldId id="338" r:id="rId10"/>
    <p:sldId id="340" r:id="rId11"/>
    <p:sldId id="336" r:id="rId12"/>
    <p:sldId id="322" r:id="rId13"/>
    <p:sldId id="325" r:id="rId14"/>
    <p:sldId id="333" r:id="rId15"/>
    <p:sldId id="329" r:id="rId16"/>
    <p:sldId id="335" r:id="rId17"/>
  </p:sldIdLst>
  <p:sldSz cx="9144000" cy="6858000" type="screen4x3"/>
  <p:notesSz cx="6805613" cy="9939338"/>
  <p:defaultTextStyle>
    <a:defPPr>
      <a:defRPr lang="da-DK"/>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8A157E"/>
    <a:srgbClr val="006666"/>
    <a:srgbClr val="005D70"/>
    <a:srgbClr val="2B7A98"/>
    <a:srgbClr val="6AA5B9"/>
    <a:srgbClr val="69B9B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0" autoAdjust="0"/>
    <p:restoredTop sz="93793" autoAdjust="0"/>
  </p:normalViewPr>
  <p:slideViewPr>
    <p:cSldViewPr>
      <p:cViewPr>
        <p:scale>
          <a:sx n="60" d="100"/>
          <a:sy n="60" d="100"/>
        </p:scale>
        <p:origin x="-1128" y="-93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da-DK"/>
          </a:p>
        </p:txBody>
      </p:sp>
      <p:sp>
        <p:nvSpPr>
          <p:cNvPr id="3" name="Pladsholder til dato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pPr>
              <a:defRPr/>
            </a:pPr>
            <a:fld id="{A0503F71-13F7-4634-B6F4-BF0824299FC1}" type="datetimeFigureOut">
              <a:rPr lang="da-DK"/>
              <a:pPr>
                <a:defRPr/>
              </a:pPr>
              <a:t>23-03-2012</a:t>
            </a:fld>
            <a:endParaRPr lang="da-DK"/>
          </a:p>
        </p:txBody>
      </p:sp>
      <p:sp>
        <p:nvSpPr>
          <p:cNvPr id="4" name="Pladsholder til sidefod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pPr>
              <a:defRPr/>
            </a:pPr>
            <a:endParaRPr lang="da-DK"/>
          </a:p>
        </p:txBody>
      </p:sp>
      <p:sp>
        <p:nvSpPr>
          <p:cNvPr id="5" name="Pladsholder til diasnumm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pPr>
              <a:defRPr/>
            </a:pPr>
            <a:fld id="{9705446F-6CEE-475E-943A-B63655C2631B}" type="slidenum">
              <a:rPr lang="da-DK"/>
              <a:pPr>
                <a:defRPr/>
              </a:pPr>
              <a:t>‹#›</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defTabSz="915988">
              <a:defRPr sz="1200"/>
            </a:lvl1pPr>
          </a:lstStyle>
          <a:p>
            <a:pPr>
              <a:defRPr/>
            </a:pPr>
            <a:endParaRPr lang="da-DK"/>
          </a:p>
        </p:txBody>
      </p:sp>
      <p:sp>
        <p:nvSpPr>
          <p:cNvPr id="36867"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algn="r" defTabSz="915988">
              <a:defRPr sz="1200"/>
            </a:lvl1pPr>
          </a:lstStyle>
          <a:p>
            <a:pPr>
              <a:defRPr/>
            </a:pPr>
            <a:endParaRPr lang="da-DK"/>
          </a:p>
        </p:txBody>
      </p:sp>
      <p:sp>
        <p:nvSpPr>
          <p:cNvPr id="14340" name="Rectangle 4"/>
          <p:cNvSpPr>
            <a:spLocks noGrp="1" noRot="1" noChangeAspect="1" noChangeArrowheads="1" noTextEdit="1"/>
          </p:cNvSpPr>
          <p:nvPr>
            <p:ph type="sldImg" idx="2"/>
          </p:nvPr>
        </p:nvSpPr>
        <p:spPr bwMode="auto">
          <a:xfrm>
            <a:off x="917575" y="746125"/>
            <a:ext cx="4970463" cy="37274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21225"/>
            <a:ext cx="5446713" cy="4471988"/>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36870"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defTabSz="915988">
              <a:defRPr sz="1200"/>
            </a:lvl1pPr>
          </a:lstStyle>
          <a:p>
            <a:pPr>
              <a:defRPr/>
            </a:pPr>
            <a:endParaRPr lang="da-DK"/>
          </a:p>
        </p:txBody>
      </p:sp>
      <p:sp>
        <p:nvSpPr>
          <p:cNvPr id="36871"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algn="r" defTabSz="915988">
              <a:defRPr sz="1200"/>
            </a:lvl1pPr>
          </a:lstStyle>
          <a:p>
            <a:pPr>
              <a:defRPr/>
            </a:pPr>
            <a:fld id="{CA00B1A0-57F8-430F-8E8F-76ED6B6F83A4}" type="slidenum">
              <a:rPr lang="da-DK"/>
              <a:pPr>
                <a:defRPr/>
              </a:pPr>
              <a:t>‹#›</a:t>
            </a:fld>
            <a:endParaRPr 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r>
              <a:rPr lang="da-DK" smtClean="0"/>
              <a:t>Af alle i 2011.</a:t>
            </a:r>
          </a:p>
          <a:p>
            <a:pPr>
              <a:buFontTx/>
              <a:buChar char="•"/>
            </a:pPr>
            <a:r>
              <a:rPr lang="da-DK" smtClean="0"/>
              <a:t>Stort set alle, der har en computer, har også adgang til internettet!</a:t>
            </a:r>
          </a:p>
          <a:p>
            <a:pPr>
              <a:buFontTx/>
              <a:buChar char="•"/>
            </a:pPr>
            <a:r>
              <a:rPr lang="da-DK" smtClean="0"/>
              <a:t>Alder har afgørende indflydelse på, hvorvidt der er adgang til internet i hjemmet!</a:t>
            </a:r>
          </a:p>
          <a:p>
            <a:endParaRPr 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da-DK" smtClean="0"/>
          </a:p>
          <a:p>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da-DK" smtClean="0"/>
              <a:t>Tallene er for de 16 til 89-årige.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854450" y="9439275"/>
            <a:ext cx="2949575" cy="498475"/>
          </a:xfrm>
          <a:prstGeom prst="rect">
            <a:avLst/>
          </a:prstGeom>
          <a:noFill/>
          <a:ln w="9525">
            <a:noFill/>
            <a:miter lim="800000"/>
            <a:headEnd/>
            <a:tailEnd/>
          </a:ln>
        </p:spPr>
        <p:txBody>
          <a:bodyPr lIns="91595" tIns="45798" rIns="91595" bIns="45798" anchor="b"/>
          <a:lstStyle/>
          <a:p>
            <a:pPr algn="r" defTabSz="915988"/>
            <a:fld id="{C9599C14-BCC9-4E64-8980-EA0DB6625BA0}" type="slidenum">
              <a:rPr lang="da-DK" sz="1200">
                <a:latin typeface="Arial" charset="0"/>
                <a:ea typeface="ヒラギノ角ゴ Pro W3"/>
                <a:cs typeface="ヒラギノ角ゴ Pro W3"/>
              </a:rPr>
              <a:pPr algn="r" defTabSz="915988"/>
              <a:t>9</a:t>
            </a:fld>
            <a:endParaRPr lang="da-DK" sz="1200">
              <a:latin typeface="Arial" charset="0"/>
              <a:ea typeface="ヒラギノ角ゴ Pro W3"/>
              <a:cs typeface="ヒラギノ角ゴ Pro W3"/>
            </a:endParaRPr>
          </a:p>
        </p:txBody>
      </p:sp>
      <p:sp>
        <p:nvSpPr>
          <p:cNvPr id="83970" name="Pladsholder til diasbillede 1"/>
          <p:cNvSpPr>
            <a:spLocks noGrp="1" noRot="1" noChangeAspect="1" noTextEdit="1"/>
          </p:cNvSpPr>
          <p:nvPr>
            <p:ph type="sldImg"/>
          </p:nvPr>
        </p:nvSpPr>
        <p:spPr>
          <a:xfrm>
            <a:off x="919163" y="746125"/>
            <a:ext cx="4968875" cy="3727450"/>
          </a:xfrm>
          <a:ln/>
        </p:spPr>
      </p:sp>
      <p:sp>
        <p:nvSpPr>
          <p:cNvPr id="83971" name="Pladsholder til noter 2"/>
          <p:cNvSpPr>
            <a:spLocks noGrp="1"/>
          </p:cNvSpPr>
          <p:nvPr>
            <p:ph type="body" idx="1"/>
          </p:nvPr>
        </p:nvSpPr>
        <p:spPr>
          <a:xfrm>
            <a:off x="681038" y="4721225"/>
            <a:ext cx="5443537" cy="4473575"/>
          </a:xfrm>
          <a:noFill/>
          <a:ln/>
        </p:spPr>
        <p:txBody>
          <a:bodyPr lIns="91540" tIns="45771" rIns="91540" bIns="45771"/>
          <a:lstStyle/>
          <a:p>
            <a:pPr eaLnBrk="1" hangingPunct="1"/>
            <a:endParaRPr lang="da-DK" smtClean="0"/>
          </a:p>
        </p:txBody>
      </p:sp>
      <p:sp>
        <p:nvSpPr>
          <p:cNvPr id="83972" name="Pladsholder til diasnummer 3"/>
          <p:cNvSpPr txBox="1">
            <a:spLocks noGrp="1"/>
          </p:cNvSpPr>
          <p:nvPr/>
        </p:nvSpPr>
        <p:spPr bwMode="auto">
          <a:xfrm>
            <a:off x="3854450" y="9439275"/>
            <a:ext cx="2949575" cy="498475"/>
          </a:xfrm>
          <a:prstGeom prst="rect">
            <a:avLst/>
          </a:prstGeom>
          <a:noFill/>
          <a:ln w="9525">
            <a:noFill/>
            <a:miter lim="800000"/>
            <a:headEnd/>
            <a:tailEnd/>
          </a:ln>
        </p:spPr>
        <p:txBody>
          <a:bodyPr lIns="91540" tIns="45771" rIns="91540" bIns="45771" anchor="b"/>
          <a:lstStyle/>
          <a:p>
            <a:pPr algn="r" defTabSz="915988"/>
            <a:fld id="{9F887599-189F-4378-8ED8-F2751B39EDDB}" type="slidenum">
              <a:rPr lang="da-DK" sz="1200">
                <a:latin typeface="Arial" charset="0"/>
                <a:ea typeface="ＭＳ Ｐゴシック"/>
                <a:cs typeface="ＭＳ Ｐゴシック"/>
              </a:rPr>
              <a:pPr algn="r" defTabSz="915988"/>
              <a:t>9</a:t>
            </a:fld>
            <a:endParaRPr lang="da-DK" sz="1200">
              <a:latin typeface="Arial"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54450" y="9439275"/>
            <a:ext cx="2949575" cy="498475"/>
          </a:xfrm>
          <a:prstGeom prst="rect">
            <a:avLst/>
          </a:prstGeom>
          <a:noFill/>
          <a:ln w="9525">
            <a:noFill/>
            <a:miter lim="800000"/>
            <a:headEnd/>
            <a:tailEnd/>
          </a:ln>
        </p:spPr>
        <p:txBody>
          <a:bodyPr lIns="91595" tIns="45798" rIns="91595" bIns="45798" anchor="b"/>
          <a:lstStyle/>
          <a:p>
            <a:pPr algn="r"/>
            <a:fld id="{0201493B-62A8-4A9A-B5A2-3C13AE1A80C7}" type="slidenum">
              <a:rPr lang="da-DK" sz="1200"/>
              <a:pPr algn="r"/>
              <a:t>10</a:t>
            </a:fld>
            <a:endParaRPr lang="da-DK" sz="1200"/>
          </a:p>
        </p:txBody>
      </p:sp>
      <p:sp>
        <p:nvSpPr>
          <p:cNvPr id="101379" name="Pladsholder til diasbillede 1"/>
          <p:cNvSpPr>
            <a:spLocks noGrp="1" noRot="1" noChangeAspect="1" noTextEdit="1"/>
          </p:cNvSpPr>
          <p:nvPr>
            <p:ph type="sldImg"/>
          </p:nvPr>
        </p:nvSpPr>
        <p:spPr>
          <a:xfrm>
            <a:off x="919163" y="746125"/>
            <a:ext cx="4968875" cy="3727450"/>
          </a:xfrm>
          <a:ln/>
        </p:spPr>
      </p:sp>
      <p:sp>
        <p:nvSpPr>
          <p:cNvPr id="101380" name="Pladsholder til noter 2"/>
          <p:cNvSpPr>
            <a:spLocks noGrp="1"/>
          </p:cNvSpPr>
          <p:nvPr>
            <p:ph type="body" idx="1"/>
          </p:nvPr>
        </p:nvSpPr>
        <p:spPr>
          <a:xfrm>
            <a:off x="681038" y="4721225"/>
            <a:ext cx="5443537" cy="4473575"/>
          </a:xfrm>
          <a:noFill/>
          <a:ln/>
        </p:spPr>
        <p:txBody>
          <a:bodyPr lIns="91540" tIns="45771" rIns="91540" bIns="45771"/>
          <a:lstStyle/>
          <a:p>
            <a:pPr eaLnBrk="1" hangingPunct="1"/>
            <a:endParaRPr lang="da-DK" smtClean="0"/>
          </a:p>
          <a:p>
            <a:pPr eaLnBrk="1" hangingPunct="1"/>
            <a:r>
              <a:rPr lang="da-DK" smtClean="0"/>
              <a:t>Med hensyn til tallene er de udtryk for skøn, som bygger på:</a:t>
            </a:r>
          </a:p>
          <a:p>
            <a:pPr eaLnBrk="1" hangingPunct="1">
              <a:buFontTx/>
              <a:buChar char="•"/>
            </a:pPr>
            <a:r>
              <a:rPr lang="da-DK" smtClean="0"/>
              <a:t>50 pct. af danskerne har ifølge Danmarks Statistik udfyldt og indsendt blanketter til det offentlige. (Analysen ”It i praksis 2010”, som Rambøll Management står bag, viser således, at 55 pct. af de adspurgte borgere foretrækker analoge frem for digitale kanaler, mens kun 43 pct. foretrækker digitale i deres kommunikation med det offentlige.)</a:t>
            </a:r>
          </a:p>
          <a:p>
            <a:pPr eaLnBrk="1" hangingPunct="1">
              <a:buFontTx/>
              <a:buChar char="•"/>
            </a:pPr>
            <a:r>
              <a:rPr lang="da-DK" smtClean="0"/>
              <a:t>De 10 pct. er en oprunding i forhold til, at ni pct. aldrig har brugt internettet.</a:t>
            </a:r>
          </a:p>
          <a:p>
            <a:pPr eaLnBrk="1" hangingPunct="1">
              <a:buFontTx/>
              <a:buChar char="•"/>
            </a:pPr>
            <a:r>
              <a:rPr lang="da-DK" smtClean="0"/>
              <a:t>De to gange 20 pct. er et udtryk for en ligelig fordeling af den resterende andel.</a:t>
            </a:r>
          </a:p>
          <a:p>
            <a:pPr eaLnBrk="1" hangingPunct="1"/>
            <a:r>
              <a:rPr lang="da-DK" smtClean="0"/>
              <a:t>Et er statistik noget andet er hvad vi gør for at flytte befolkningens adfærd; brugervenlighed er afgørende, heri ligger at teknikken er i orden, fungerer og er logisk, men også at kommunikationen/ sproget er i orden. Juridiske termer sætter befolkningen af. Uddannelse og medbetjening bliver vigtigt for at få de svagere grupper med. De stærkere grupper der god kan men ikke vil, skal motiveres med markedsføring og lukning for alternativer.</a:t>
            </a:r>
          </a:p>
        </p:txBody>
      </p:sp>
      <p:sp>
        <p:nvSpPr>
          <p:cNvPr id="101381" name="Pladsholder til diasnummer 3"/>
          <p:cNvSpPr txBox="1">
            <a:spLocks noGrp="1"/>
          </p:cNvSpPr>
          <p:nvPr/>
        </p:nvSpPr>
        <p:spPr bwMode="auto">
          <a:xfrm>
            <a:off x="3854450" y="9439275"/>
            <a:ext cx="2949575" cy="498475"/>
          </a:xfrm>
          <a:prstGeom prst="rect">
            <a:avLst/>
          </a:prstGeom>
          <a:noFill/>
          <a:ln w="9525">
            <a:noFill/>
            <a:miter lim="800000"/>
            <a:headEnd/>
            <a:tailEnd/>
          </a:ln>
        </p:spPr>
        <p:txBody>
          <a:bodyPr lIns="91540" tIns="45771" rIns="91540" bIns="45771" anchor="b"/>
          <a:lstStyle/>
          <a:p>
            <a:pPr algn="r"/>
            <a:fld id="{D4F06D91-5B2F-4451-B311-5BBADF287C5E}" type="slidenum">
              <a:rPr lang="da-DK" sz="1200">
                <a:ea typeface="ＭＳ Ｐゴシック"/>
                <a:cs typeface="ＭＳ Ｐゴシック"/>
              </a:rPr>
              <a:pPr algn="r"/>
              <a:t>10</a:t>
            </a:fld>
            <a:endParaRPr lang="da-DK" sz="120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3854450" y="9439275"/>
            <a:ext cx="2949575" cy="498475"/>
          </a:xfrm>
          <a:prstGeom prst="rect">
            <a:avLst/>
          </a:prstGeom>
          <a:noFill/>
          <a:ln w="9525">
            <a:noFill/>
            <a:miter lim="800000"/>
            <a:headEnd/>
            <a:tailEnd/>
          </a:ln>
        </p:spPr>
        <p:txBody>
          <a:bodyPr lIns="91595" tIns="45798" rIns="91595" bIns="45798" anchor="b"/>
          <a:lstStyle/>
          <a:p>
            <a:pPr algn="r"/>
            <a:fld id="{DE8CC5BF-13BC-4BF9-B716-95D8D63A7E1F}" type="slidenum">
              <a:rPr lang="da-DK" sz="1200"/>
              <a:pPr algn="r"/>
              <a:t>11</a:t>
            </a:fld>
            <a:endParaRPr lang="da-DK" sz="1200"/>
          </a:p>
        </p:txBody>
      </p:sp>
      <p:sp>
        <p:nvSpPr>
          <p:cNvPr id="86018" name="Pladsholder til diasbillede 1"/>
          <p:cNvSpPr>
            <a:spLocks noGrp="1" noRot="1" noChangeAspect="1" noTextEdit="1"/>
          </p:cNvSpPr>
          <p:nvPr>
            <p:ph type="sldImg"/>
          </p:nvPr>
        </p:nvSpPr>
        <p:spPr>
          <a:xfrm>
            <a:off x="919163" y="746125"/>
            <a:ext cx="4968875" cy="3727450"/>
          </a:xfrm>
          <a:ln/>
        </p:spPr>
      </p:sp>
      <p:sp>
        <p:nvSpPr>
          <p:cNvPr id="86019" name="Pladsholder til noter 2"/>
          <p:cNvSpPr>
            <a:spLocks noGrp="1"/>
          </p:cNvSpPr>
          <p:nvPr>
            <p:ph type="body" idx="1"/>
          </p:nvPr>
        </p:nvSpPr>
        <p:spPr>
          <a:xfrm>
            <a:off x="681038" y="4721225"/>
            <a:ext cx="5443537" cy="4473575"/>
          </a:xfrm>
          <a:noFill/>
          <a:ln/>
        </p:spPr>
        <p:txBody>
          <a:bodyPr lIns="91540" tIns="45771" rIns="91540" bIns="45771"/>
          <a:lstStyle/>
          <a:p>
            <a:pPr eaLnBrk="1" hangingPunct="1"/>
            <a:endParaRPr lang="da-DK" smtClean="0"/>
          </a:p>
          <a:p>
            <a:pPr eaLnBrk="1" hangingPunct="1"/>
            <a:r>
              <a:rPr lang="da-DK" smtClean="0"/>
              <a:t>Med hensyn til tallene er de udtryk for skøn, som bygger på:</a:t>
            </a:r>
          </a:p>
          <a:p>
            <a:pPr eaLnBrk="1" hangingPunct="1">
              <a:buFontTx/>
              <a:buChar char="•"/>
            </a:pPr>
            <a:r>
              <a:rPr lang="da-DK" smtClean="0"/>
              <a:t>50 pct. af danskerne har ifølge Danmarks Statistik udfyldt og indsendt blanketter til det offentlige. (Analysen ”It i praksis 2010”, som Rambøll Management står bag, viser således, at 55 pct. af de adspurgte borgere foretrækker analoge frem for digitale kanaler, mens kun 43 pct. foretrækker digitale i deres kommunikation med det offentlige.)</a:t>
            </a:r>
          </a:p>
          <a:p>
            <a:pPr eaLnBrk="1" hangingPunct="1">
              <a:buFontTx/>
              <a:buChar char="•"/>
            </a:pPr>
            <a:r>
              <a:rPr lang="da-DK" smtClean="0"/>
              <a:t>De 10 pct. er en oprunding i forhold til, at ni pct. aldrig har brugt internettet.</a:t>
            </a:r>
          </a:p>
          <a:p>
            <a:pPr eaLnBrk="1" hangingPunct="1">
              <a:buFontTx/>
              <a:buChar char="•"/>
            </a:pPr>
            <a:r>
              <a:rPr lang="da-DK" smtClean="0"/>
              <a:t>De to gange 20 pct. er et udtryk for en ligelig fordeling af den resterende andel.</a:t>
            </a:r>
          </a:p>
          <a:p>
            <a:pPr eaLnBrk="1" hangingPunct="1"/>
            <a:r>
              <a:rPr lang="da-DK" smtClean="0"/>
              <a:t>Et er statistik noget andet er hvad vi gør for at flytte befolkningens adfærd; brugervenlighed er afgørende, heri ligger at teknikken er i orden, fungerer og er logisk, men også at kommunikationen/ sproget er i orden. Juridiske termer sætter befolkningen af. Uddannelse og medbetjening bliver vigtigt for at få de svagere grupper med. De stærkere grupper der god kan men ikke vil, skal motiveres med markedsføring og lukning for alternativer.</a:t>
            </a:r>
          </a:p>
        </p:txBody>
      </p:sp>
      <p:sp>
        <p:nvSpPr>
          <p:cNvPr id="86020" name="Pladsholder til diasnummer 3"/>
          <p:cNvSpPr txBox="1">
            <a:spLocks noGrp="1"/>
          </p:cNvSpPr>
          <p:nvPr/>
        </p:nvSpPr>
        <p:spPr bwMode="auto">
          <a:xfrm>
            <a:off x="3854450" y="9439275"/>
            <a:ext cx="2949575" cy="498475"/>
          </a:xfrm>
          <a:prstGeom prst="rect">
            <a:avLst/>
          </a:prstGeom>
          <a:noFill/>
          <a:ln w="9525">
            <a:noFill/>
            <a:miter lim="800000"/>
            <a:headEnd/>
            <a:tailEnd/>
          </a:ln>
        </p:spPr>
        <p:txBody>
          <a:bodyPr lIns="91540" tIns="45771" rIns="91540" bIns="45771" anchor="b"/>
          <a:lstStyle/>
          <a:p>
            <a:pPr algn="r"/>
            <a:fld id="{1DC39A15-D8E0-45B8-A3FD-64379889BC88}" type="slidenum">
              <a:rPr lang="da-DK" sz="1200">
                <a:ea typeface="ＭＳ Ｐゴシック"/>
                <a:cs typeface="ＭＳ Ｐゴシック"/>
              </a:rPr>
              <a:pPr algn="r"/>
              <a:t>11</a:t>
            </a:fld>
            <a:endParaRPr lang="da-DK" sz="120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3854450" y="9439275"/>
            <a:ext cx="2949575" cy="498475"/>
          </a:xfrm>
          <a:prstGeom prst="rect">
            <a:avLst/>
          </a:prstGeom>
          <a:noFill/>
          <a:ln w="9525">
            <a:noFill/>
            <a:miter lim="800000"/>
            <a:headEnd/>
            <a:tailEnd/>
          </a:ln>
        </p:spPr>
        <p:txBody>
          <a:bodyPr lIns="91595" tIns="45798" rIns="91595" bIns="45798" anchor="b"/>
          <a:lstStyle/>
          <a:p>
            <a:pPr algn="r"/>
            <a:fld id="{803EA575-DBD1-4E80-9CAB-55FC66EA880F}" type="slidenum">
              <a:rPr lang="da-DK" sz="1200"/>
              <a:pPr algn="r"/>
              <a:t>12</a:t>
            </a:fld>
            <a:endParaRPr lang="da-DK" sz="1200"/>
          </a:p>
        </p:txBody>
      </p:sp>
      <p:sp>
        <p:nvSpPr>
          <p:cNvPr id="88066" name="Pladsholder til diasbillede 1"/>
          <p:cNvSpPr>
            <a:spLocks noGrp="1" noRot="1" noChangeAspect="1" noTextEdit="1"/>
          </p:cNvSpPr>
          <p:nvPr>
            <p:ph type="sldImg"/>
          </p:nvPr>
        </p:nvSpPr>
        <p:spPr>
          <a:xfrm>
            <a:off x="919163" y="746125"/>
            <a:ext cx="4968875" cy="3727450"/>
          </a:xfrm>
          <a:ln/>
        </p:spPr>
      </p:sp>
      <p:sp>
        <p:nvSpPr>
          <p:cNvPr id="88067" name="Pladsholder til noter 2"/>
          <p:cNvSpPr>
            <a:spLocks noGrp="1"/>
          </p:cNvSpPr>
          <p:nvPr>
            <p:ph type="body" idx="1"/>
          </p:nvPr>
        </p:nvSpPr>
        <p:spPr>
          <a:xfrm>
            <a:off x="681038" y="4721225"/>
            <a:ext cx="5443537" cy="4473575"/>
          </a:xfrm>
          <a:noFill/>
          <a:ln/>
        </p:spPr>
        <p:txBody>
          <a:bodyPr lIns="91540" tIns="45771" rIns="91540" bIns="45771"/>
          <a:lstStyle/>
          <a:p>
            <a:pPr eaLnBrk="1" hangingPunct="1"/>
            <a:endParaRPr lang="da-DK" smtClean="0"/>
          </a:p>
        </p:txBody>
      </p:sp>
      <p:sp>
        <p:nvSpPr>
          <p:cNvPr id="88068" name="Pladsholder til diasnummer 3"/>
          <p:cNvSpPr txBox="1">
            <a:spLocks noGrp="1"/>
          </p:cNvSpPr>
          <p:nvPr/>
        </p:nvSpPr>
        <p:spPr bwMode="auto">
          <a:xfrm>
            <a:off x="3854450" y="9439275"/>
            <a:ext cx="2949575" cy="498475"/>
          </a:xfrm>
          <a:prstGeom prst="rect">
            <a:avLst/>
          </a:prstGeom>
          <a:noFill/>
          <a:ln w="9525">
            <a:noFill/>
            <a:miter lim="800000"/>
            <a:headEnd/>
            <a:tailEnd/>
          </a:ln>
        </p:spPr>
        <p:txBody>
          <a:bodyPr lIns="91540" tIns="45771" rIns="91540" bIns="45771" anchor="b"/>
          <a:lstStyle/>
          <a:p>
            <a:pPr algn="r"/>
            <a:fld id="{027E893A-1EEB-48E5-AEFC-9BED5F8046AB}" type="slidenum">
              <a:rPr lang="da-DK" sz="1200">
                <a:ea typeface="ＭＳ Ｐゴシック"/>
                <a:cs typeface="ＭＳ Ｐゴシック"/>
              </a:rPr>
              <a:pPr algn="r"/>
              <a:t>12</a:t>
            </a:fld>
            <a:endParaRPr lang="da-DK" sz="120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54450" y="9439275"/>
            <a:ext cx="2949575" cy="498475"/>
          </a:xfrm>
          <a:prstGeom prst="rect">
            <a:avLst/>
          </a:prstGeom>
          <a:noFill/>
          <a:ln w="9525">
            <a:noFill/>
            <a:miter lim="800000"/>
            <a:headEnd/>
            <a:tailEnd/>
          </a:ln>
        </p:spPr>
        <p:txBody>
          <a:bodyPr lIns="91595" tIns="45798" rIns="91595" bIns="45798" anchor="b"/>
          <a:lstStyle/>
          <a:p>
            <a:pPr algn="r"/>
            <a:fld id="{4ED4073F-B6A2-48A0-90F3-05601153CF52}" type="slidenum">
              <a:rPr lang="da-DK" sz="1200"/>
              <a:pPr algn="r"/>
              <a:t>13</a:t>
            </a:fld>
            <a:endParaRPr lang="da-DK" sz="1200"/>
          </a:p>
        </p:txBody>
      </p:sp>
      <p:sp>
        <p:nvSpPr>
          <p:cNvPr id="92162" name="Pladsholder til diasbillede 1"/>
          <p:cNvSpPr>
            <a:spLocks noGrp="1" noRot="1" noChangeAspect="1" noTextEdit="1"/>
          </p:cNvSpPr>
          <p:nvPr>
            <p:ph type="sldImg"/>
          </p:nvPr>
        </p:nvSpPr>
        <p:spPr>
          <a:xfrm>
            <a:off x="919163" y="746125"/>
            <a:ext cx="4968875" cy="3727450"/>
          </a:xfrm>
          <a:ln/>
        </p:spPr>
      </p:sp>
      <p:sp>
        <p:nvSpPr>
          <p:cNvPr id="92163" name="Pladsholder til noter 2"/>
          <p:cNvSpPr>
            <a:spLocks noGrp="1"/>
          </p:cNvSpPr>
          <p:nvPr>
            <p:ph type="body" idx="1"/>
          </p:nvPr>
        </p:nvSpPr>
        <p:spPr>
          <a:xfrm>
            <a:off x="681038" y="4721225"/>
            <a:ext cx="5443537" cy="4473575"/>
          </a:xfrm>
          <a:noFill/>
          <a:ln/>
        </p:spPr>
        <p:txBody>
          <a:bodyPr lIns="91540" tIns="45771" rIns="91540" bIns="45771"/>
          <a:lstStyle/>
          <a:p>
            <a:pPr eaLnBrk="1" hangingPunct="1"/>
            <a:endParaRPr lang="da-DK" smtClean="0"/>
          </a:p>
          <a:p>
            <a:pPr eaLnBrk="1" hangingPunct="1"/>
            <a:r>
              <a:rPr lang="da-DK" smtClean="0"/>
              <a:t>Med hensyn til tallene er de udtryk for skøn, som bygger på:</a:t>
            </a:r>
          </a:p>
          <a:p>
            <a:pPr eaLnBrk="1" hangingPunct="1">
              <a:buFontTx/>
              <a:buChar char="•"/>
            </a:pPr>
            <a:r>
              <a:rPr lang="da-DK" smtClean="0"/>
              <a:t>50 pct. af danskerne har ifølge Danmarks Statistik udfyldt og indsendt blanketter til det offentlige. (Analysen ”It i praksis 2010”, som Rambøll Management står bag, viser således, at 55 pct. af de adspurgte borgere foretrækker analoge frem for digitale kanaler, mens kun 43 pct. foretrækker digitale i deres kommunikation med det offentlige.)</a:t>
            </a:r>
          </a:p>
          <a:p>
            <a:pPr eaLnBrk="1" hangingPunct="1">
              <a:buFontTx/>
              <a:buChar char="•"/>
            </a:pPr>
            <a:r>
              <a:rPr lang="da-DK" smtClean="0"/>
              <a:t>De 10 pct. er en oprunding i forhold til, at ni pct. aldrig har brugt internettet.</a:t>
            </a:r>
          </a:p>
          <a:p>
            <a:pPr eaLnBrk="1" hangingPunct="1">
              <a:buFontTx/>
              <a:buChar char="•"/>
            </a:pPr>
            <a:r>
              <a:rPr lang="da-DK" smtClean="0"/>
              <a:t>De to gange 20 pct. er et udtryk for en ligelig fordeling af den resterende andel.</a:t>
            </a:r>
          </a:p>
          <a:p>
            <a:pPr eaLnBrk="1" hangingPunct="1"/>
            <a:r>
              <a:rPr lang="da-DK" smtClean="0"/>
              <a:t>Et er statistik noget andet er hvad vi gør for at flytte befolkningens adfærd; brugervenlighed er afgørende, heri ligger at teknikken er i orden, fungerer og er logisk, men også at kommunikationen/ sproget er i orden. Juridiske termer sætter befolkningen af. Uddannelse og medbetjening bliver vigtigt for at få de svagere grupper med. De stærkere grupper der god kan men ikke vil, skal motiveres med markedsføring og lukning for alternativer.</a:t>
            </a:r>
          </a:p>
        </p:txBody>
      </p:sp>
      <p:sp>
        <p:nvSpPr>
          <p:cNvPr id="92164" name="Pladsholder til diasnummer 3"/>
          <p:cNvSpPr txBox="1">
            <a:spLocks noGrp="1"/>
          </p:cNvSpPr>
          <p:nvPr/>
        </p:nvSpPr>
        <p:spPr bwMode="auto">
          <a:xfrm>
            <a:off x="3854450" y="9439275"/>
            <a:ext cx="2949575" cy="498475"/>
          </a:xfrm>
          <a:prstGeom prst="rect">
            <a:avLst/>
          </a:prstGeom>
          <a:noFill/>
          <a:ln w="9525">
            <a:noFill/>
            <a:miter lim="800000"/>
            <a:headEnd/>
            <a:tailEnd/>
          </a:ln>
        </p:spPr>
        <p:txBody>
          <a:bodyPr lIns="91540" tIns="45771" rIns="91540" bIns="45771" anchor="b"/>
          <a:lstStyle/>
          <a:p>
            <a:pPr algn="r"/>
            <a:fld id="{ED7961F1-DB4D-4AC2-BCBA-BD4A60B5CDD4}" type="slidenum">
              <a:rPr lang="da-DK" sz="1200">
                <a:ea typeface="ＭＳ Ｐゴシック"/>
                <a:cs typeface="ＭＳ Ｐゴシック"/>
              </a:rPr>
              <a:pPr algn="r"/>
              <a:t>13</a:t>
            </a:fld>
            <a:endParaRPr lang="da-DK" sz="120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r>
              <a:rPr lang="da-DK" smtClean="0"/>
              <a:t>Vi, parterne bag digitaliseringsstrategien, går sammen om ovenstående. Men et ikke uvæsentligt arbejde ligger ude i den enkelte kommune, hos det enkelte borgservicecenter. </a:t>
            </a:r>
          </a:p>
          <a:p>
            <a:endParaRPr lang="da-DK" smtClean="0"/>
          </a:p>
          <a:p>
            <a:r>
              <a:rPr lang="da-DK" smtClean="0"/>
              <a:t>Her kræver indsatsen en helhedsorienteret tilgang for at flytte borgerne over andre kanaler. ”Hvordan” - er der mange gode cases at lade sig inspirere af, eksempelvis Århus, Roskilde eller Viborg kommune, som har formået at flytte ansøgning om folkepension til omkring 70% digital ansøgning. Når jeg nævner en helhedsorienteret tilgang, så er det fordi, at netop disse cases ikke lægger vægten på den tekniske løsning, men i den kommunikationsmæssige indsats der omslutter en teknisk løsning. Dvs. lige fra første gang man får et informationsbrev om ansøgning til folkepension og til de evt. borgerspørgsmål, man som borgerservicemedarbejder får undervejs. Den røde tråd i kommunikationen er hele tiden at føre borgeren over til den digitale kanal, hjælpe og støtte, hvis der er behov for det, men lægge vægt på, at man i langt størstedelen af tilfældene gør borgeren en bjørnetjeneste ved ikke at hjælpe vedkommende over på den digitale kanal.</a:t>
            </a:r>
          </a:p>
          <a:p>
            <a:endParaRPr lang="da-DK" smtClean="0"/>
          </a:p>
          <a:p>
            <a:endParaRPr lang="da-DK" smtClean="0"/>
          </a:p>
          <a:p>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11" descr="OES_logo_hvid"/>
          <p:cNvPicPr>
            <a:picLocks noChangeAspect="1" noChangeArrowheads="1"/>
          </p:cNvPicPr>
          <p:nvPr/>
        </p:nvPicPr>
        <p:blipFill>
          <a:blip r:embed="rId2"/>
          <a:srcRect/>
          <a:stretch>
            <a:fillRect/>
          </a:stretch>
        </p:blipFill>
        <p:spPr bwMode="auto">
          <a:xfrm>
            <a:off x="3959225" y="6021388"/>
            <a:ext cx="1187450" cy="306387"/>
          </a:xfrm>
          <a:prstGeom prst="rect">
            <a:avLst/>
          </a:prstGeom>
          <a:noFill/>
          <a:ln w="9525">
            <a:noFill/>
            <a:miter lim="800000"/>
            <a:headEnd/>
            <a:tailEnd/>
          </a:ln>
        </p:spPr>
      </p:pic>
      <p:pic>
        <p:nvPicPr>
          <p:cNvPr id="5" name="Picture 12" descr="OES_web_hvid"/>
          <p:cNvPicPr>
            <a:picLocks noChangeAspect="1" noChangeArrowheads="1"/>
          </p:cNvPicPr>
          <p:nvPr/>
        </p:nvPicPr>
        <p:blipFill>
          <a:blip r:embed="rId3"/>
          <a:srcRect/>
          <a:stretch>
            <a:fillRect/>
          </a:stretch>
        </p:blipFill>
        <p:spPr bwMode="auto">
          <a:xfrm>
            <a:off x="7345363" y="6189663"/>
            <a:ext cx="1079500" cy="155575"/>
          </a:xfrm>
          <a:prstGeom prst="rect">
            <a:avLst/>
          </a:prstGeom>
          <a:noFill/>
          <a:ln w="9525">
            <a:noFill/>
            <a:miter lim="800000"/>
            <a:headEnd/>
            <a:tailEnd/>
          </a:ln>
        </p:spPr>
      </p:pic>
      <p:sp>
        <p:nvSpPr>
          <p:cNvPr id="6" name="Rektangel med afrundet, diagonalt hjørne 2"/>
          <p:cNvSpPr>
            <a:spLocks/>
          </p:cNvSpPr>
          <p:nvPr/>
        </p:nvSpPr>
        <p:spPr bwMode="auto">
          <a:xfrm>
            <a:off x="323850" y="5876925"/>
            <a:ext cx="8493125" cy="581025"/>
          </a:xfrm>
          <a:custGeom>
            <a:avLst/>
            <a:gdLst>
              <a:gd name="T0" fmla="*/ 6943725 w 6943725"/>
              <a:gd name="T1" fmla="*/ 234554 h 469107"/>
              <a:gd name="T2" fmla="*/ 3471863 w 6943725"/>
              <a:gd name="T3" fmla="*/ 469107 h 469107"/>
              <a:gd name="T4" fmla="*/ 0 w 6943725"/>
              <a:gd name="T5" fmla="*/ 234554 h 469107"/>
              <a:gd name="T6" fmla="*/ 34718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close/>
              </a:path>
            </a:pathLst>
          </a:custGeom>
          <a:solidFill>
            <a:srgbClr val="940027"/>
          </a:solidFill>
          <a:ln w="12700" cap="flat" cmpd="sng">
            <a:noFill/>
            <a:prstDash val="solid"/>
            <a:round/>
            <a:headEnd/>
            <a:tailEnd/>
          </a:ln>
        </p:spPr>
        <p:txBody>
          <a:bodyPr anchor="ctr"/>
          <a:lstStyle/>
          <a:p>
            <a:pPr>
              <a:defRPr/>
            </a:pPr>
            <a:endParaRPr lang="da-DK">
              <a:ea typeface="ＭＳ Ｐゴシック" pitchFamily="35" charset="-128"/>
            </a:endParaRPr>
          </a:p>
        </p:txBody>
      </p:sp>
      <p:pic>
        <p:nvPicPr>
          <p:cNvPr id="7" name="Picture 11" descr="OES_logo_hvid"/>
          <p:cNvPicPr>
            <a:picLocks noChangeAspect="1" noChangeArrowheads="1"/>
          </p:cNvPicPr>
          <p:nvPr/>
        </p:nvPicPr>
        <p:blipFill>
          <a:blip r:embed="rId4"/>
          <a:srcRect/>
          <a:stretch>
            <a:fillRect/>
          </a:stretch>
        </p:blipFill>
        <p:spPr bwMode="auto">
          <a:xfrm>
            <a:off x="3957638" y="6021388"/>
            <a:ext cx="1570037" cy="306387"/>
          </a:xfrm>
          <a:prstGeom prst="rect">
            <a:avLst/>
          </a:prstGeom>
          <a:noFill/>
          <a:ln w="9525">
            <a:noFill/>
            <a:miter lim="800000"/>
            <a:headEnd/>
            <a:tailEnd/>
          </a:ln>
        </p:spPr>
      </p:pic>
      <p:sp>
        <p:nvSpPr>
          <p:cNvPr id="3074" name="Rectangle 2"/>
          <p:cNvSpPr>
            <a:spLocks noGrp="1" noChangeArrowheads="1"/>
          </p:cNvSpPr>
          <p:nvPr>
            <p:ph type="ctrTitle"/>
          </p:nvPr>
        </p:nvSpPr>
        <p:spPr>
          <a:xfrm>
            <a:off x="719138" y="1438275"/>
            <a:ext cx="7700962" cy="1439863"/>
          </a:xfrm>
        </p:spPr>
        <p:txBody>
          <a:bodyPr/>
          <a:lstStyle>
            <a:lvl1pPr>
              <a:defRPr sz="3200"/>
            </a:lvl1pPr>
          </a:lstStyle>
          <a:p>
            <a:r>
              <a:rPr lang="da-DK" smtClean="0"/>
              <a:t>Klik for at redigere titeltypografi i masteren</a:t>
            </a:r>
            <a:endParaRPr lang="da-DK"/>
          </a:p>
        </p:txBody>
      </p:sp>
      <p:sp>
        <p:nvSpPr>
          <p:cNvPr id="3075" name="Rectangle 3"/>
          <p:cNvSpPr>
            <a:spLocks noGrp="1" noChangeArrowheads="1"/>
          </p:cNvSpPr>
          <p:nvPr>
            <p:ph type="subTitle" idx="1"/>
          </p:nvPr>
        </p:nvSpPr>
        <p:spPr>
          <a:xfrm>
            <a:off x="719138" y="3057525"/>
            <a:ext cx="7700962" cy="1079500"/>
          </a:xfrm>
        </p:spPr>
        <p:txBody>
          <a:bodyPr/>
          <a:lstStyle>
            <a:lvl1pPr marL="0" indent="0">
              <a:buFontTx/>
              <a:buNone/>
              <a:defRPr/>
            </a:lvl1pPr>
          </a:lstStyle>
          <a:p>
            <a:r>
              <a:rPr lang="da-DK" smtClean="0"/>
              <a:t>Klik for at redigere undertiteltypografien i masteren</a:t>
            </a:r>
            <a:endParaRPr lang="da-DK"/>
          </a:p>
        </p:txBody>
      </p:sp>
      <p:sp>
        <p:nvSpPr>
          <p:cNvPr id="8" name="Rectangle 4"/>
          <p:cNvSpPr>
            <a:spLocks noGrp="1" noChangeArrowheads="1"/>
          </p:cNvSpPr>
          <p:nvPr>
            <p:ph type="dt" sz="half" idx="10"/>
          </p:nvPr>
        </p:nvSpPr>
        <p:spPr/>
        <p:txBody>
          <a:bodyPr/>
          <a:lstStyle>
            <a:lvl1pPr>
              <a:defRPr/>
            </a:lvl1pPr>
          </a:lstStyle>
          <a:p>
            <a:pPr>
              <a:defRPr/>
            </a:pPr>
            <a:endParaRPr lang="da-DK"/>
          </a:p>
        </p:txBody>
      </p:sp>
      <p:sp>
        <p:nvSpPr>
          <p:cNvPr id="9" name="Rectangle 5"/>
          <p:cNvSpPr>
            <a:spLocks noGrp="1" noChangeArrowheads="1"/>
          </p:cNvSpPr>
          <p:nvPr>
            <p:ph type="ftr" sz="quarter" idx="11"/>
          </p:nvPr>
        </p:nvSpPr>
        <p:spPr/>
        <p:txBody>
          <a:bodyPr/>
          <a:lstStyle>
            <a:lvl1pPr>
              <a:defRPr/>
            </a:lvl1pPr>
          </a:lstStyle>
          <a:p>
            <a:pPr>
              <a:defRPr/>
            </a:pPr>
            <a:endParaRPr lang="da-DK"/>
          </a:p>
        </p:txBody>
      </p:sp>
      <p:sp>
        <p:nvSpPr>
          <p:cNvPr id="10" name="Rectangle 6"/>
          <p:cNvSpPr>
            <a:spLocks noGrp="1" noChangeArrowheads="1"/>
          </p:cNvSpPr>
          <p:nvPr>
            <p:ph type="sldNum" sz="quarter" idx="12"/>
          </p:nvPr>
        </p:nvSpPr>
        <p:spPr>
          <a:xfrm>
            <a:off x="7596188" y="6494463"/>
            <a:ext cx="946150" cy="363537"/>
          </a:xfrm>
        </p:spPr>
        <p:txBody>
          <a:bodyPr/>
          <a:lstStyle>
            <a:lvl1pPr>
              <a:defRPr/>
            </a:lvl1pPr>
          </a:lstStyle>
          <a:p>
            <a:pPr>
              <a:defRPr/>
            </a:pPr>
            <a:fld id="{4981ACAB-03ED-4DA1-B987-004C3340EF66}" type="slidenum">
              <a:rPr lang="da-DK"/>
              <a:pPr>
                <a:defRPr/>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799FEEEC-13C1-4F1C-935A-0AD6EEC5BF66}"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496050" y="574675"/>
            <a:ext cx="1925638" cy="515937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719138" y="574675"/>
            <a:ext cx="5624512" cy="515937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6D11A60E-3D5D-43D4-B85B-67ECABE53FE2}" type="slidenum">
              <a:rPr lang="da-DK"/>
              <a:pPr>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719138" y="574675"/>
            <a:ext cx="7700962" cy="719138"/>
          </a:xfrm>
        </p:spPr>
        <p:txBody>
          <a:bodyPr/>
          <a:lstStyle/>
          <a:p>
            <a:r>
              <a:rPr lang="da-DK" smtClean="0"/>
              <a:t>Klik for at redigere titeltypografi i masteren</a:t>
            </a:r>
            <a:endParaRPr lang="da-DK"/>
          </a:p>
        </p:txBody>
      </p:sp>
      <p:sp>
        <p:nvSpPr>
          <p:cNvPr id="3" name="Pladsholder til tabel 2"/>
          <p:cNvSpPr>
            <a:spLocks noGrp="1"/>
          </p:cNvSpPr>
          <p:nvPr>
            <p:ph type="tbl" idx="1"/>
          </p:nvPr>
        </p:nvSpPr>
        <p:spPr>
          <a:xfrm>
            <a:off x="720725" y="1438275"/>
            <a:ext cx="7700963" cy="4295775"/>
          </a:xfrm>
        </p:spPr>
        <p:txBody>
          <a:bodyPr/>
          <a:lstStyle/>
          <a:p>
            <a:pPr lvl="0"/>
            <a:r>
              <a:rPr lang="da-DK" noProof="0" smtClean="0"/>
              <a:t>Klik på ikonet for at tilføje en tabel</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E9C87BBE-E977-4D37-A246-36E8459E2635}" type="slidenum">
              <a:rPr lang="da-DK"/>
              <a:pPr>
                <a:defRPr/>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D0395FFA-D1B5-44A2-9F41-145C265179D9}" type="slidenum">
              <a:rPr lang="da-DK"/>
              <a:pPr>
                <a:defRPr/>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76590D68-822C-4EB8-820D-242841D7CE6F}" type="slidenum">
              <a:rPr lang="da-DK"/>
              <a:pPr>
                <a:defRPr/>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720725" y="1438275"/>
            <a:ext cx="3773488"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6613" y="1438275"/>
            <a:ext cx="3775075"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822A0B80-37AE-423D-B735-331750B8EB90}" type="slidenum">
              <a:rPr lang="da-DK"/>
              <a:pPr>
                <a:defRPr/>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1310C24B-3241-4B32-80F2-0CA396230CBA}"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E3500C5E-41D4-46D3-9466-52E53EA24F4B}"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62F11E13-0E78-4A05-808F-B5E10170FCB1}" type="slidenum">
              <a:rPr lang="da-DK"/>
              <a:pPr>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8C56414C-9720-4C6A-BE6F-5AA246840815}"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6502182D-2816-4260-9517-4081A747F85B}"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574675"/>
            <a:ext cx="7700962" cy="719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720725" y="1438275"/>
            <a:ext cx="7700963" cy="4295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a-DK"/>
          </a:p>
        </p:txBody>
      </p:sp>
      <p:pic>
        <p:nvPicPr>
          <p:cNvPr id="1030" name="Picture 11" descr="OES_logo_hvid"/>
          <p:cNvPicPr>
            <a:picLocks noChangeAspect="1" noChangeArrowheads="1"/>
          </p:cNvPicPr>
          <p:nvPr/>
        </p:nvPicPr>
        <p:blipFill>
          <a:blip r:embed="rId14"/>
          <a:srcRect/>
          <a:stretch>
            <a:fillRect/>
          </a:stretch>
        </p:blipFill>
        <p:spPr bwMode="auto">
          <a:xfrm>
            <a:off x="3959225" y="6021388"/>
            <a:ext cx="1187450" cy="306387"/>
          </a:xfrm>
          <a:prstGeom prst="rect">
            <a:avLst/>
          </a:prstGeom>
          <a:noFill/>
          <a:ln w="9525">
            <a:noFill/>
            <a:miter lim="800000"/>
            <a:headEnd/>
            <a:tailEnd/>
          </a:ln>
        </p:spPr>
      </p:pic>
      <p:pic>
        <p:nvPicPr>
          <p:cNvPr id="1031" name="Picture 12" descr="OES_web_hvid"/>
          <p:cNvPicPr>
            <a:picLocks noChangeAspect="1" noChangeArrowheads="1"/>
          </p:cNvPicPr>
          <p:nvPr/>
        </p:nvPicPr>
        <p:blipFill>
          <a:blip r:embed="rId15"/>
          <a:srcRect/>
          <a:stretch>
            <a:fillRect/>
          </a:stretch>
        </p:blipFill>
        <p:spPr bwMode="auto">
          <a:xfrm>
            <a:off x="7345363" y="6189663"/>
            <a:ext cx="1079500" cy="155575"/>
          </a:xfrm>
          <a:prstGeom prst="rect">
            <a:avLst/>
          </a:prstGeom>
          <a:noFill/>
          <a:ln w="9525">
            <a:noFill/>
            <a:miter lim="800000"/>
            <a:headEnd/>
            <a:tailEnd/>
          </a:ln>
        </p:spPr>
      </p:pic>
      <p:sp>
        <p:nvSpPr>
          <p:cNvPr id="10" name="Rektangel med afrundet, diagonalt hjørne 2"/>
          <p:cNvSpPr>
            <a:spLocks/>
          </p:cNvSpPr>
          <p:nvPr/>
        </p:nvSpPr>
        <p:spPr bwMode="auto">
          <a:xfrm>
            <a:off x="323850" y="5876925"/>
            <a:ext cx="8493125" cy="581025"/>
          </a:xfrm>
          <a:custGeom>
            <a:avLst/>
            <a:gdLst>
              <a:gd name="T0" fmla="*/ 6943725 w 6943725"/>
              <a:gd name="T1" fmla="*/ 234554 h 469107"/>
              <a:gd name="T2" fmla="*/ 3471863 w 6943725"/>
              <a:gd name="T3" fmla="*/ 469107 h 469107"/>
              <a:gd name="T4" fmla="*/ 0 w 6943725"/>
              <a:gd name="T5" fmla="*/ 234554 h 469107"/>
              <a:gd name="T6" fmla="*/ 3471863 w 6943725"/>
              <a:gd name="T7" fmla="*/ 0 h 469107"/>
              <a:gd name="T8" fmla="*/ 0 60000 65536"/>
              <a:gd name="T9" fmla="*/ 5898240 60000 65536"/>
              <a:gd name="T10" fmla="*/ 11796480 60000 65536"/>
              <a:gd name="T11" fmla="*/ 17694720 60000 65536"/>
              <a:gd name="T12" fmla="*/ 58935 w 6943725"/>
              <a:gd name="T13" fmla="*/ 58935 h 469107"/>
              <a:gd name="T14" fmla="*/ 6884790 w 6943725"/>
              <a:gd name="T15" fmla="*/ 410172 h 469107"/>
            </a:gdLst>
            <a:ahLst/>
            <a:cxnLst>
              <a:cxn ang="T8">
                <a:pos x="T0" y="T1"/>
              </a:cxn>
              <a:cxn ang="T9">
                <a:pos x="T2" y="T3"/>
              </a:cxn>
              <a:cxn ang="T10">
                <a:pos x="T4" y="T5"/>
              </a:cxn>
              <a:cxn ang="T11">
                <a:pos x="T6" y="T7"/>
              </a:cxn>
            </a:cxnLst>
            <a:rect l="T12" t="T13" r="T14" b="T15"/>
            <a:pathLst>
              <a:path w="6943725" h="469107">
                <a:moveTo>
                  <a:pt x="201219" y="0"/>
                </a:moveTo>
                <a:lnTo>
                  <a:pt x="6943725" y="0"/>
                </a:lnTo>
                <a:lnTo>
                  <a:pt x="6943725" y="267888"/>
                </a:lnTo>
                <a:cubicBezTo>
                  <a:pt x="6943725" y="379018"/>
                  <a:pt x="6853636" y="469106"/>
                  <a:pt x="6742506" y="469106"/>
                </a:cubicBezTo>
                <a:lnTo>
                  <a:pt x="0" y="469107"/>
                </a:lnTo>
                <a:lnTo>
                  <a:pt x="0" y="201219"/>
                </a:lnTo>
                <a:lnTo>
                  <a:pt x="-1" y="201218"/>
                </a:lnTo>
                <a:cubicBezTo>
                  <a:pt x="-1" y="90088"/>
                  <a:pt x="90088" y="-1"/>
                  <a:pt x="201219" y="-1"/>
                </a:cubicBezTo>
                <a:close/>
              </a:path>
            </a:pathLst>
          </a:custGeom>
          <a:solidFill>
            <a:srgbClr val="940027"/>
          </a:solidFill>
          <a:ln w="12700" cap="flat" cmpd="sng">
            <a:noFill/>
            <a:prstDash val="solid"/>
            <a:round/>
            <a:headEnd/>
            <a:tailEnd/>
          </a:ln>
        </p:spPr>
        <p:txBody>
          <a:bodyPr anchor="ctr"/>
          <a:lstStyle/>
          <a:p>
            <a:pPr>
              <a:defRPr/>
            </a:pPr>
            <a:endParaRPr lang="da-DK">
              <a:ea typeface="ＭＳ Ｐゴシック" pitchFamily="35" charset="-128"/>
            </a:endParaRPr>
          </a:p>
        </p:txBody>
      </p:sp>
      <p:pic>
        <p:nvPicPr>
          <p:cNvPr id="1033" name="Picture 11" descr="OES_logo_hvid"/>
          <p:cNvPicPr>
            <a:picLocks noChangeAspect="1" noChangeArrowheads="1"/>
          </p:cNvPicPr>
          <p:nvPr/>
        </p:nvPicPr>
        <p:blipFill>
          <a:blip r:embed="rId16"/>
          <a:srcRect/>
          <a:stretch>
            <a:fillRect/>
          </a:stretch>
        </p:blipFill>
        <p:spPr bwMode="auto">
          <a:xfrm>
            <a:off x="3957638" y="6021388"/>
            <a:ext cx="1570037" cy="306387"/>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7596188" y="6496050"/>
            <a:ext cx="94615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00000"/>
                </a:solidFill>
              </a:defRPr>
            </a:lvl1pPr>
          </a:lstStyle>
          <a:p>
            <a:pPr>
              <a:defRPr/>
            </a:pPr>
            <a:fld id="{823A98D9-4E04-4370-8DDB-66C86D1569B6}" type="slidenum">
              <a:rPr lang="da-DK"/>
              <a:pPr>
                <a:defRPr/>
              </a:pPr>
              <a:t>‹#›</a:t>
            </a:fld>
            <a:endParaRPr lang="da-DK"/>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l" rtl="0" eaLnBrk="0" fontAlgn="base" hangingPunct="0">
        <a:spcBef>
          <a:spcPct val="0"/>
        </a:spcBef>
        <a:spcAft>
          <a:spcPct val="0"/>
        </a:spcAft>
        <a:defRPr sz="2400">
          <a:solidFill>
            <a:srgbClr val="000000"/>
          </a:solidFill>
          <a:latin typeface="+mj-lt"/>
          <a:ea typeface="+mj-ea"/>
          <a:cs typeface="+mj-cs"/>
        </a:defRPr>
      </a:lvl1pPr>
      <a:lvl2pPr algn="l" rtl="0" eaLnBrk="0" fontAlgn="base" hangingPunct="0">
        <a:spcBef>
          <a:spcPct val="0"/>
        </a:spcBef>
        <a:spcAft>
          <a:spcPct val="0"/>
        </a:spcAft>
        <a:defRPr sz="2400">
          <a:solidFill>
            <a:srgbClr val="000000"/>
          </a:solidFill>
          <a:latin typeface="Verdana" pitchFamily="34" charset="0"/>
        </a:defRPr>
      </a:lvl2pPr>
      <a:lvl3pPr algn="l" rtl="0" eaLnBrk="0" fontAlgn="base" hangingPunct="0">
        <a:spcBef>
          <a:spcPct val="0"/>
        </a:spcBef>
        <a:spcAft>
          <a:spcPct val="0"/>
        </a:spcAft>
        <a:defRPr sz="2400">
          <a:solidFill>
            <a:srgbClr val="000000"/>
          </a:solidFill>
          <a:latin typeface="Verdana" pitchFamily="34" charset="0"/>
        </a:defRPr>
      </a:lvl3pPr>
      <a:lvl4pPr algn="l" rtl="0" eaLnBrk="0" fontAlgn="base" hangingPunct="0">
        <a:spcBef>
          <a:spcPct val="0"/>
        </a:spcBef>
        <a:spcAft>
          <a:spcPct val="0"/>
        </a:spcAft>
        <a:defRPr sz="2400">
          <a:solidFill>
            <a:srgbClr val="000000"/>
          </a:solidFill>
          <a:latin typeface="Verdana" pitchFamily="34" charset="0"/>
        </a:defRPr>
      </a:lvl4pPr>
      <a:lvl5pPr algn="l" rtl="0" eaLnBrk="0" fontAlgn="base" hangingPunct="0">
        <a:spcBef>
          <a:spcPct val="0"/>
        </a:spcBef>
        <a:spcAft>
          <a:spcPct val="0"/>
        </a:spcAft>
        <a:defRPr sz="2400">
          <a:solidFill>
            <a:srgbClr val="000000"/>
          </a:solidFill>
          <a:latin typeface="Verdana" pitchFamily="34" charset="0"/>
        </a:defRPr>
      </a:lvl5pPr>
      <a:lvl6pPr marL="457200" algn="l" rtl="0" eaLnBrk="1" fontAlgn="base" hangingPunct="1">
        <a:spcBef>
          <a:spcPct val="0"/>
        </a:spcBef>
        <a:spcAft>
          <a:spcPct val="0"/>
        </a:spcAft>
        <a:defRPr sz="2400">
          <a:solidFill>
            <a:srgbClr val="000000"/>
          </a:solidFill>
          <a:latin typeface="Verdana" pitchFamily="34" charset="0"/>
        </a:defRPr>
      </a:lvl6pPr>
      <a:lvl7pPr marL="914400" algn="l" rtl="0" eaLnBrk="1" fontAlgn="base" hangingPunct="1">
        <a:spcBef>
          <a:spcPct val="0"/>
        </a:spcBef>
        <a:spcAft>
          <a:spcPct val="0"/>
        </a:spcAft>
        <a:defRPr sz="2400">
          <a:solidFill>
            <a:srgbClr val="000000"/>
          </a:solidFill>
          <a:latin typeface="Verdana" pitchFamily="34" charset="0"/>
        </a:defRPr>
      </a:lvl7pPr>
      <a:lvl8pPr marL="1371600" algn="l" rtl="0" eaLnBrk="1" fontAlgn="base" hangingPunct="1">
        <a:spcBef>
          <a:spcPct val="0"/>
        </a:spcBef>
        <a:spcAft>
          <a:spcPct val="0"/>
        </a:spcAft>
        <a:defRPr sz="2400">
          <a:solidFill>
            <a:srgbClr val="000000"/>
          </a:solidFill>
          <a:latin typeface="Verdana" pitchFamily="34" charset="0"/>
        </a:defRPr>
      </a:lvl8pPr>
      <a:lvl9pPr marL="1828800" algn="l" rtl="0" eaLnBrk="1" fontAlgn="base" hangingPunct="1">
        <a:spcBef>
          <a:spcPct val="0"/>
        </a:spcBef>
        <a:spcAft>
          <a:spcPct val="0"/>
        </a:spcAft>
        <a:defRPr sz="2400">
          <a:solidFill>
            <a:srgbClr val="000000"/>
          </a:solidFill>
          <a:latin typeface="Verdana" pitchFamily="34" charset="0"/>
        </a:defRPr>
      </a:lvl9pPr>
    </p:titleStyle>
    <p:bodyStyle>
      <a:lvl1pPr marL="342900" indent="-342900" algn="l" rtl="0" eaLnBrk="0" fontAlgn="base" hangingPunct="0">
        <a:spcBef>
          <a:spcPct val="0"/>
        </a:spcBef>
        <a:spcAft>
          <a:spcPct val="50000"/>
        </a:spcAft>
        <a:buChar char="•"/>
        <a:defRPr>
          <a:solidFill>
            <a:srgbClr val="000000"/>
          </a:solidFill>
          <a:latin typeface="+mn-lt"/>
          <a:ea typeface="+mn-ea"/>
          <a:cs typeface="+mn-cs"/>
        </a:defRPr>
      </a:lvl1pPr>
      <a:lvl2pPr marL="742950" indent="-285750" algn="l" rtl="0" eaLnBrk="0" fontAlgn="base" hangingPunct="0">
        <a:lnSpc>
          <a:spcPct val="150000"/>
        </a:lnSpc>
        <a:spcBef>
          <a:spcPct val="0"/>
        </a:spcBef>
        <a:spcAft>
          <a:spcPct val="50000"/>
        </a:spcAft>
        <a:buChar char="•"/>
        <a:defRPr>
          <a:solidFill>
            <a:srgbClr val="000000"/>
          </a:solidFill>
          <a:latin typeface="+mn-lt"/>
        </a:defRPr>
      </a:lvl2pPr>
      <a:lvl3pPr marL="1143000" indent="-228600" algn="l" rtl="0" eaLnBrk="0" fontAlgn="base" hangingPunct="0">
        <a:lnSpc>
          <a:spcPct val="150000"/>
        </a:lnSpc>
        <a:spcBef>
          <a:spcPct val="0"/>
        </a:spcBef>
        <a:spcAft>
          <a:spcPct val="50000"/>
        </a:spcAft>
        <a:buChar char="•"/>
        <a:defRPr>
          <a:solidFill>
            <a:srgbClr val="000000"/>
          </a:solidFill>
          <a:latin typeface="+mn-lt"/>
        </a:defRPr>
      </a:lvl3pPr>
      <a:lvl4pPr marL="1600200" indent="-228600" algn="l" rtl="0" eaLnBrk="0" fontAlgn="base" hangingPunct="0">
        <a:lnSpc>
          <a:spcPct val="150000"/>
        </a:lnSpc>
        <a:spcBef>
          <a:spcPct val="0"/>
        </a:spcBef>
        <a:spcAft>
          <a:spcPct val="50000"/>
        </a:spcAft>
        <a:buChar char="•"/>
        <a:defRPr>
          <a:solidFill>
            <a:srgbClr val="000000"/>
          </a:solidFill>
          <a:latin typeface="+mn-lt"/>
        </a:defRPr>
      </a:lvl4pPr>
      <a:lvl5pPr marL="2057400" indent="-228600" algn="l" rtl="0" eaLnBrk="0" fontAlgn="base" hangingPunct="0">
        <a:lnSpc>
          <a:spcPct val="150000"/>
        </a:lnSpc>
        <a:spcBef>
          <a:spcPct val="0"/>
        </a:spcBef>
        <a:spcAft>
          <a:spcPct val="50000"/>
        </a:spcAft>
        <a:buChar char="•"/>
        <a:defRPr>
          <a:solidFill>
            <a:srgbClr val="000000"/>
          </a:solidFill>
          <a:latin typeface="+mn-lt"/>
        </a:defRPr>
      </a:lvl5pPr>
      <a:lvl6pPr marL="2514600" indent="-228600" algn="l" rtl="0" eaLnBrk="1" fontAlgn="base" hangingPunct="1">
        <a:lnSpc>
          <a:spcPct val="150000"/>
        </a:lnSpc>
        <a:spcBef>
          <a:spcPct val="0"/>
        </a:spcBef>
        <a:spcAft>
          <a:spcPct val="50000"/>
        </a:spcAft>
        <a:buChar char="•"/>
        <a:defRPr>
          <a:solidFill>
            <a:srgbClr val="000000"/>
          </a:solidFill>
          <a:latin typeface="+mn-lt"/>
        </a:defRPr>
      </a:lvl6pPr>
      <a:lvl7pPr marL="2971800" indent="-228600" algn="l" rtl="0" eaLnBrk="1" fontAlgn="base" hangingPunct="1">
        <a:lnSpc>
          <a:spcPct val="150000"/>
        </a:lnSpc>
        <a:spcBef>
          <a:spcPct val="0"/>
        </a:spcBef>
        <a:spcAft>
          <a:spcPct val="50000"/>
        </a:spcAft>
        <a:buChar char="•"/>
        <a:defRPr>
          <a:solidFill>
            <a:srgbClr val="000000"/>
          </a:solidFill>
          <a:latin typeface="+mn-lt"/>
        </a:defRPr>
      </a:lvl7pPr>
      <a:lvl8pPr marL="3429000" indent="-228600" algn="l" rtl="0" eaLnBrk="1" fontAlgn="base" hangingPunct="1">
        <a:lnSpc>
          <a:spcPct val="150000"/>
        </a:lnSpc>
        <a:spcBef>
          <a:spcPct val="0"/>
        </a:spcBef>
        <a:spcAft>
          <a:spcPct val="50000"/>
        </a:spcAft>
        <a:buChar char="•"/>
        <a:defRPr>
          <a:solidFill>
            <a:srgbClr val="000000"/>
          </a:solidFill>
          <a:latin typeface="+mn-lt"/>
        </a:defRPr>
      </a:lvl8pPr>
      <a:lvl9pPr marL="3886200" indent="-228600" algn="l" rtl="0" eaLnBrk="1" fontAlgn="base" hangingPunct="1">
        <a:lnSpc>
          <a:spcPct val="150000"/>
        </a:lnSpc>
        <a:spcBef>
          <a:spcPct val="0"/>
        </a:spcBef>
        <a:spcAft>
          <a:spcPct val="50000"/>
        </a:spcAft>
        <a:buChar char="•"/>
        <a:defRPr>
          <a:solidFill>
            <a:srgbClr val="000000"/>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Midaldrende mand taler i mobiltelefon"/>
          <p:cNvPicPr>
            <a:picLocks noChangeAspect="1" noChangeArrowheads="1"/>
          </p:cNvPicPr>
          <p:nvPr/>
        </p:nvPicPr>
        <p:blipFill>
          <a:blip r:embed="rId2"/>
          <a:srcRect/>
          <a:stretch>
            <a:fillRect/>
          </a:stretch>
        </p:blipFill>
        <p:spPr bwMode="auto">
          <a:xfrm>
            <a:off x="5867400" y="404813"/>
            <a:ext cx="3344863" cy="5329237"/>
          </a:xfrm>
          <a:prstGeom prst="rect">
            <a:avLst/>
          </a:prstGeom>
          <a:noFill/>
          <a:ln w="9525">
            <a:noFill/>
            <a:miter lim="800000"/>
            <a:headEnd/>
            <a:tailEnd/>
          </a:ln>
        </p:spPr>
      </p:pic>
      <p:pic>
        <p:nvPicPr>
          <p:cNvPr id="102403" name="Picture 3" descr="To midaldrende kvinder foran bærbar"/>
          <p:cNvPicPr>
            <a:picLocks noChangeAspect="1" noChangeArrowheads="1"/>
          </p:cNvPicPr>
          <p:nvPr/>
        </p:nvPicPr>
        <p:blipFill>
          <a:blip r:embed="rId3"/>
          <a:srcRect/>
          <a:stretch>
            <a:fillRect/>
          </a:stretch>
        </p:blipFill>
        <p:spPr bwMode="auto">
          <a:xfrm>
            <a:off x="2484438" y="404813"/>
            <a:ext cx="3632200" cy="5329237"/>
          </a:xfrm>
          <a:prstGeom prst="rect">
            <a:avLst/>
          </a:prstGeom>
          <a:noFill/>
          <a:ln w="9525">
            <a:noFill/>
            <a:miter lim="800000"/>
            <a:headEnd/>
            <a:tailEnd/>
          </a:ln>
        </p:spPr>
      </p:pic>
      <p:pic>
        <p:nvPicPr>
          <p:cNvPr id="102404" name="Picture 4" descr="Hænder og tastatur - ældre dame"/>
          <p:cNvPicPr>
            <a:picLocks noChangeAspect="1" noChangeArrowheads="1"/>
          </p:cNvPicPr>
          <p:nvPr/>
        </p:nvPicPr>
        <p:blipFill>
          <a:blip r:embed="rId4"/>
          <a:srcRect/>
          <a:stretch>
            <a:fillRect/>
          </a:stretch>
        </p:blipFill>
        <p:spPr bwMode="auto">
          <a:xfrm>
            <a:off x="107950" y="404813"/>
            <a:ext cx="2952750" cy="5329237"/>
          </a:xfrm>
          <a:prstGeom prst="rect">
            <a:avLst/>
          </a:prstGeom>
          <a:noFill/>
          <a:ln w="9525">
            <a:noFill/>
            <a:miter lim="800000"/>
            <a:headEnd/>
            <a:tailEnd/>
          </a:ln>
        </p:spPr>
      </p:pic>
      <p:sp>
        <p:nvSpPr>
          <p:cNvPr id="102408" name="Rectangle 8"/>
          <p:cNvSpPr>
            <a:spLocks noChangeArrowheads="1"/>
          </p:cNvSpPr>
          <p:nvPr/>
        </p:nvSpPr>
        <p:spPr bwMode="auto">
          <a:xfrm>
            <a:off x="8821738" y="0"/>
            <a:ext cx="403225" cy="573405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102409" name="Rectangle 9"/>
          <p:cNvSpPr>
            <a:spLocks noChangeArrowheads="1"/>
          </p:cNvSpPr>
          <p:nvPr/>
        </p:nvSpPr>
        <p:spPr bwMode="auto">
          <a:xfrm>
            <a:off x="0" y="0"/>
            <a:ext cx="323850" cy="5849938"/>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102410" name="Freeform 5"/>
          <p:cNvSpPr>
            <a:spLocks/>
          </p:cNvSpPr>
          <p:nvPr/>
        </p:nvSpPr>
        <p:spPr bwMode="auto">
          <a:xfrm>
            <a:off x="827088" y="3716338"/>
            <a:ext cx="7200900" cy="1944687"/>
          </a:xfrm>
          <a:custGeom>
            <a:avLst/>
            <a:gdLst>
              <a:gd name="T0" fmla="*/ 2147483647 w 4864"/>
              <a:gd name="T1" fmla="*/ 2147483647 h 1740"/>
              <a:gd name="T2" fmla="*/ 2147483647 w 4864"/>
              <a:gd name="T3" fmla="*/ 2147483647 h 1740"/>
              <a:gd name="T4" fmla="*/ 2147483647 w 4864"/>
              <a:gd name="T5" fmla="*/ 2147483647 h 1740"/>
              <a:gd name="T6" fmla="*/ 2147483647 w 4864"/>
              <a:gd name="T7" fmla="*/ 2147483647 h 1740"/>
              <a:gd name="T8" fmla="*/ 2147483647 w 4864"/>
              <a:gd name="T9" fmla="*/ 2147483647 h 1740"/>
              <a:gd name="T10" fmla="*/ 2147483647 w 4864"/>
              <a:gd name="T11" fmla="*/ 2147483647 h 1740"/>
              <a:gd name="T12" fmla="*/ 2147483647 w 4864"/>
              <a:gd name="T13" fmla="*/ 2147483647 h 1740"/>
              <a:gd name="T14" fmla="*/ 0 60000 65536"/>
              <a:gd name="T15" fmla="*/ 0 60000 65536"/>
              <a:gd name="T16" fmla="*/ 0 60000 65536"/>
              <a:gd name="T17" fmla="*/ 0 60000 65536"/>
              <a:gd name="T18" fmla="*/ 0 60000 65536"/>
              <a:gd name="T19" fmla="*/ 0 60000 65536"/>
              <a:gd name="T20" fmla="*/ 0 60000 65536"/>
              <a:gd name="T21" fmla="*/ 0 w 4864"/>
              <a:gd name="T22" fmla="*/ 0 h 1740"/>
              <a:gd name="T23" fmla="*/ 4864 w 4864"/>
              <a:gd name="T24" fmla="*/ 1740 h 1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4" h="1740">
                <a:moveTo>
                  <a:pt x="12" y="8"/>
                </a:moveTo>
                <a:lnTo>
                  <a:pt x="4692" y="8"/>
                </a:lnTo>
                <a:cubicBezTo>
                  <a:pt x="4692" y="8"/>
                  <a:pt x="4860" y="0"/>
                  <a:pt x="4860" y="172"/>
                </a:cubicBezTo>
                <a:cubicBezTo>
                  <a:pt x="4862" y="954"/>
                  <a:pt x="4864" y="1736"/>
                  <a:pt x="4864" y="1736"/>
                </a:cubicBezTo>
                <a:cubicBezTo>
                  <a:pt x="4864" y="1736"/>
                  <a:pt x="2522" y="1738"/>
                  <a:pt x="180" y="1740"/>
                </a:cubicBezTo>
                <a:cubicBezTo>
                  <a:pt x="0" y="1740"/>
                  <a:pt x="8" y="1568"/>
                  <a:pt x="8" y="1568"/>
                </a:cubicBezTo>
                <a:lnTo>
                  <a:pt x="12" y="8"/>
                </a:lnTo>
                <a:close/>
              </a:path>
            </a:pathLst>
          </a:custGeom>
          <a:solidFill>
            <a:schemeClr val="tx1">
              <a:alpha val="50195"/>
            </a:schemeClr>
          </a:solidFill>
          <a:ln w="9525">
            <a:noFill/>
            <a:round/>
            <a:headEnd/>
            <a:tailEnd/>
          </a:ln>
        </p:spPr>
        <p:txBody>
          <a:bodyPr lIns="396000" tIns="720000" anchor="ctr"/>
          <a:lstStyle/>
          <a:p>
            <a:endParaRPr lang="da-DK"/>
          </a:p>
        </p:txBody>
      </p:sp>
      <p:sp>
        <p:nvSpPr>
          <p:cNvPr id="102411" name="Rectangle 11"/>
          <p:cNvSpPr>
            <a:spLocks noChangeArrowheads="1"/>
          </p:cNvSpPr>
          <p:nvPr/>
        </p:nvSpPr>
        <p:spPr bwMode="auto">
          <a:xfrm>
            <a:off x="1187450" y="3860800"/>
            <a:ext cx="6480175" cy="1525588"/>
          </a:xfrm>
          <a:prstGeom prst="rect">
            <a:avLst/>
          </a:prstGeom>
          <a:noFill/>
          <a:ln w="9525">
            <a:noFill/>
            <a:miter lim="800000"/>
            <a:headEnd/>
            <a:tailEnd/>
          </a:ln>
          <a:effectLst/>
        </p:spPr>
        <p:txBody>
          <a:bodyPr>
            <a:spAutoFit/>
          </a:bodyPr>
          <a:lstStyle/>
          <a:p>
            <a:pPr algn="ctr"/>
            <a:r>
              <a:rPr lang="da-DK" sz="2000" b="1">
                <a:solidFill>
                  <a:srgbClr val="000000"/>
                </a:solidFill>
              </a:rPr>
              <a:t>Det Digitale Danmark</a:t>
            </a:r>
          </a:p>
          <a:p>
            <a:pPr algn="ctr"/>
            <a:r>
              <a:rPr lang="da-DK" sz="2000" b="1">
                <a:solidFill>
                  <a:srgbClr val="000000"/>
                </a:solidFill>
              </a:rPr>
              <a:t> – hvordan får vi alle med?</a:t>
            </a:r>
          </a:p>
          <a:p>
            <a:endParaRPr lang="da-DK" sz="2000" b="1">
              <a:solidFill>
                <a:srgbClr val="000000"/>
              </a:solidFill>
            </a:endParaRPr>
          </a:p>
          <a:p>
            <a:r>
              <a:rPr lang="da-DK" sz="1600" b="1">
                <a:solidFill>
                  <a:srgbClr val="000000"/>
                </a:solidFill>
              </a:rPr>
              <a:t>	</a:t>
            </a:r>
            <a:r>
              <a:rPr lang="da-DK" sz="1600">
                <a:solidFill>
                  <a:srgbClr val="000000"/>
                </a:solidFill>
              </a:rPr>
              <a:t>/Jimmy Kevin Pedersen, kontorchef i 	Digitaliseringsstyrelsen, Finansministeriet</a:t>
            </a:r>
            <a:r>
              <a:rPr lang="da-DK">
                <a:solidFill>
                  <a:srgbClr val="000000"/>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1"/>
          <p:cNvSpPr txBox="1">
            <a:spLocks noChangeArrowheads="1"/>
          </p:cNvSpPr>
          <p:nvPr/>
        </p:nvSpPr>
        <p:spPr bwMode="auto">
          <a:xfrm>
            <a:off x="2644775" y="2801938"/>
            <a:ext cx="554038" cy="336550"/>
          </a:xfrm>
          <a:prstGeom prst="rect">
            <a:avLst/>
          </a:prstGeom>
          <a:noFill/>
          <a:ln w="9525">
            <a:noFill/>
            <a:miter lim="800000"/>
            <a:headEnd/>
            <a:tailEnd/>
          </a:ln>
        </p:spPr>
        <p:txBody>
          <a:bodyPr wrap="none">
            <a:spAutoFit/>
          </a:bodyPr>
          <a:lstStyle/>
          <a:p>
            <a:pPr eaLnBrk="0" hangingPunct="0"/>
            <a:r>
              <a:rPr lang="da-DK" sz="1600">
                <a:solidFill>
                  <a:schemeClr val="tx2"/>
                </a:solidFill>
                <a:ea typeface="ＭＳ Ｐゴシック"/>
                <a:cs typeface="ＭＳ Ｐゴシック"/>
              </a:rPr>
              <a:t>Gør</a:t>
            </a:r>
          </a:p>
        </p:txBody>
      </p:sp>
      <p:sp>
        <p:nvSpPr>
          <p:cNvPr id="100355" name="Text Box 22"/>
          <p:cNvSpPr txBox="1">
            <a:spLocks noChangeArrowheads="1"/>
          </p:cNvSpPr>
          <p:nvPr/>
        </p:nvSpPr>
        <p:spPr bwMode="auto">
          <a:xfrm>
            <a:off x="4683125" y="4249738"/>
            <a:ext cx="482600" cy="244475"/>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10%</a:t>
            </a:r>
          </a:p>
        </p:txBody>
      </p:sp>
      <p:sp>
        <p:nvSpPr>
          <p:cNvPr id="100356" name="Text Box 23"/>
          <p:cNvSpPr txBox="1">
            <a:spLocks noChangeArrowheads="1"/>
          </p:cNvSpPr>
          <p:nvPr/>
        </p:nvSpPr>
        <p:spPr bwMode="auto">
          <a:xfrm>
            <a:off x="4606925" y="3600450"/>
            <a:ext cx="481013" cy="244475"/>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20%</a:t>
            </a:r>
          </a:p>
        </p:txBody>
      </p:sp>
      <p:sp>
        <p:nvSpPr>
          <p:cNvPr id="100357" name="Text Box 24"/>
          <p:cNvSpPr txBox="1">
            <a:spLocks noChangeArrowheads="1"/>
          </p:cNvSpPr>
          <p:nvPr/>
        </p:nvSpPr>
        <p:spPr bwMode="auto">
          <a:xfrm>
            <a:off x="3840163" y="4392613"/>
            <a:ext cx="482600" cy="244475"/>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20%</a:t>
            </a:r>
          </a:p>
        </p:txBody>
      </p:sp>
      <p:sp>
        <p:nvSpPr>
          <p:cNvPr id="100358" name="Text Box 25"/>
          <p:cNvSpPr txBox="1">
            <a:spLocks noChangeArrowheads="1"/>
          </p:cNvSpPr>
          <p:nvPr/>
        </p:nvSpPr>
        <p:spPr bwMode="auto">
          <a:xfrm>
            <a:off x="3459163" y="3557588"/>
            <a:ext cx="481012" cy="246062"/>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50%</a:t>
            </a:r>
          </a:p>
        </p:txBody>
      </p:sp>
      <p:sp>
        <p:nvSpPr>
          <p:cNvPr id="100359" name="Text Box 26"/>
          <p:cNvSpPr txBox="1">
            <a:spLocks noChangeArrowheads="1"/>
          </p:cNvSpPr>
          <p:nvPr/>
        </p:nvSpPr>
        <p:spPr bwMode="auto">
          <a:xfrm>
            <a:off x="4791075" y="2519363"/>
            <a:ext cx="2033588" cy="822325"/>
          </a:xfrm>
          <a:prstGeom prst="rect">
            <a:avLst/>
          </a:prstGeom>
          <a:noFill/>
          <a:ln w="9525">
            <a:noFill/>
            <a:miter lim="800000"/>
            <a:headEnd/>
            <a:tailEnd/>
          </a:ln>
        </p:spPr>
        <p:txBody>
          <a:bodyPr wrap="none">
            <a:spAutoFit/>
          </a:bodyPr>
          <a:lstStyle/>
          <a:p>
            <a:pPr marL="182563" indent="-182563" eaLnBrk="0" hangingPunct="0"/>
            <a:r>
              <a:rPr lang="da-DK" sz="1200">
                <a:solidFill>
                  <a:schemeClr val="tx2"/>
                </a:solidFill>
                <a:ea typeface="ＭＳ Ｐゴシック"/>
                <a:cs typeface="ＭＳ Ｐゴシック"/>
              </a:rPr>
              <a:t>Prioritet:</a:t>
            </a:r>
          </a:p>
          <a:p>
            <a:pPr marL="182563" indent="-182563" eaLnBrk="0" hangingPunct="0">
              <a:buFontTx/>
              <a:buAutoNum type="arabicPeriod"/>
            </a:pPr>
            <a:r>
              <a:rPr lang="da-DK" sz="1200">
                <a:solidFill>
                  <a:schemeClr val="tx2"/>
                </a:solidFill>
                <a:ea typeface="ＭＳ Ｐゴシック"/>
                <a:cs typeface="ＭＳ Ｐゴシック"/>
              </a:rPr>
              <a:t>Motivation</a:t>
            </a:r>
          </a:p>
          <a:p>
            <a:pPr marL="182563" indent="-182563" eaLnBrk="0" hangingPunct="0">
              <a:buFontTx/>
              <a:buAutoNum type="arabicPeriod"/>
            </a:pPr>
            <a:r>
              <a:rPr lang="da-DK" sz="1200">
                <a:solidFill>
                  <a:schemeClr val="tx2"/>
                </a:solidFill>
                <a:ea typeface="ＭＳ Ｐゴシック"/>
                <a:cs typeface="ＭＳ Ｐゴシック"/>
              </a:rPr>
              <a:t>Øget brugervenlighed</a:t>
            </a:r>
          </a:p>
          <a:p>
            <a:pPr marL="182563" indent="-182563" eaLnBrk="0" hangingPunct="0">
              <a:buFontTx/>
              <a:buAutoNum type="arabicPeriod"/>
            </a:pPr>
            <a:r>
              <a:rPr lang="da-DK" sz="1200">
                <a:solidFill>
                  <a:schemeClr val="tx2"/>
                </a:solidFill>
                <a:ea typeface="ＭＳ Ｐゴシック"/>
                <a:cs typeface="ＭＳ Ｐゴシック"/>
              </a:rPr>
              <a:t>Markedsføring</a:t>
            </a:r>
          </a:p>
        </p:txBody>
      </p:sp>
      <p:sp>
        <p:nvSpPr>
          <p:cNvPr id="100360" name="Text Box 28"/>
          <p:cNvSpPr txBox="1">
            <a:spLocks noChangeArrowheads="1"/>
          </p:cNvSpPr>
          <p:nvPr/>
        </p:nvSpPr>
        <p:spPr bwMode="auto">
          <a:xfrm>
            <a:off x="2071688" y="4525963"/>
            <a:ext cx="2032000" cy="823912"/>
          </a:xfrm>
          <a:prstGeom prst="rect">
            <a:avLst/>
          </a:prstGeom>
          <a:noFill/>
          <a:ln w="9525">
            <a:noFill/>
            <a:miter lim="800000"/>
            <a:headEnd/>
            <a:tailEnd/>
          </a:ln>
        </p:spPr>
        <p:txBody>
          <a:bodyPr wrap="none">
            <a:spAutoFit/>
          </a:bodyPr>
          <a:lstStyle/>
          <a:p>
            <a:pPr marL="182563" indent="-182563" eaLnBrk="0" hangingPunct="0"/>
            <a:r>
              <a:rPr lang="da-DK" sz="1200">
                <a:solidFill>
                  <a:schemeClr val="tx2"/>
                </a:solidFill>
                <a:ea typeface="ＭＳ Ｐゴシック"/>
                <a:cs typeface="ＭＳ Ｐゴシック"/>
              </a:rPr>
              <a:t>Prioritet:</a:t>
            </a:r>
          </a:p>
          <a:p>
            <a:pPr marL="182563" indent="-182563" eaLnBrk="0" hangingPunct="0">
              <a:buFontTx/>
              <a:buAutoNum type="arabicPeriod"/>
            </a:pPr>
            <a:r>
              <a:rPr lang="da-DK" sz="1200">
                <a:solidFill>
                  <a:schemeClr val="tx2"/>
                </a:solidFill>
                <a:ea typeface="ＭＳ Ｐゴシック"/>
                <a:cs typeface="ＭＳ Ｐゴシック"/>
              </a:rPr>
              <a:t>Øget brugervenlighed</a:t>
            </a:r>
          </a:p>
          <a:p>
            <a:pPr marL="182563" indent="-182563" eaLnBrk="0" hangingPunct="0">
              <a:buFontTx/>
              <a:buAutoNum type="arabicPeriod"/>
            </a:pPr>
            <a:r>
              <a:rPr lang="da-DK" sz="1200">
                <a:solidFill>
                  <a:schemeClr val="tx2"/>
                </a:solidFill>
                <a:ea typeface="ＭＳ Ｐゴシック"/>
                <a:cs typeface="ＭＳ Ｐゴシック"/>
              </a:rPr>
              <a:t>Medbetjening</a:t>
            </a:r>
          </a:p>
          <a:p>
            <a:pPr marL="182563" indent="-182563" eaLnBrk="0" hangingPunct="0">
              <a:buFontTx/>
              <a:buAutoNum type="arabicPeriod"/>
            </a:pPr>
            <a:r>
              <a:rPr lang="da-DK" sz="1200">
                <a:solidFill>
                  <a:schemeClr val="tx2"/>
                </a:solidFill>
                <a:ea typeface="ＭＳ Ｐゴシック"/>
                <a:cs typeface="ＭＳ Ｐゴシック"/>
              </a:rPr>
              <a:t>Uddannelsestræning</a:t>
            </a:r>
          </a:p>
        </p:txBody>
      </p:sp>
      <p:sp>
        <p:nvSpPr>
          <p:cNvPr id="100361" name="Text Box 29"/>
          <p:cNvSpPr txBox="1">
            <a:spLocks noChangeArrowheads="1"/>
          </p:cNvSpPr>
          <p:nvPr/>
        </p:nvSpPr>
        <p:spPr bwMode="auto">
          <a:xfrm>
            <a:off x="2154238" y="2590800"/>
            <a:ext cx="536575" cy="642938"/>
          </a:xfrm>
          <a:prstGeom prst="rect">
            <a:avLst/>
          </a:prstGeom>
          <a:noFill/>
          <a:ln w="9525">
            <a:noFill/>
            <a:miter lim="800000"/>
            <a:headEnd/>
            <a:tailEnd/>
          </a:ln>
        </p:spPr>
        <p:txBody>
          <a:bodyPr wrap="none">
            <a:spAutoFit/>
          </a:bodyPr>
          <a:lstStyle/>
          <a:p>
            <a:pPr eaLnBrk="0" hangingPunct="0"/>
            <a:r>
              <a:rPr lang="da-DK" sz="3600" b="1">
                <a:latin typeface="Times" pitchFamily="18" charset="0"/>
                <a:ea typeface="ＭＳ Ｐゴシック"/>
                <a:cs typeface="ＭＳ Ｐゴシック"/>
                <a:sym typeface="Wingdings 2" pitchFamily="18" charset="2"/>
              </a:rPr>
              <a:t></a:t>
            </a:r>
          </a:p>
        </p:txBody>
      </p:sp>
      <p:sp>
        <p:nvSpPr>
          <p:cNvPr id="100362" name="Rectangle 3"/>
          <p:cNvSpPr txBox="1">
            <a:spLocks noChangeArrowheads="1"/>
          </p:cNvSpPr>
          <p:nvPr/>
        </p:nvSpPr>
        <p:spPr bwMode="auto">
          <a:xfrm>
            <a:off x="395288" y="836613"/>
            <a:ext cx="6731000" cy="4295775"/>
          </a:xfrm>
          <a:prstGeom prst="rect">
            <a:avLst/>
          </a:prstGeom>
          <a:noFill/>
          <a:ln w="9525">
            <a:noFill/>
            <a:miter lim="800000"/>
            <a:headEnd/>
            <a:tailEnd/>
          </a:ln>
        </p:spPr>
        <p:txBody>
          <a:bodyPr/>
          <a:lstStyle/>
          <a:p>
            <a:pPr marL="342900" indent="-342900">
              <a:spcAft>
                <a:spcPct val="50000"/>
              </a:spcAft>
              <a:buFontTx/>
              <a:buChar char="•"/>
            </a:pPr>
            <a:endParaRPr lang="da-DK" sz="1600">
              <a:solidFill>
                <a:srgbClr val="000000"/>
              </a:solidFill>
            </a:endParaRPr>
          </a:p>
          <a:p>
            <a:pPr marL="342900" indent="-342900">
              <a:spcAft>
                <a:spcPct val="50000"/>
              </a:spcAft>
            </a:pPr>
            <a:endParaRPr lang="da-DK" sz="1600">
              <a:solidFill>
                <a:srgbClr val="000000"/>
              </a:solidFill>
            </a:endParaRPr>
          </a:p>
          <a:p>
            <a:pPr marL="342900" indent="-342900">
              <a:spcAft>
                <a:spcPct val="50000"/>
              </a:spcAft>
              <a:buFontTx/>
              <a:buChar char="•"/>
            </a:pPr>
            <a:endParaRPr lang="da-DK" sz="1600">
              <a:solidFill>
                <a:srgbClr val="000000"/>
              </a:solidFill>
            </a:endParaRPr>
          </a:p>
          <a:p>
            <a:pPr marL="342900" indent="-342900">
              <a:spcAft>
                <a:spcPct val="50000"/>
              </a:spcAft>
            </a:pPr>
            <a:endParaRPr lang="da-DK" sz="1600">
              <a:solidFill>
                <a:srgbClr val="000000"/>
              </a:solidFill>
            </a:endParaRPr>
          </a:p>
          <a:p>
            <a:pPr marL="342900" indent="-342900">
              <a:spcAft>
                <a:spcPct val="50000"/>
              </a:spcAft>
              <a:buFontTx/>
              <a:buChar char="•"/>
            </a:pPr>
            <a:endParaRPr lang="da-DK">
              <a:solidFill>
                <a:srgbClr val="000000"/>
              </a:solidFill>
            </a:endParaRPr>
          </a:p>
        </p:txBody>
      </p:sp>
      <p:sp>
        <p:nvSpPr>
          <p:cNvPr id="100364" name="Rektangel 15"/>
          <p:cNvSpPr>
            <a:spLocks noChangeArrowheads="1"/>
          </p:cNvSpPr>
          <p:nvPr/>
        </p:nvSpPr>
        <p:spPr bwMode="auto">
          <a:xfrm>
            <a:off x="7497763" y="0"/>
            <a:ext cx="1362075" cy="366713"/>
          </a:xfrm>
          <a:prstGeom prst="rect">
            <a:avLst/>
          </a:prstGeom>
          <a:noFill/>
          <a:ln w="9525">
            <a:noFill/>
            <a:miter lim="800000"/>
            <a:headEnd/>
            <a:tailEnd/>
          </a:ln>
        </p:spPr>
        <p:txBody>
          <a:bodyPr wrap="none">
            <a:spAutoFit/>
          </a:bodyPr>
          <a:lstStyle/>
          <a:p>
            <a:r>
              <a:rPr lang="en-US" b="1" i="1">
                <a:solidFill>
                  <a:srgbClr val="000000"/>
                </a:solidFill>
              </a:rPr>
              <a:t>Personas</a:t>
            </a:r>
            <a:endParaRPr lang="en-US"/>
          </a:p>
        </p:txBody>
      </p:sp>
      <p:sp>
        <p:nvSpPr>
          <p:cNvPr id="100365" name="Rectangle 3"/>
          <p:cNvSpPr txBox="1">
            <a:spLocks noChangeArrowheads="1"/>
          </p:cNvSpPr>
          <p:nvPr/>
        </p:nvSpPr>
        <p:spPr bwMode="auto">
          <a:xfrm>
            <a:off x="468313" y="260350"/>
            <a:ext cx="6731000" cy="4295775"/>
          </a:xfrm>
          <a:prstGeom prst="rect">
            <a:avLst/>
          </a:prstGeom>
          <a:noFill/>
          <a:ln w="9525">
            <a:noFill/>
            <a:miter lim="800000"/>
            <a:headEnd/>
            <a:tailEnd/>
          </a:ln>
        </p:spPr>
        <p:txBody>
          <a:bodyPr/>
          <a:lstStyle/>
          <a:p>
            <a:pPr marL="342900" indent="-342900"/>
            <a:endParaRPr lang="da-DK" b="1">
              <a:solidFill>
                <a:srgbClr val="000000"/>
              </a:solidFill>
            </a:endParaRPr>
          </a:p>
          <a:p>
            <a:pPr marL="342900" indent="-342900"/>
            <a:endParaRPr lang="da-DK" sz="1400" b="1">
              <a:solidFill>
                <a:srgbClr val="000000"/>
              </a:solidFill>
            </a:endParaRPr>
          </a:p>
          <a:p>
            <a:pPr marL="342900" indent="-342900"/>
            <a:endParaRPr lang="da-DK" sz="1400" b="1">
              <a:solidFill>
                <a:srgbClr val="000000"/>
              </a:solidFill>
            </a:endParaRPr>
          </a:p>
          <a:p>
            <a:pPr marL="342900" indent="-342900"/>
            <a:r>
              <a:rPr lang="da-DK" sz="1400" b="1">
                <a:solidFill>
                  <a:srgbClr val="000000"/>
                </a:solidFill>
              </a:rPr>
              <a:t>Gruppe 1: De selvkørende </a:t>
            </a:r>
          </a:p>
          <a:p>
            <a:pPr marL="342900" indent="-342900"/>
            <a:r>
              <a:rPr lang="da-DK" sz="1400">
                <a:solidFill>
                  <a:srgbClr val="000000"/>
                </a:solidFill>
              </a:rPr>
              <a:t>Citat: ”Offentlig selvbetjening, det skal bare være hurtigt og nemt, så slipper man for køer og ventetid i telefonen”</a:t>
            </a:r>
          </a:p>
          <a:p>
            <a:pPr marL="342900" indent="-342900"/>
            <a:endParaRPr lang="da-DK" sz="1400">
              <a:solidFill>
                <a:srgbClr val="000000"/>
              </a:solidFill>
            </a:endParaRPr>
          </a:p>
          <a:p>
            <a:pPr marL="342900" indent="-342900"/>
            <a:r>
              <a:rPr lang="da-DK" sz="1400" b="1">
                <a:solidFill>
                  <a:srgbClr val="000000"/>
                </a:solidFill>
              </a:rPr>
              <a:t>Gruppe 2: De velvillig</a:t>
            </a:r>
          </a:p>
          <a:p>
            <a:pPr marL="342900" indent="-342900"/>
            <a:r>
              <a:rPr lang="da-DK" sz="1400">
                <a:solidFill>
                  <a:srgbClr val="000000"/>
                </a:solidFill>
              </a:rPr>
              <a:t>Citat:”Offentlig selvbetjening, det burde være nemt, men det tager tit længere tid”</a:t>
            </a:r>
          </a:p>
          <a:p>
            <a:pPr marL="342900" indent="-342900"/>
            <a:endParaRPr lang="da-DK" sz="1400">
              <a:solidFill>
                <a:srgbClr val="000000"/>
              </a:solidFill>
            </a:endParaRPr>
          </a:p>
          <a:p>
            <a:pPr marL="342900" indent="-342900"/>
            <a:r>
              <a:rPr lang="da-DK" sz="1400" b="1">
                <a:solidFill>
                  <a:srgbClr val="000000"/>
                </a:solidFill>
              </a:rPr>
              <a:t>Gruppe 3: De unge  (18-25 årige)</a:t>
            </a:r>
          </a:p>
          <a:p>
            <a:pPr marL="342900" indent="-342900"/>
            <a:r>
              <a:rPr lang="da-DK" sz="1400">
                <a:solidFill>
                  <a:srgbClr val="000000"/>
                </a:solidFill>
              </a:rPr>
              <a:t>Citat:”Det offentlige og selvbetjening, det er svært at forstå, hvordan det offentlige egentlig hænger sammen”</a:t>
            </a:r>
          </a:p>
          <a:p>
            <a:pPr marL="342900" indent="-342900"/>
            <a:endParaRPr lang="da-DK" sz="1400">
              <a:solidFill>
                <a:srgbClr val="000000"/>
              </a:solidFill>
            </a:endParaRPr>
          </a:p>
          <a:p>
            <a:pPr marL="342900" indent="-342900"/>
            <a:r>
              <a:rPr lang="da-DK" sz="1400" b="1">
                <a:solidFill>
                  <a:srgbClr val="000000"/>
                </a:solidFill>
              </a:rPr>
              <a:t>Gruppe 4:  De analoge </a:t>
            </a:r>
          </a:p>
          <a:p>
            <a:pPr marL="342900" indent="-342900"/>
            <a:r>
              <a:rPr lang="da-DK" sz="1400">
                <a:solidFill>
                  <a:srgbClr val="000000"/>
                </a:solidFill>
              </a:rPr>
              <a:t>Citat:”Selvbetjening – det er nu stadig rart at have det printet ud og sat i mappen på hylden”</a:t>
            </a:r>
          </a:p>
          <a:p>
            <a:pPr marL="342900" indent="-342900"/>
            <a:endParaRPr lang="da-DK" sz="1400">
              <a:solidFill>
                <a:srgbClr val="000000"/>
              </a:solidFill>
            </a:endParaRPr>
          </a:p>
          <a:p>
            <a:pPr marL="342900" indent="-342900"/>
            <a:r>
              <a:rPr lang="da-DK" sz="1400" b="1">
                <a:solidFill>
                  <a:srgbClr val="000000"/>
                </a:solidFill>
              </a:rPr>
              <a:t>Gruppe 5: De IT-fremmede</a:t>
            </a:r>
          </a:p>
          <a:p>
            <a:pPr marL="342900" indent="-342900"/>
            <a:r>
              <a:rPr lang="da-DK" sz="1400">
                <a:solidFill>
                  <a:srgbClr val="000000"/>
                </a:solidFill>
              </a:rPr>
              <a:t>Citat:”Offentlig selvbetjening, det er utrygt og det fjerner os mennesker fra hinanden” </a:t>
            </a:r>
          </a:p>
          <a:p>
            <a:pPr marL="342900" indent="-342900"/>
            <a:endParaRPr lang="da-DK" sz="1400">
              <a:solidFill>
                <a:srgbClr val="000000"/>
              </a:solidFill>
            </a:endParaRPr>
          </a:p>
          <a:p>
            <a:pPr marL="342900" indent="-342900"/>
            <a:r>
              <a:rPr lang="da-DK" sz="1400" b="1">
                <a:solidFill>
                  <a:srgbClr val="000000"/>
                </a:solidFill>
              </a:rPr>
              <a:t>Gruppe 6: Udlænding – ikke dansktalende </a:t>
            </a:r>
          </a:p>
          <a:p>
            <a:pPr marL="342900" indent="-342900"/>
            <a:r>
              <a:rPr lang="da-DK" sz="1400">
                <a:solidFill>
                  <a:srgbClr val="000000"/>
                </a:solidFill>
              </a:rPr>
              <a:t>Citat:</a:t>
            </a:r>
            <a:r>
              <a:rPr lang="en-GB" sz="1400">
                <a:solidFill>
                  <a:srgbClr val="000000"/>
                </a:solidFill>
              </a:rPr>
              <a:t>”It would be less difficult if it were in English”</a:t>
            </a:r>
            <a:endParaRPr lang="da-DK" sz="1400">
              <a:solidFill>
                <a:srgbClr val="000000"/>
              </a:solidFill>
            </a:endParaRPr>
          </a:p>
          <a:p>
            <a:pPr marL="342900" indent="-342900">
              <a:spcAft>
                <a:spcPct val="50000"/>
              </a:spcAft>
            </a:pPr>
            <a:endParaRPr lang="da-DK" sz="1400">
              <a:solidFill>
                <a:srgbClr val="000000"/>
              </a:solidFill>
            </a:endParaRPr>
          </a:p>
          <a:p>
            <a:pPr marL="342900" indent="-342900">
              <a:spcAft>
                <a:spcPct val="50000"/>
              </a:spcAft>
              <a:buFontTx/>
              <a:buChar char="•"/>
            </a:pPr>
            <a:endParaRPr lang="da-DK" sz="1400" b="1">
              <a:solidFill>
                <a:srgbClr val="000000"/>
              </a:solidFill>
            </a:endParaRPr>
          </a:p>
        </p:txBody>
      </p:sp>
      <p:sp>
        <p:nvSpPr>
          <p:cNvPr id="100366" name="Freeform 14"/>
          <p:cNvSpPr>
            <a:spLocks/>
          </p:cNvSpPr>
          <p:nvPr/>
        </p:nvSpPr>
        <p:spPr bwMode="auto">
          <a:xfrm>
            <a:off x="250825" y="0"/>
            <a:ext cx="6049963" cy="719138"/>
          </a:xfrm>
          <a:custGeom>
            <a:avLst/>
            <a:gdLst>
              <a:gd name="T0" fmla="*/ 2147483647 w 3556"/>
              <a:gd name="T1" fmla="*/ 0 h 912"/>
              <a:gd name="T2" fmla="*/ 2147483647 w 3556"/>
              <a:gd name="T3" fmla="*/ 0 h 912"/>
              <a:gd name="T4" fmla="*/ 2147483647 w 3556"/>
              <a:gd name="T5" fmla="*/ 2147483647 h 912"/>
              <a:gd name="T6" fmla="*/ 2147483647 w 3556"/>
              <a:gd name="T7" fmla="*/ 2147483647 h 912"/>
              <a:gd name="T8" fmla="*/ 2147483647 w 3556"/>
              <a:gd name="T9" fmla="*/ 2147483647 h 912"/>
              <a:gd name="T10" fmla="*/ 2147483647 w 3556"/>
              <a:gd name="T11" fmla="*/ 2147483647 h 912"/>
              <a:gd name="T12" fmla="*/ 2147483647 w 3556"/>
              <a:gd name="T13" fmla="*/ 0 h 912"/>
              <a:gd name="T14" fmla="*/ 0 60000 65536"/>
              <a:gd name="T15" fmla="*/ 0 60000 65536"/>
              <a:gd name="T16" fmla="*/ 0 60000 65536"/>
              <a:gd name="T17" fmla="*/ 0 60000 65536"/>
              <a:gd name="T18" fmla="*/ 0 60000 65536"/>
              <a:gd name="T19" fmla="*/ 0 60000 65536"/>
              <a:gd name="T20" fmla="*/ 0 60000 65536"/>
              <a:gd name="T21" fmla="*/ 0 w 3556"/>
              <a:gd name="T22" fmla="*/ 0 h 912"/>
              <a:gd name="T23" fmla="*/ 3556 w 3556"/>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56" h="912">
                <a:moveTo>
                  <a:pt x="4" y="0"/>
                </a:moveTo>
                <a:lnTo>
                  <a:pt x="3364" y="0"/>
                </a:lnTo>
                <a:cubicBezTo>
                  <a:pt x="3364" y="0"/>
                  <a:pt x="3552" y="0"/>
                  <a:pt x="3556" y="192"/>
                </a:cubicBezTo>
                <a:cubicBezTo>
                  <a:pt x="3556" y="552"/>
                  <a:pt x="3556" y="912"/>
                  <a:pt x="3556" y="912"/>
                </a:cubicBezTo>
                <a:cubicBezTo>
                  <a:pt x="3556" y="912"/>
                  <a:pt x="1876" y="912"/>
                  <a:pt x="196" y="912"/>
                </a:cubicBezTo>
                <a:cubicBezTo>
                  <a:pt x="0" y="912"/>
                  <a:pt x="4" y="720"/>
                  <a:pt x="4" y="720"/>
                </a:cubicBezTo>
                <a:lnTo>
                  <a:pt x="4" y="0"/>
                </a:lnTo>
                <a:close/>
              </a:path>
            </a:pathLst>
          </a:custGeom>
          <a:solidFill>
            <a:srgbClr val="69B9BB"/>
          </a:solidFill>
          <a:ln w="9525">
            <a:noFill/>
            <a:round/>
            <a:headEnd/>
            <a:tailEnd/>
          </a:ln>
        </p:spPr>
        <p:txBody>
          <a:bodyPr wrap="none" lIns="396000" tIns="205200"/>
          <a:lstStyle/>
          <a:p>
            <a:r>
              <a:rPr lang="da-DK" b="1">
                <a:solidFill>
                  <a:srgbClr val="000000"/>
                </a:solidFill>
              </a:rPr>
              <a:t>Personas-grupper</a:t>
            </a:r>
          </a:p>
          <a:p>
            <a:endParaRPr lang="da-DK">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21"/>
          <p:cNvSpPr txBox="1">
            <a:spLocks noChangeArrowheads="1"/>
          </p:cNvSpPr>
          <p:nvPr/>
        </p:nvSpPr>
        <p:spPr bwMode="auto">
          <a:xfrm>
            <a:off x="2644775" y="2801938"/>
            <a:ext cx="554038" cy="336550"/>
          </a:xfrm>
          <a:prstGeom prst="rect">
            <a:avLst/>
          </a:prstGeom>
          <a:noFill/>
          <a:ln w="9525">
            <a:noFill/>
            <a:miter lim="800000"/>
            <a:headEnd/>
            <a:tailEnd/>
          </a:ln>
        </p:spPr>
        <p:txBody>
          <a:bodyPr wrap="none">
            <a:spAutoFit/>
          </a:bodyPr>
          <a:lstStyle/>
          <a:p>
            <a:pPr eaLnBrk="0" hangingPunct="0"/>
            <a:r>
              <a:rPr lang="da-DK" sz="1600">
                <a:solidFill>
                  <a:schemeClr val="tx2"/>
                </a:solidFill>
                <a:ea typeface="ＭＳ Ｐゴシック"/>
                <a:cs typeface="ＭＳ Ｐゴシック"/>
              </a:rPr>
              <a:t>Gør</a:t>
            </a:r>
          </a:p>
        </p:txBody>
      </p:sp>
      <p:sp>
        <p:nvSpPr>
          <p:cNvPr id="84994" name="Text Box 22"/>
          <p:cNvSpPr txBox="1">
            <a:spLocks noChangeArrowheads="1"/>
          </p:cNvSpPr>
          <p:nvPr/>
        </p:nvSpPr>
        <p:spPr bwMode="auto">
          <a:xfrm>
            <a:off x="4683125" y="4249738"/>
            <a:ext cx="482600" cy="244475"/>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10%</a:t>
            </a:r>
          </a:p>
        </p:txBody>
      </p:sp>
      <p:sp>
        <p:nvSpPr>
          <p:cNvPr id="84995" name="Text Box 23"/>
          <p:cNvSpPr txBox="1">
            <a:spLocks noChangeArrowheads="1"/>
          </p:cNvSpPr>
          <p:nvPr/>
        </p:nvSpPr>
        <p:spPr bwMode="auto">
          <a:xfrm>
            <a:off x="4606925" y="3600450"/>
            <a:ext cx="481013" cy="244475"/>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20%</a:t>
            </a:r>
          </a:p>
        </p:txBody>
      </p:sp>
      <p:sp>
        <p:nvSpPr>
          <p:cNvPr id="84996" name="Text Box 24"/>
          <p:cNvSpPr txBox="1">
            <a:spLocks noChangeArrowheads="1"/>
          </p:cNvSpPr>
          <p:nvPr/>
        </p:nvSpPr>
        <p:spPr bwMode="auto">
          <a:xfrm>
            <a:off x="3840163" y="4392613"/>
            <a:ext cx="482600" cy="244475"/>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20%</a:t>
            </a:r>
          </a:p>
        </p:txBody>
      </p:sp>
      <p:sp>
        <p:nvSpPr>
          <p:cNvPr id="84997" name="Text Box 25"/>
          <p:cNvSpPr txBox="1">
            <a:spLocks noChangeArrowheads="1"/>
          </p:cNvSpPr>
          <p:nvPr/>
        </p:nvSpPr>
        <p:spPr bwMode="auto">
          <a:xfrm>
            <a:off x="3459163" y="3557588"/>
            <a:ext cx="481012" cy="246062"/>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50%</a:t>
            </a:r>
          </a:p>
        </p:txBody>
      </p:sp>
      <p:sp>
        <p:nvSpPr>
          <p:cNvPr id="84998" name="Text Box 26"/>
          <p:cNvSpPr txBox="1">
            <a:spLocks noChangeArrowheads="1"/>
          </p:cNvSpPr>
          <p:nvPr/>
        </p:nvSpPr>
        <p:spPr bwMode="auto">
          <a:xfrm>
            <a:off x="4791075" y="2519363"/>
            <a:ext cx="2033588" cy="822325"/>
          </a:xfrm>
          <a:prstGeom prst="rect">
            <a:avLst/>
          </a:prstGeom>
          <a:noFill/>
          <a:ln w="9525">
            <a:noFill/>
            <a:miter lim="800000"/>
            <a:headEnd/>
            <a:tailEnd/>
          </a:ln>
        </p:spPr>
        <p:txBody>
          <a:bodyPr wrap="none">
            <a:spAutoFit/>
          </a:bodyPr>
          <a:lstStyle/>
          <a:p>
            <a:pPr marL="182563" indent="-182563" eaLnBrk="0" hangingPunct="0"/>
            <a:r>
              <a:rPr lang="da-DK" sz="1200">
                <a:solidFill>
                  <a:schemeClr val="tx2"/>
                </a:solidFill>
                <a:ea typeface="ＭＳ Ｐゴシック"/>
                <a:cs typeface="ＭＳ Ｐゴシック"/>
              </a:rPr>
              <a:t>Prioritet:</a:t>
            </a:r>
          </a:p>
          <a:p>
            <a:pPr marL="182563" indent="-182563" eaLnBrk="0" hangingPunct="0">
              <a:buFontTx/>
              <a:buAutoNum type="arabicPeriod"/>
            </a:pPr>
            <a:r>
              <a:rPr lang="da-DK" sz="1200">
                <a:solidFill>
                  <a:schemeClr val="tx2"/>
                </a:solidFill>
                <a:ea typeface="ＭＳ Ｐゴシック"/>
                <a:cs typeface="ＭＳ Ｐゴシック"/>
              </a:rPr>
              <a:t>Motivation</a:t>
            </a:r>
          </a:p>
          <a:p>
            <a:pPr marL="182563" indent="-182563" eaLnBrk="0" hangingPunct="0">
              <a:buFontTx/>
              <a:buAutoNum type="arabicPeriod"/>
            </a:pPr>
            <a:r>
              <a:rPr lang="da-DK" sz="1200">
                <a:solidFill>
                  <a:schemeClr val="tx2"/>
                </a:solidFill>
                <a:ea typeface="ＭＳ Ｐゴシック"/>
                <a:cs typeface="ＭＳ Ｐゴシック"/>
              </a:rPr>
              <a:t>Øget brugervenlighed</a:t>
            </a:r>
          </a:p>
          <a:p>
            <a:pPr marL="182563" indent="-182563" eaLnBrk="0" hangingPunct="0">
              <a:buFontTx/>
              <a:buAutoNum type="arabicPeriod"/>
            </a:pPr>
            <a:r>
              <a:rPr lang="da-DK" sz="1200">
                <a:solidFill>
                  <a:schemeClr val="tx2"/>
                </a:solidFill>
                <a:ea typeface="ＭＳ Ｐゴシック"/>
                <a:cs typeface="ＭＳ Ｐゴシック"/>
              </a:rPr>
              <a:t>Markedsføring</a:t>
            </a:r>
          </a:p>
        </p:txBody>
      </p:sp>
      <p:sp>
        <p:nvSpPr>
          <p:cNvPr id="84999" name="Text Box 28"/>
          <p:cNvSpPr txBox="1">
            <a:spLocks noChangeArrowheads="1"/>
          </p:cNvSpPr>
          <p:nvPr/>
        </p:nvSpPr>
        <p:spPr bwMode="auto">
          <a:xfrm>
            <a:off x="2071688" y="4525963"/>
            <a:ext cx="2032000" cy="823912"/>
          </a:xfrm>
          <a:prstGeom prst="rect">
            <a:avLst/>
          </a:prstGeom>
          <a:noFill/>
          <a:ln w="9525">
            <a:noFill/>
            <a:miter lim="800000"/>
            <a:headEnd/>
            <a:tailEnd/>
          </a:ln>
        </p:spPr>
        <p:txBody>
          <a:bodyPr wrap="none">
            <a:spAutoFit/>
          </a:bodyPr>
          <a:lstStyle/>
          <a:p>
            <a:pPr marL="182563" indent="-182563" eaLnBrk="0" hangingPunct="0"/>
            <a:r>
              <a:rPr lang="da-DK" sz="1200">
                <a:solidFill>
                  <a:schemeClr val="tx2"/>
                </a:solidFill>
                <a:ea typeface="ＭＳ Ｐゴシック"/>
                <a:cs typeface="ＭＳ Ｐゴシック"/>
              </a:rPr>
              <a:t>Prioritet:</a:t>
            </a:r>
          </a:p>
          <a:p>
            <a:pPr marL="182563" indent="-182563" eaLnBrk="0" hangingPunct="0">
              <a:buFontTx/>
              <a:buAutoNum type="arabicPeriod"/>
            </a:pPr>
            <a:r>
              <a:rPr lang="da-DK" sz="1200">
                <a:solidFill>
                  <a:schemeClr val="tx2"/>
                </a:solidFill>
                <a:ea typeface="ＭＳ Ｐゴシック"/>
                <a:cs typeface="ＭＳ Ｐゴシック"/>
              </a:rPr>
              <a:t>Øget brugervenlighed</a:t>
            </a:r>
          </a:p>
          <a:p>
            <a:pPr marL="182563" indent="-182563" eaLnBrk="0" hangingPunct="0">
              <a:buFontTx/>
              <a:buAutoNum type="arabicPeriod"/>
            </a:pPr>
            <a:r>
              <a:rPr lang="da-DK" sz="1200">
                <a:solidFill>
                  <a:schemeClr val="tx2"/>
                </a:solidFill>
                <a:ea typeface="ＭＳ Ｐゴシック"/>
                <a:cs typeface="ＭＳ Ｐゴシック"/>
              </a:rPr>
              <a:t>Medbetjening</a:t>
            </a:r>
          </a:p>
          <a:p>
            <a:pPr marL="182563" indent="-182563" eaLnBrk="0" hangingPunct="0">
              <a:buFontTx/>
              <a:buAutoNum type="arabicPeriod"/>
            </a:pPr>
            <a:r>
              <a:rPr lang="da-DK" sz="1200">
                <a:solidFill>
                  <a:schemeClr val="tx2"/>
                </a:solidFill>
                <a:ea typeface="ＭＳ Ｐゴシック"/>
                <a:cs typeface="ＭＳ Ｐゴシック"/>
              </a:rPr>
              <a:t>Uddannelsestræning</a:t>
            </a:r>
          </a:p>
        </p:txBody>
      </p:sp>
      <p:sp>
        <p:nvSpPr>
          <p:cNvPr id="85000" name="Text Box 29"/>
          <p:cNvSpPr txBox="1">
            <a:spLocks noChangeArrowheads="1"/>
          </p:cNvSpPr>
          <p:nvPr/>
        </p:nvSpPr>
        <p:spPr bwMode="auto">
          <a:xfrm>
            <a:off x="2154238" y="2590800"/>
            <a:ext cx="536575" cy="642938"/>
          </a:xfrm>
          <a:prstGeom prst="rect">
            <a:avLst/>
          </a:prstGeom>
          <a:noFill/>
          <a:ln w="9525">
            <a:noFill/>
            <a:miter lim="800000"/>
            <a:headEnd/>
            <a:tailEnd/>
          </a:ln>
        </p:spPr>
        <p:txBody>
          <a:bodyPr wrap="none">
            <a:spAutoFit/>
          </a:bodyPr>
          <a:lstStyle/>
          <a:p>
            <a:pPr eaLnBrk="0" hangingPunct="0"/>
            <a:r>
              <a:rPr lang="da-DK" sz="3600" b="1">
                <a:latin typeface="Times" pitchFamily="18" charset="0"/>
                <a:ea typeface="ＭＳ Ｐゴシック"/>
                <a:cs typeface="ＭＳ Ｐゴシック"/>
                <a:sym typeface="Wingdings 2" pitchFamily="18" charset="2"/>
              </a:rPr>
              <a:t></a:t>
            </a:r>
          </a:p>
        </p:txBody>
      </p:sp>
      <p:sp>
        <p:nvSpPr>
          <p:cNvPr id="85001" name="Rectangle 3"/>
          <p:cNvSpPr txBox="1">
            <a:spLocks noChangeArrowheads="1"/>
          </p:cNvSpPr>
          <p:nvPr/>
        </p:nvSpPr>
        <p:spPr bwMode="auto">
          <a:xfrm>
            <a:off x="395288" y="836613"/>
            <a:ext cx="6731000" cy="4295775"/>
          </a:xfrm>
          <a:prstGeom prst="rect">
            <a:avLst/>
          </a:prstGeom>
          <a:noFill/>
          <a:ln w="9525">
            <a:noFill/>
            <a:miter lim="800000"/>
            <a:headEnd/>
            <a:tailEnd/>
          </a:ln>
        </p:spPr>
        <p:txBody>
          <a:bodyPr/>
          <a:lstStyle/>
          <a:p>
            <a:pPr marL="342900" indent="-342900">
              <a:spcAft>
                <a:spcPct val="50000"/>
              </a:spcAft>
              <a:buFontTx/>
              <a:buChar char="•"/>
            </a:pPr>
            <a:endParaRPr lang="da-DK" sz="1600">
              <a:solidFill>
                <a:srgbClr val="000000"/>
              </a:solidFill>
            </a:endParaRPr>
          </a:p>
          <a:p>
            <a:pPr marL="342900" indent="-342900">
              <a:spcAft>
                <a:spcPct val="50000"/>
              </a:spcAft>
            </a:pPr>
            <a:endParaRPr lang="da-DK" sz="1600">
              <a:solidFill>
                <a:srgbClr val="000000"/>
              </a:solidFill>
            </a:endParaRPr>
          </a:p>
          <a:p>
            <a:pPr marL="342900" indent="-342900">
              <a:spcAft>
                <a:spcPct val="50000"/>
              </a:spcAft>
              <a:buFontTx/>
              <a:buChar char="•"/>
            </a:pPr>
            <a:endParaRPr lang="da-DK" sz="1600">
              <a:solidFill>
                <a:srgbClr val="000000"/>
              </a:solidFill>
            </a:endParaRPr>
          </a:p>
          <a:p>
            <a:pPr marL="342900" indent="-342900">
              <a:spcAft>
                <a:spcPct val="50000"/>
              </a:spcAft>
            </a:pPr>
            <a:endParaRPr lang="da-DK" sz="1600">
              <a:solidFill>
                <a:srgbClr val="000000"/>
              </a:solidFill>
            </a:endParaRPr>
          </a:p>
          <a:p>
            <a:pPr marL="342900" indent="-342900">
              <a:spcAft>
                <a:spcPct val="50000"/>
              </a:spcAft>
              <a:buFontTx/>
              <a:buChar char="•"/>
            </a:pPr>
            <a:endParaRPr lang="da-DK">
              <a:solidFill>
                <a:srgbClr val="000000"/>
              </a:solidFill>
            </a:endParaRPr>
          </a:p>
        </p:txBody>
      </p:sp>
      <p:pic>
        <p:nvPicPr>
          <p:cNvPr id="85002" name="Picture 4"/>
          <p:cNvPicPr>
            <a:picLocks noChangeAspect="1" noChangeArrowheads="1"/>
          </p:cNvPicPr>
          <p:nvPr/>
        </p:nvPicPr>
        <p:blipFill>
          <a:blip r:embed="rId3"/>
          <a:srcRect/>
          <a:stretch>
            <a:fillRect/>
          </a:stretch>
        </p:blipFill>
        <p:spPr bwMode="auto">
          <a:xfrm>
            <a:off x="6659563" y="3773488"/>
            <a:ext cx="2262187" cy="1792287"/>
          </a:xfrm>
          <a:prstGeom prst="rect">
            <a:avLst/>
          </a:prstGeom>
          <a:noFill/>
          <a:ln w="9525">
            <a:noFill/>
            <a:miter lim="800000"/>
            <a:headEnd/>
            <a:tailEnd/>
          </a:ln>
        </p:spPr>
      </p:pic>
      <p:sp>
        <p:nvSpPr>
          <p:cNvPr id="85003" name="Rektangel 15"/>
          <p:cNvSpPr>
            <a:spLocks noChangeArrowheads="1"/>
          </p:cNvSpPr>
          <p:nvPr/>
        </p:nvSpPr>
        <p:spPr bwMode="auto">
          <a:xfrm>
            <a:off x="6951663" y="0"/>
            <a:ext cx="2192337" cy="366713"/>
          </a:xfrm>
          <a:prstGeom prst="rect">
            <a:avLst/>
          </a:prstGeom>
          <a:noFill/>
          <a:ln w="9525">
            <a:noFill/>
            <a:miter lim="800000"/>
            <a:headEnd/>
            <a:tailEnd/>
          </a:ln>
        </p:spPr>
        <p:txBody>
          <a:bodyPr wrap="none">
            <a:spAutoFit/>
          </a:bodyPr>
          <a:lstStyle/>
          <a:p>
            <a:r>
              <a:rPr lang="en-US" b="1" i="1">
                <a:solidFill>
                  <a:srgbClr val="000000"/>
                </a:solidFill>
              </a:rPr>
              <a:t>Verner på 74 år</a:t>
            </a:r>
            <a:endParaRPr lang="en-US"/>
          </a:p>
        </p:txBody>
      </p:sp>
      <p:sp>
        <p:nvSpPr>
          <p:cNvPr id="85004" name="Rectangle 3"/>
          <p:cNvSpPr txBox="1">
            <a:spLocks noChangeArrowheads="1"/>
          </p:cNvSpPr>
          <p:nvPr/>
        </p:nvSpPr>
        <p:spPr bwMode="auto">
          <a:xfrm>
            <a:off x="539750" y="333375"/>
            <a:ext cx="6731000" cy="4295775"/>
          </a:xfrm>
          <a:prstGeom prst="rect">
            <a:avLst/>
          </a:prstGeom>
          <a:noFill/>
          <a:ln w="9525">
            <a:noFill/>
            <a:miter lim="800000"/>
            <a:headEnd/>
            <a:tailEnd/>
          </a:ln>
        </p:spPr>
        <p:txBody>
          <a:bodyPr/>
          <a:lstStyle/>
          <a:p>
            <a:pPr marL="342900" indent="-342900">
              <a:spcAft>
                <a:spcPct val="50000"/>
              </a:spcAft>
            </a:pPr>
            <a:endParaRPr lang="da-DK" sz="1600" b="1">
              <a:solidFill>
                <a:srgbClr val="000000"/>
              </a:solidFill>
            </a:endParaRPr>
          </a:p>
          <a:p>
            <a:pPr marL="342900" indent="-342900">
              <a:spcAft>
                <a:spcPct val="50000"/>
              </a:spcAft>
            </a:pPr>
            <a:r>
              <a:rPr lang="da-DK" sz="1600" b="1">
                <a:solidFill>
                  <a:srgbClr val="000000"/>
                </a:solidFill>
              </a:rPr>
              <a:t>Verner – en såkaldt ”IT-fremmed”</a:t>
            </a:r>
          </a:p>
          <a:p>
            <a:pPr marL="342900" indent="-342900">
              <a:spcAft>
                <a:spcPct val="50000"/>
              </a:spcAft>
            </a:pPr>
            <a:endParaRPr lang="da-DK" sz="1400">
              <a:solidFill>
                <a:srgbClr val="000000"/>
              </a:solidFill>
            </a:endParaRPr>
          </a:p>
          <a:p>
            <a:pPr marL="342900" indent="-342900">
              <a:spcAft>
                <a:spcPct val="50000"/>
              </a:spcAft>
            </a:pPr>
            <a:r>
              <a:rPr lang="da-DK" sz="1400">
                <a:solidFill>
                  <a:srgbClr val="000000"/>
                </a:solidFill>
              </a:rPr>
              <a:t>	Verner er 74 år og pensionist. Han har ikke en formel uddannelse </a:t>
            </a:r>
            <a:br>
              <a:rPr lang="da-DK" sz="1400">
                <a:solidFill>
                  <a:srgbClr val="000000"/>
                </a:solidFill>
              </a:rPr>
            </a:br>
            <a:r>
              <a:rPr lang="da-DK" sz="1400">
                <a:solidFill>
                  <a:srgbClr val="000000"/>
                </a:solidFill>
              </a:rPr>
              <a:t>forlod efter 7. klasse . Hans sidste job var som chauffør for et stort gartneri.</a:t>
            </a:r>
            <a:r>
              <a:rPr lang="da-DK"/>
              <a:t> </a:t>
            </a:r>
            <a:r>
              <a:rPr lang="da-DK" sz="1400">
                <a:solidFill>
                  <a:srgbClr val="000000"/>
                </a:solidFill>
              </a:rPr>
              <a:t>Verner vil helst klare sig selv og ikke lægge nogen til last.</a:t>
            </a:r>
          </a:p>
          <a:p>
            <a:pPr marL="342900" indent="-342900">
              <a:spcAft>
                <a:spcPct val="50000"/>
              </a:spcAft>
            </a:pPr>
            <a:r>
              <a:rPr lang="da-DK" sz="1400">
                <a:solidFill>
                  <a:srgbClr val="000000"/>
                </a:solidFill>
              </a:rPr>
              <a:t>	Han er ikke særlig ofte i kontakt med det offentlige. Og det er altid hans kone, der står for det. Han synes også, at det kan være svært at forstå, hvis han skal læse et brev fra det offentlige. Han synes, at de bruger mange ord han ikke kender og ikke forstår, hvad betyder. </a:t>
            </a:r>
          </a:p>
          <a:p>
            <a:pPr marL="342900" indent="-342900">
              <a:spcAft>
                <a:spcPct val="50000"/>
              </a:spcAft>
            </a:pPr>
            <a:r>
              <a:rPr lang="da-DK" sz="1400">
                <a:solidFill>
                  <a:srgbClr val="000000"/>
                </a:solidFill>
              </a:rPr>
              <a:t/>
            </a:r>
            <a:br>
              <a:rPr lang="da-DK" sz="1400">
                <a:solidFill>
                  <a:srgbClr val="000000"/>
                </a:solidFill>
              </a:rPr>
            </a:br>
            <a:r>
              <a:rPr lang="da-DK" sz="1400">
                <a:solidFill>
                  <a:srgbClr val="000000"/>
                </a:solidFill>
              </a:rPr>
              <a:t>Verner er ikke helt med på, hvad selvbetjening betyder. Hans kone har bestilt en NemID til ham, men han bruger den aldrig selv. </a:t>
            </a:r>
          </a:p>
          <a:p>
            <a:pPr marL="342900" indent="-342900">
              <a:spcAft>
                <a:spcPct val="50000"/>
              </a:spcAft>
            </a:pPr>
            <a:r>
              <a:rPr lang="da-DK" sz="1400">
                <a:solidFill>
                  <a:srgbClr val="000000"/>
                </a:solidFill>
              </a:rPr>
              <a:t>	Har netbank, men det er Verners kone, der står for det.</a:t>
            </a:r>
            <a:r>
              <a:rPr lang="da-DK"/>
              <a:t> </a:t>
            </a:r>
          </a:p>
          <a:p>
            <a:pPr marL="342900" indent="-342900">
              <a:spcAft>
                <a:spcPct val="50000"/>
              </a:spcAft>
            </a:pPr>
            <a:r>
              <a:rPr lang="da-DK" sz="1400">
                <a:solidFill>
                  <a:srgbClr val="000000"/>
                </a:solidFill>
              </a:rPr>
              <a:t>	”Jeg nåede ikke at bruge computer i mit arbejdsliv, så jeg er aldrig kommet i gang med det”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1"/>
          <p:cNvSpPr txBox="1">
            <a:spLocks noChangeArrowheads="1"/>
          </p:cNvSpPr>
          <p:nvPr/>
        </p:nvSpPr>
        <p:spPr bwMode="auto">
          <a:xfrm>
            <a:off x="2644775" y="2801938"/>
            <a:ext cx="554038" cy="336550"/>
          </a:xfrm>
          <a:prstGeom prst="rect">
            <a:avLst/>
          </a:prstGeom>
          <a:noFill/>
          <a:ln w="9525">
            <a:noFill/>
            <a:miter lim="800000"/>
            <a:headEnd/>
            <a:tailEnd/>
          </a:ln>
        </p:spPr>
        <p:txBody>
          <a:bodyPr wrap="none">
            <a:spAutoFit/>
          </a:bodyPr>
          <a:lstStyle/>
          <a:p>
            <a:pPr eaLnBrk="0" hangingPunct="0"/>
            <a:r>
              <a:rPr lang="da-DK" sz="1600">
                <a:solidFill>
                  <a:schemeClr val="tx2"/>
                </a:solidFill>
                <a:ea typeface="ＭＳ Ｐゴシック"/>
                <a:cs typeface="ＭＳ Ｐゴシック"/>
              </a:rPr>
              <a:t>Gør</a:t>
            </a:r>
          </a:p>
        </p:txBody>
      </p:sp>
      <p:sp>
        <p:nvSpPr>
          <p:cNvPr id="87042" name="Text Box 22"/>
          <p:cNvSpPr txBox="1">
            <a:spLocks noChangeArrowheads="1"/>
          </p:cNvSpPr>
          <p:nvPr/>
        </p:nvSpPr>
        <p:spPr bwMode="auto">
          <a:xfrm>
            <a:off x="4683125" y="4249738"/>
            <a:ext cx="482600" cy="244475"/>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10%</a:t>
            </a:r>
          </a:p>
        </p:txBody>
      </p:sp>
      <p:sp>
        <p:nvSpPr>
          <p:cNvPr id="87043" name="Text Box 23"/>
          <p:cNvSpPr txBox="1">
            <a:spLocks noChangeArrowheads="1"/>
          </p:cNvSpPr>
          <p:nvPr/>
        </p:nvSpPr>
        <p:spPr bwMode="auto">
          <a:xfrm>
            <a:off x="4606925" y="3600450"/>
            <a:ext cx="481013" cy="244475"/>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20%</a:t>
            </a:r>
          </a:p>
        </p:txBody>
      </p:sp>
      <p:sp>
        <p:nvSpPr>
          <p:cNvPr id="87044" name="Text Box 24"/>
          <p:cNvSpPr txBox="1">
            <a:spLocks noChangeArrowheads="1"/>
          </p:cNvSpPr>
          <p:nvPr/>
        </p:nvSpPr>
        <p:spPr bwMode="auto">
          <a:xfrm>
            <a:off x="3840163" y="4392613"/>
            <a:ext cx="482600" cy="244475"/>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20%</a:t>
            </a:r>
          </a:p>
        </p:txBody>
      </p:sp>
      <p:sp>
        <p:nvSpPr>
          <p:cNvPr id="87045" name="Text Box 25"/>
          <p:cNvSpPr txBox="1">
            <a:spLocks noChangeArrowheads="1"/>
          </p:cNvSpPr>
          <p:nvPr/>
        </p:nvSpPr>
        <p:spPr bwMode="auto">
          <a:xfrm>
            <a:off x="3459163" y="3557588"/>
            <a:ext cx="481012" cy="246062"/>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50%</a:t>
            </a:r>
          </a:p>
        </p:txBody>
      </p:sp>
      <p:sp>
        <p:nvSpPr>
          <p:cNvPr id="87046" name="Text Box 26"/>
          <p:cNvSpPr txBox="1">
            <a:spLocks noChangeArrowheads="1"/>
          </p:cNvSpPr>
          <p:nvPr/>
        </p:nvSpPr>
        <p:spPr bwMode="auto">
          <a:xfrm>
            <a:off x="4791075" y="2519363"/>
            <a:ext cx="2033588" cy="822325"/>
          </a:xfrm>
          <a:prstGeom prst="rect">
            <a:avLst/>
          </a:prstGeom>
          <a:noFill/>
          <a:ln w="9525">
            <a:noFill/>
            <a:miter lim="800000"/>
            <a:headEnd/>
            <a:tailEnd/>
          </a:ln>
        </p:spPr>
        <p:txBody>
          <a:bodyPr wrap="none">
            <a:spAutoFit/>
          </a:bodyPr>
          <a:lstStyle/>
          <a:p>
            <a:pPr marL="182563" indent="-182563" eaLnBrk="0" hangingPunct="0"/>
            <a:r>
              <a:rPr lang="da-DK" sz="1200">
                <a:solidFill>
                  <a:schemeClr val="tx2"/>
                </a:solidFill>
                <a:ea typeface="ＭＳ Ｐゴシック"/>
                <a:cs typeface="ＭＳ Ｐゴシック"/>
              </a:rPr>
              <a:t>Prioritet:</a:t>
            </a:r>
          </a:p>
          <a:p>
            <a:pPr marL="182563" indent="-182563" eaLnBrk="0" hangingPunct="0">
              <a:buFontTx/>
              <a:buAutoNum type="arabicPeriod"/>
            </a:pPr>
            <a:r>
              <a:rPr lang="da-DK" sz="1200">
                <a:solidFill>
                  <a:schemeClr val="tx2"/>
                </a:solidFill>
                <a:ea typeface="ＭＳ Ｐゴシック"/>
                <a:cs typeface="ＭＳ Ｐゴシック"/>
              </a:rPr>
              <a:t>Motivation</a:t>
            </a:r>
          </a:p>
          <a:p>
            <a:pPr marL="182563" indent="-182563" eaLnBrk="0" hangingPunct="0">
              <a:buFontTx/>
              <a:buAutoNum type="arabicPeriod"/>
            </a:pPr>
            <a:r>
              <a:rPr lang="da-DK" sz="1200">
                <a:solidFill>
                  <a:schemeClr val="tx2"/>
                </a:solidFill>
                <a:ea typeface="ＭＳ Ｐゴシック"/>
                <a:cs typeface="ＭＳ Ｐゴシック"/>
              </a:rPr>
              <a:t>Øget brugervenlighed</a:t>
            </a:r>
          </a:p>
          <a:p>
            <a:pPr marL="182563" indent="-182563" eaLnBrk="0" hangingPunct="0">
              <a:buFontTx/>
              <a:buAutoNum type="arabicPeriod"/>
            </a:pPr>
            <a:r>
              <a:rPr lang="da-DK" sz="1200">
                <a:solidFill>
                  <a:schemeClr val="tx2"/>
                </a:solidFill>
                <a:ea typeface="ＭＳ Ｐゴシック"/>
                <a:cs typeface="ＭＳ Ｐゴシック"/>
              </a:rPr>
              <a:t>Markedsføring</a:t>
            </a:r>
          </a:p>
        </p:txBody>
      </p:sp>
      <p:sp>
        <p:nvSpPr>
          <p:cNvPr id="87047" name="Text Box 29"/>
          <p:cNvSpPr txBox="1">
            <a:spLocks noChangeArrowheads="1"/>
          </p:cNvSpPr>
          <p:nvPr/>
        </p:nvSpPr>
        <p:spPr bwMode="auto">
          <a:xfrm>
            <a:off x="2154238" y="2590800"/>
            <a:ext cx="536575" cy="642938"/>
          </a:xfrm>
          <a:prstGeom prst="rect">
            <a:avLst/>
          </a:prstGeom>
          <a:noFill/>
          <a:ln w="9525">
            <a:noFill/>
            <a:miter lim="800000"/>
            <a:headEnd/>
            <a:tailEnd/>
          </a:ln>
        </p:spPr>
        <p:txBody>
          <a:bodyPr wrap="none">
            <a:spAutoFit/>
          </a:bodyPr>
          <a:lstStyle/>
          <a:p>
            <a:pPr eaLnBrk="0" hangingPunct="0"/>
            <a:r>
              <a:rPr lang="da-DK" sz="3600" b="1">
                <a:latin typeface="Times" pitchFamily="18" charset="0"/>
                <a:ea typeface="ＭＳ Ｐゴシック"/>
                <a:cs typeface="ＭＳ Ｐゴシック"/>
                <a:sym typeface="Wingdings 2" pitchFamily="18" charset="2"/>
              </a:rPr>
              <a:t></a:t>
            </a:r>
          </a:p>
        </p:txBody>
      </p:sp>
      <p:sp>
        <p:nvSpPr>
          <p:cNvPr id="87048" name="Rectangle 3"/>
          <p:cNvSpPr txBox="1">
            <a:spLocks noChangeArrowheads="1"/>
          </p:cNvSpPr>
          <p:nvPr/>
        </p:nvSpPr>
        <p:spPr bwMode="auto">
          <a:xfrm>
            <a:off x="720725" y="1438275"/>
            <a:ext cx="6731000" cy="4295775"/>
          </a:xfrm>
          <a:prstGeom prst="rect">
            <a:avLst/>
          </a:prstGeom>
          <a:noFill/>
          <a:ln w="9525">
            <a:noFill/>
            <a:miter lim="800000"/>
            <a:headEnd/>
            <a:tailEnd/>
          </a:ln>
        </p:spPr>
        <p:txBody>
          <a:bodyPr/>
          <a:lstStyle/>
          <a:p>
            <a:pPr marL="342900" indent="-342900">
              <a:spcAft>
                <a:spcPct val="50000"/>
              </a:spcAft>
            </a:pPr>
            <a:r>
              <a:rPr lang="da-DK" b="1">
                <a:solidFill>
                  <a:srgbClr val="000000"/>
                </a:solidFill>
              </a:rPr>
              <a:t>Udfordringerne:</a:t>
            </a:r>
          </a:p>
          <a:p>
            <a:pPr marL="342900" indent="-342900">
              <a:spcAft>
                <a:spcPct val="50000"/>
              </a:spcAft>
            </a:pPr>
            <a:endParaRPr lang="da-DK" b="1">
              <a:solidFill>
                <a:srgbClr val="000000"/>
              </a:solidFill>
            </a:endParaRPr>
          </a:p>
          <a:p>
            <a:pPr marL="342900" indent="-342900">
              <a:spcAft>
                <a:spcPct val="50000"/>
              </a:spcAft>
              <a:buFontTx/>
              <a:buChar char="•"/>
            </a:pPr>
            <a:r>
              <a:rPr lang="da-DK" sz="1600">
                <a:solidFill>
                  <a:srgbClr val="000000"/>
                </a:solidFill>
              </a:rPr>
              <a:t>IT-færdigheder</a:t>
            </a:r>
          </a:p>
          <a:p>
            <a:pPr marL="342900" indent="-342900">
              <a:spcAft>
                <a:spcPct val="50000"/>
              </a:spcAft>
              <a:buFontTx/>
              <a:buChar char="•"/>
            </a:pPr>
            <a:r>
              <a:rPr lang="da-DK" sz="1600">
                <a:solidFill>
                  <a:srgbClr val="000000"/>
                </a:solidFill>
              </a:rPr>
              <a:t>Sprog/ det ”offentlige univers”</a:t>
            </a:r>
          </a:p>
          <a:p>
            <a:pPr marL="342900" indent="-342900">
              <a:spcAft>
                <a:spcPct val="50000"/>
              </a:spcAft>
              <a:buFontTx/>
              <a:buChar char="•"/>
            </a:pPr>
            <a:r>
              <a:rPr lang="da-DK" sz="1600">
                <a:solidFill>
                  <a:srgbClr val="000000"/>
                </a:solidFill>
              </a:rPr>
              <a:t>Brugervenlighed i selvbetjening</a:t>
            </a:r>
          </a:p>
          <a:p>
            <a:pPr marL="342900" indent="-342900">
              <a:spcAft>
                <a:spcPct val="50000"/>
              </a:spcAft>
              <a:buFontTx/>
              <a:buChar char="•"/>
            </a:pPr>
            <a:r>
              <a:rPr lang="da-DK" sz="1600">
                <a:solidFill>
                  <a:srgbClr val="000000"/>
                </a:solidFill>
              </a:rPr>
              <a:t>Motivation</a:t>
            </a:r>
          </a:p>
          <a:p>
            <a:pPr marL="342900" indent="-342900">
              <a:spcAft>
                <a:spcPct val="50000"/>
              </a:spcAft>
              <a:buFontTx/>
              <a:buChar char="•"/>
            </a:pPr>
            <a:r>
              <a:rPr lang="da-DK" sz="1600">
                <a:solidFill>
                  <a:srgbClr val="000000"/>
                </a:solidFill>
              </a:rPr>
              <a:t>Handicap, manglende tilgængelighed</a:t>
            </a:r>
          </a:p>
          <a:p>
            <a:pPr marL="342900" indent="-342900">
              <a:spcAft>
                <a:spcPct val="50000"/>
              </a:spcAft>
            </a:pPr>
            <a:endParaRPr lang="da-DK" sz="1600">
              <a:solidFill>
                <a:srgbClr val="000000"/>
              </a:solidFill>
            </a:endParaRPr>
          </a:p>
          <a:p>
            <a:pPr marL="342900" indent="-342900">
              <a:spcAft>
                <a:spcPct val="50000"/>
              </a:spcAft>
              <a:buFontTx/>
              <a:buChar char="•"/>
            </a:pPr>
            <a:endParaRPr lang="da-DK">
              <a:solidFill>
                <a:srgbClr val="000000"/>
              </a:solidFill>
            </a:endParaRPr>
          </a:p>
        </p:txBody>
      </p:sp>
      <p:pic>
        <p:nvPicPr>
          <p:cNvPr id="87049" name="Billede 5" descr="COLOURBOX1194249.jpg"/>
          <p:cNvPicPr>
            <a:picLocks noChangeAspect="1"/>
          </p:cNvPicPr>
          <p:nvPr/>
        </p:nvPicPr>
        <p:blipFill>
          <a:blip r:embed="rId3"/>
          <a:srcRect l="20776" r="26936"/>
          <a:stretch>
            <a:fillRect/>
          </a:stretch>
        </p:blipFill>
        <p:spPr bwMode="auto">
          <a:xfrm>
            <a:off x="7092950" y="3419475"/>
            <a:ext cx="1727200" cy="2241550"/>
          </a:xfrm>
          <a:prstGeom prst="rect">
            <a:avLst/>
          </a:prstGeom>
          <a:noFill/>
          <a:ln w="9525">
            <a:noFill/>
            <a:miter lim="800000"/>
            <a:headEnd/>
            <a:tailEnd/>
          </a:ln>
        </p:spPr>
      </p:pic>
      <p:sp>
        <p:nvSpPr>
          <p:cNvPr id="87050" name="Rektangel 15"/>
          <p:cNvSpPr>
            <a:spLocks noChangeArrowheads="1"/>
          </p:cNvSpPr>
          <p:nvPr/>
        </p:nvSpPr>
        <p:spPr bwMode="auto">
          <a:xfrm>
            <a:off x="5832475" y="0"/>
            <a:ext cx="3281363" cy="366713"/>
          </a:xfrm>
          <a:prstGeom prst="rect">
            <a:avLst/>
          </a:prstGeom>
          <a:noFill/>
          <a:ln w="9525">
            <a:noFill/>
            <a:miter lim="800000"/>
            <a:headEnd/>
            <a:tailEnd/>
          </a:ln>
        </p:spPr>
        <p:txBody>
          <a:bodyPr wrap="none">
            <a:spAutoFit/>
          </a:bodyPr>
          <a:lstStyle/>
          <a:p>
            <a:r>
              <a:rPr lang="en-US" b="1" i="1">
                <a:solidFill>
                  <a:srgbClr val="000000"/>
                </a:solidFill>
              </a:rPr>
              <a:t>De digitale udfordringer</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21"/>
          <p:cNvSpPr txBox="1">
            <a:spLocks noChangeArrowheads="1"/>
          </p:cNvSpPr>
          <p:nvPr/>
        </p:nvSpPr>
        <p:spPr bwMode="auto">
          <a:xfrm>
            <a:off x="2644775" y="2801938"/>
            <a:ext cx="554038" cy="336550"/>
          </a:xfrm>
          <a:prstGeom prst="rect">
            <a:avLst/>
          </a:prstGeom>
          <a:noFill/>
          <a:ln w="9525">
            <a:noFill/>
            <a:miter lim="800000"/>
            <a:headEnd/>
            <a:tailEnd/>
          </a:ln>
        </p:spPr>
        <p:txBody>
          <a:bodyPr wrap="none">
            <a:spAutoFit/>
          </a:bodyPr>
          <a:lstStyle/>
          <a:p>
            <a:pPr eaLnBrk="0" hangingPunct="0"/>
            <a:r>
              <a:rPr lang="da-DK" sz="1600">
                <a:solidFill>
                  <a:schemeClr val="tx2"/>
                </a:solidFill>
                <a:ea typeface="ＭＳ Ｐゴシック"/>
                <a:cs typeface="ＭＳ Ｐゴシック"/>
              </a:rPr>
              <a:t>Gør</a:t>
            </a:r>
          </a:p>
        </p:txBody>
      </p:sp>
      <p:sp>
        <p:nvSpPr>
          <p:cNvPr id="91138" name="Text Box 22"/>
          <p:cNvSpPr txBox="1">
            <a:spLocks noChangeArrowheads="1"/>
          </p:cNvSpPr>
          <p:nvPr/>
        </p:nvSpPr>
        <p:spPr bwMode="auto">
          <a:xfrm>
            <a:off x="4683125" y="4249738"/>
            <a:ext cx="482600" cy="244475"/>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10%</a:t>
            </a:r>
          </a:p>
        </p:txBody>
      </p:sp>
      <p:sp>
        <p:nvSpPr>
          <p:cNvPr id="91139" name="Text Box 23"/>
          <p:cNvSpPr txBox="1">
            <a:spLocks noChangeArrowheads="1"/>
          </p:cNvSpPr>
          <p:nvPr/>
        </p:nvSpPr>
        <p:spPr bwMode="auto">
          <a:xfrm>
            <a:off x="4606925" y="3600450"/>
            <a:ext cx="481013" cy="244475"/>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20%</a:t>
            </a:r>
          </a:p>
        </p:txBody>
      </p:sp>
      <p:sp>
        <p:nvSpPr>
          <p:cNvPr id="91140" name="Text Box 24"/>
          <p:cNvSpPr txBox="1">
            <a:spLocks noChangeArrowheads="1"/>
          </p:cNvSpPr>
          <p:nvPr/>
        </p:nvSpPr>
        <p:spPr bwMode="auto">
          <a:xfrm>
            <a:off x="3840163" y="4392613"/>
            <a:ext cx="482600" cy="244475"/>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20%</a:t>
            </a:r>
          </a:p>
        </p:txBody>
      </p:sp>
      <p:sp>
        <p:nvSpPr>
          <p:cNvPr id="91141" name="Text Box 25"/>
          <p:cNvSpPr txBox="1">
            <a:spLocks noChangeArrowheads="1"/>
          </p:cNvSpPr>
          <p:nvPr/>
        </p:nvSpPr>
        <p:spPr bwMode="auto">
          <a:xfrm>
            <a:off x="3459163" y="3557588"/>
            <a:ext cx="481012" cy="246062"/>
          </a:xfrm>
          <a:prstGeom prst="rect">
            <a:avLst/>
          </a:prstGeom>
          <a:noFill/>
          <a:ln w="9525">
            <a:noFill/>
            <a:miter lim="800000"/>
            <a:headEnd/>
            <a:tailEnd/>
          </a:ln>
        </p:spPr>
        <p:txBody>
          <a:bodyPr wrap="none">
            <a:spAutoFit/>
          </a:bodyPr>
          <a:lstStyle/>
          <a:p>
            <a:pPr eaLnBrk="0" hangingPunct="0"/>
            <a:r>
              <a:rPr lang="da-DK" sz="1000">
                <a:solidFill>
                  <a:schemeClr val="tx2"/>
                </a:solidFill>
                <a:ea typeface="ＭＳ Ｐゴシック"/>
                <a:cs typeface="ＭＳ Ｐゴシック"/>
              </a:rPr>
              <a:t>50%</a:t>
            </a:r>
          </a:p>
        </p:txBody>
      </p:sp>
      <p:sp>
        <p:nvSpPr>
          <p:cNvPr id="91142" name="Text Box 26"/>
          <p:cNvSpPr txBox="1">
            <a:spLocks noChangeArrowheads="1"/>
          </p:cNvSpPr>
          <p:nvPr/>
        </p:nvSpPr>
        <p:spPr bwMode="auto">
          <a:xfrm>
            <a:off x="4791075" y="2519363"/>
            <a:ext cx="2033588" cy="822325"/>
          </a:xfrm>
          <a:prstGeom prst="rect">
            <a:avLst/>
          </a:prstGeom>
          <a:noFill/>
          <a:ln w="9525">
            <a:noFill/>
            <a:miter lim="800000"/>
            <a:headEnd/>
            <a:tailEnd/>
          </a:ln>
        </p:spPr>
        <p:txBody>
          <a:bodyPr wrap="none">
            <a:spAutoFit/>
          </a:bodyPr>
          <a:lstStyle/>
          <a:p>
            <a:pPr marL="182563" indent="-182563" eaLnBrk="0" hangingPunct="0"/>
            <a:r>
              <a:rPr lang="da-DK" sz="1200">
                <a:solidFill>
                  <a:schemeClr val="tx2"/>
                </a:solidFill>
                <a:ea typeface="ＭＳ Ｐゴシック"/>
                <a:cs typeface="ＭＳ Ｐゴシック"/>
              </a:rPr>
              <a:t>Prioritet:</a:t>
            </a:r>
          </a:p>
          <a:p>
            <a:pPr marL="182563" indent="-182563" eaLnBrk="0" hangingPunct="0">
              <a:buFontTx/>
              <a:buAutoNum type="arabicPeriod"/>
            </a:pPr>
            <a:r>
              <a:rPr lang="da-DK" sz="1200">
                <a:solidFill>
                  <a:schemeClr val="tx2"/>
                </a:solidFill>
                <a:ea typeface="ＭＳ Ｐゴシック"/>
                <a:cs typeface="ＭＳ Ｐゴシック"/>
              </a:rPr>
              <a:t>Motivation</a:t>
            </a:r>
          </a:p>
          <a:p>
            <a:pPr marL="182563" indent="-182563" eaLnBrk="0" hangingPunct="0">
              <a:buFontTx/>
              <a:buAutoNum type="arabicPeriod"/>
            </a:pPr>
            <a:r>
              <a:rPr lang="da-DK" sz="1200">
                <a:solidFill>
                  <a:schemeClr val="tx2"/>
                </a:solidFill>
                <a:ea typeface="ＭＳ Ｐゴシック"/>
                <a:cs typeface="ＭＳ Ｐゴシック"/>
              </a:rPr>
              <a:t>Øget brugervenlighed</a:t>
            </a:r>
          </a:p>
          <a:p>
            <a:pPr marL="182563" indent="-182563" eaLnBrk="0" hangingPunct="0">
              <a:buFontTx/>
              <a:buAutoNum type="arabicPeriod"/>
            </a:pPr>
            <a:r>
              <a:rPr lang="da-DK" sz="1200">
                <a:solidFill>
                  <a:schemeClr val="tx2"/>
                </a:solidFill>
                <a:ea typeface="ＭＳ Ｐゴシック"/>
                <a:cs typeface="ＭＳ Ｐゴシック"/>
              </a:rPr>
              <a:t>Markedsføring</a:t>
            </a:r>
          </a:p>
        </p:txBody>
      </p:sp>
      <p:sp>
        <p:nvSpPr>
          <p:cNvPr id="91143" name="Text Box 28"/>
          <p:cNvSpPr txBox="1">
            <a:spLocks noChangeArrowheads="1"/>
          </p:cNvSpPr>
          <p:nvPr/>
        </p:nvSpPr>
        <p:spPr bwMode="auto">
          <a:xfrm>
            <a:off x="2071688" y="4525963"/>
            <a:ext cx="2032000" cy="823912"/>
          </a:xfrm>
          <a:prstGeom prst="rect">
            <a:avLst/>
          </a:prstGeom>
          <a:noFill/>
          <a:ln w="9525">
            <a:noFill/>
            <a:miter lim="800000"/>
            <a:headEnd/>
            <a:tailEnd/>
          </a:ln>
        </p:spPr>
        <p:txBody>
          <a:bodyPr wrap="none">
            <a:spAutoFit/>
          </a:bodyPr>
          <a:lstStyle/>
          <a:p>
            <a:pPr marL="182563" indent="-182563" eaLnBrk="0" hangingPunct="0"/>
            <a:r>
              <a:rPr lang="da-DK" sz="1200">
                <a:solidFill>
                  <a:schemeClr val="tx2"/>
                </a:solidFill>
                <a:ea typeface="ＭＳ Ｐゴシック"/>
                <a:cs typeface="ＭＳ Ｐゴシック"/>
              </a:rPr>
              <a:t>Prioritet:</a:t>
            </a:r>
          </a:p>
          <a:p>
            <a:pPr marL="182563" indent="-182563" eaLnBrk="0" hangingPunct="0">
              <a:buFontTx/>
              <a:buAutoNum type="arabicPeriod"/>
            </a:pPr>
            <a:r>
              <a:rPr lang="da-DK" sz="1200">
                <a:solidFill>
                  <a:schemeClr val="tx2"/>
                </a:solidFill>
                <a:ea typeface="ＭＳ Ｐゴシック"/>
                <a:cs typeface="ＭＳ Ｐゴシック"/>
              </a:rPr>
              <a:t>Øget brugervenlighed</a:t>
            </a:r>
          </a:p>
          <a:p>
            <a:pPr marL="182563" indent="-182563" eaLnBrk="0" hangingPunct="0">
              <a:buFontTx/>
              <a:buAutoNum type="arabicPeriod"/>
            </a:pPr>
            <a:r>
              <a:rPr lang="da-DK" sz="1200">
                <a:solidFill>
                  <a:schemeClr val="tx2"/>
                </a:solidFill>
                <a:ea typeface="ＭＳ Ｐゴシック"/>
                <a:cs typeface="ＭＳ Ｐゴシック"/>
              </a:rPr>
              <a:t>Medbetjening</a:t>
            </a:r>
          </a:p>
          <a:p>
            <a:pPr marL="182563" indent="-182563" eaLnBrk="0" hangingPunct="0">
              <a:buFontTx/>
              <a:buAutoNum type="arabicPeriod"/>
            </a:pPr>
            <a:r>
              <a:rPr lang="da-DK" sz="1200">
                <a:solidFill>
                  <a:schemeClr val="tx2"/>
                </a:solidFill>
                <a:ea typeface="ＭＳ Ｐゴシック"/>
                <a:cs typeface="ＭＳ Ｐゴシック"/>
              </a:rPr>
              <a:t>Uddannelsestræning</a:t>
            </a:r>
          </a:p>
        </p:txBody>
      </p:sp>
      <p:sp>
        <p:nvSpPr>
          <p:cNvPr id="91144" name="Text Box 29"/>
          <p:cNvSpPr txBox="1">
            <a:spLocks noChangeArrowheads="1"/>
          </p:cNvSpPr>
          <p:nvPr/>
        </p:nvSpPr>
        <p:spPr bwMode="auto">
          <a:xfrm>
            <a:off x="2154238" y="2590800"/>
            <a:ext cx="536575" cy="642938"/>
          </a:xfrm>
          <a:prstGeom prst="rect">
            <a:avLst/>
          </a:prstGeom>
          <a:noFill/>
          <a:ln w="9525">
            <a:noFill/>
            <a:miter lim="800000"/>
            <a:headEnd/>
            <a:tailEnd/>
          </a:ln>
        </p:spPr>
        <p:txBody>
          <a:bodyPr wrap="none">
            <a:spAutoFit/>
          </a:bodyPr>
          <a:lstStyle/>
          <a:p>
            <a:pPr eaLnBrk="0" hangingPunct="0"/>
            <a:r>
              <a:rPr lang="da-DK" sz="3600" b="1">
                <a:latin typeface="Times" pitchFamily="18" charset="0"/>
                <a:ea typeface="ＭＳ Ｐゴシック"/>
                <a:cs typeface="ＭＳ Ｐゴシック"/>
                <a:sym typeface="Wingdings 2" pitchFamily="18" charset="2"/>
              </a:rPr>
              <a:t></a:t>
            </a:r>
          </a:p>
        </p:txBody>
      </p:sp>
      <p:sp>
        <p:nvSpPr>
          <p:cNvPr id="91145" name="Rectangle 3"/>
          <p:cNvSpPr txBox="1">
            <a:spLocks noChangeArrowheads="1"/>
          </p:cNvSpPr>
          <p:nvPr/>
        </p:nvSpPr>
        <p:spPr bwMode="auto">
          <a:xfrm>
            <a:off x="395288" y="836613"/>
            <a:ext cx="6731000" cy="4295775"/>
          </a:xfrm>
          <a:prstGeom prst="rect">
            <a:avLst/>
          </a:prstGeom>
          <a:noFill/>
          <a:ln w="9525">
            <a:noFill/>
            <a:miter lim="800000"/>
            <a:headEnd/>
            <a:tailEnd/>
          </a:ln>
        </p:spPr>
        <p:txBody>
          <a:bodyPr/>
          <a:lstStyle/>
          <a:p>
            <a:pPr marL="342900" indent="-342900">
              <a:spcAft>
                <a:spcPct val="50000"/>
              </a:spcAft>
            </a:pPr>
            <a:r>
              <a:rPr lang="da-DK" b="1">
                <a:solidFill>
                  <a:srgbClr val="000000"/>
                </a:solidFill>
              </a:rPr>
              <a:t>Hjælp til Verner - og alle de andre:</a:t>
            </a:r>
            <a:endParaRPr lang="da-DK" sz="1600">
              <a:solidFill>
                <a:srgbClr val="000000"/>
              </a:solidFill>
            </a:endParaRPr>
          </a:p>
          <a:p>
            <a:pPr marL="342900" indent="-342900">
              <a:spcAft>
                <a:spcPct val="50000"/>
              </a:spcAft>
            </a:pPr>
            <a:endParaRPr lang="da-DK" sz="1600">
              <a:solidFill>
                <a:srgbClr val="000000"/>
              </a:solidFill>
            </a:endParaRPr>
          </a:p>
          <a:p>
            <a:pPr marL="342900" indent="-342900">
              <a:spcAft>
                <a:spcPct val="50000"/>
              </a:spcAft>
              <a:buFontTx/>
              <a:buChar char="•"/>
            </a:pPr>
            <a:r>
              <a:rPr lang="da-DK" sz="1600">
                <a:solidFill>
                  <a:srgbClr val="000000"/>
                </a:solidFill>
              </a:rPr>
              <a:t>Medbetjening i borgerservicecentre og på biblioteker</a:t>
            </a:r>
          </a:p>
          <a:p>
            <a:pPr marL="342900" indent="-342900">
              <a:spcAft>
                <a:spcPct val="50000"/>
              </a:spcAft>
              <a:buFontTx/>
              <a:buChar char="•"/>
            </a:pPr>
            <a:r>
              <a:rPr lang="da-DK" sz="1600">
                <a:solidFill>
                  <a:srgbClr val="000000"/>
                </a:solidFill>
              </a:rPr>
              <a:t>Telefon-hjælp – uden for alm. åbningstid</a:t>
            </a:r>
          </a:p>
          <a:p>
            <a:pPr marL="342900" indent="-342900">
              <a:spcAft>
                <a:spcPct val="50000"/>
              </a:spcAft>
              <a:buFontTx/>
              <a:buChar char="•"/>
            </a:pPr>
            <a:r>
              <a:rPr lang="da-DK" sz="1600">
                <a:solidFill>
                  <a:srgbClr val="000000"/>
                </a:solidFill>
              </a:rPr>
              <a:t>Brugervenlighed, sprog (også engelsk) og tilgængelighed i selvbetjening</a:t>
            </a:r>
          </a:p>
          <a:p>
            <a:pPr marL="342900" indent="-342900">
              <a:spcAft>
                <a:spcPct val="50000"/>
              </a:spcAft>
              <a:buFontTx/>
              <a:buChar char="•"/>
            </a:pPr>
            <a:r>
              <a:rPr lang="da-DK" sz="1600">
                <a:solidFill>
                  <a:srgbClr val="000000"/>
                </a:solidFill>
              </a:rPr>
              <a:t>Digital fuldmagtsløsning</a:t>
            </a:r>
          </a:p>
          <a:p>
            <a:pPr marL="342900" indent="-342900">
              <a:spcAft>
                <a:spcPct val="50000"/>
              </a:spcAft>
              <a:buFontTx/>
              <a:buChar char="•"/>
            </a:pPr>
            <a:r>
              <a:rPr lang="da-DK" sz="1600">
                <a:solidFill>
                  <a:srgbClr val="000000"/>
                </a:solidFill>
              </a:rPr>
              <a:t>Borgerportal med hjælp og vejledning, video og e-læring</a:t>
            </a:r>
          </a:p>
          <a:p>
            <a:pPr marL="342900" indent="-342900">
              <a:spcAft>
                <a:spcPct val="50000"/>
              </a:spcAft>
              <a:buFontTx/>
              <a:buChar char="•"/>
            </a:pPr>
            <a:r>
              <a:rPr lang="da-DK" sz="1600">
                <a:solidFill>
                  <a:srgbClr val="000000"/>
                </a:solidFill>
              </a:rPr>
              <a:t>Kommunikation og markedsføring af de digitale muligheder</a:t>
            </a:r>
          </a:p>
          <a:p>
            <a:pPr marL="342900" indent="-342900">
              <a:spcAft>
                <a:spcPct val="50000"/>
              </a:spcAft>
            </a:pPr>
            <a:r>
              <a:rPr lang="da-DK" sz="1600">
                <a:solidFill>
                  <a:srgbClr val="000000"/>
                </a:solidFill>
              </a:rPr>
              <a:t>	 og hvordan man gør, </a:t>
            </a:r>
          </a:p>
          <a:p>
            <a:pPr marL="342900" indent="-342900">
              <a:spcAft>
                <a:spcPct val="50000"/>
              </a:spcAft>
              <a:buFontTx/>
              <a:buChar char="•"/>
            </a:pPr>
            <a:r>
              <a:rPr lang="da-DK" sz="1600">
                <a:solidFill>
                  <a:srgbClr val="000000"/>
                </a:solidFill>
              </a:rPr>
              <a:t>Undervisning via frivillig organisationer, samarbejde med jobcentre og fagforeninger (GetOnline, Senior-surf, undervisningsmateriale til datastuer, demomiljøer, borger.dk uge etc.)</a:t>
            </a:r>
          </a:p>
          <a:p>
            <a:pPr marL="342900" indent="-342900">
              <a:spcAft>
                <a:spcPct val="50000"/>
              </a:spcAft>
            </a:pPr>
            <a:endParaRPr lang="da-DK" sz="1600">
              <a:solidFill>
                <a:srgbClr val="000000"/>
              </a:solidFill>
            </a:endParaRPr>
          </a:p>
          <a:p>
            <a:pPr marL="342900" indent="-342900">
              <a:spcAft>
                <a:spcPct val="50000"/>
              </a:spcAft>
            </a:pPr>
            <a:endParaRPr lang="da-DK" sz="1600">
              <a:solidFill>
                <a:srgbClr val="000000"/>
              </a:solidFill>
            </a:endParaRPr>
          </a:p>
          <a:p>
            <a:pPr marL="342900" indent="-342900">
              <a:spcAft>
                <a:spcPct val="50000"/>
              </a:spcAft>
              <a:buFontTx/>
              <a:buChar char="•"/>
            </a:pPr>
            <a:endParaRPr lang="da-DK">
              <a:solidFill>
                <a:srgbClr val="000000"/>
              </a:solidFill>
            </a:endParaRPr>
          </a:p>
        </p:txBody>
      </p:sp>
      <p:pic>
        <p:nvPicPr>
          <p:cNvPr id="91146" name="Picture 4"/>
          <p:cNvPicPr>
            <a:picLocks noChangeAspect="1" noChangeArrowheads="1"/>
          </p:cNvPicPr>
          <p:nvPr/>
        </p:nvPicPr>
        <p:blipFill>
          <a:blip r:embed="rId3"/>
          <a:srcRect/>
          <a:stretch>
            <a:fillRect/>
          </a:stretch>
        </p:blipFill>
        <p:spPr bwMode="auto">
          <a:xfrm>
            <a:off x="7235825" y="4230688"/>
            <a:ext cx="1685925" cy="1335087"/>
          </a:xfrm>
          <a:prstGeom prst="rect">
            <a:avLst/>
          </a:prstGeom>
          <a:noFill/>
          <a:ln w="9525">
            <a:noFill/>
            <a:miter lim="800000"/>
            <a:headEnd/>
            <a:tailEnd/>
          </a:ln>
        </p:spPr>
      </p:pic>
      <p:sp>
        <p:nvSpPr>
          <p:cNvPr id="91147" name="Rektangel 15"/>
          <p:cNvSpPr>
            <a:spLocks noChangeArrowheads="1"/>
          </p:cNvSpPr>
          <p:nvPr/>
        </p:nvSpPr>
        <p:spPr bwMode="auto">
          <a:xfrm>
            <a:off x="6948488" y="0"/>
            <a:ext cx="2195512" cy="366713"/>
          </a:xfrm>
          <a:prstGeom prst="rect">
            <a:avLst/>
          </a:prstGeom>
          <a:noFill/>
          <a:ln w="9525">
            <a:noFill/>
            <a:miter lim="800000"/>
            <a:headEnd/>
            <a:tailEnd/>
          </a:ln>
        </p:spPr>
        <p:txBody>
          <a:bodyPr wrap="none">
            <a:spAutoFit/>
          </a:bodyPr>
          <a:lstStyle/>
          <a:p>
            <a:r>
              <a:rPr lang="en-US" b="1" i="1">
                <a:solidFill>
                  <a:srgbClr val="000000"/>
                </a:solidFill>
              </a:rPr>
              <a:t>Hjælpeplan mv.</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6"/>
          <p:cNvPicPr>
            <a:picLocks noChangeAspect="1" noChangeArrowheads="1"/>
          </p:cNvPicPr>
          <p:nvPr/>
        </p:nvPicPr>
        <p:blipFill>
          <a:blip r:embed="rId2"/>
          <a:srcRect/>
          <a:stretch>
            <a:fillRect/>
          </a:stretch>
        </p:blipFill>
        <p:spPr bwMode="auto">
          <a:xfrm>
            <a:off x="539750" y="1209675"/>
            <a:ext cx="8324850" cy="4595813"/>
          </a:xfrm>
          <a:prstGeom prst="rect">
            <a:avLst/>
          </a:prstGeom>
          <a:noFill/>
          <a:ln w="9525">
            <a:noFill/>
            <a:miter lim="800000"/>
            <a:headEnd/>
            <a:tailEnd/>
          </a:ln>
        </p:spPr>
      </p:pic>
      <p:pic>
        <p:nvPicPr>
          <p:cNvPr id="97282" name="Picture 5"/>
          <p:cNvPicPr>
            <a:picLocks noChangeAspect="1" noChangeArrowheads="1"/>
          </p:cNvPicPr>
          <p:nvPr/>
        </p:nvPicPr>
        <p:blipFill>
          <a:blip r:embed="rId3"/>
          <a:srcRect/>
          <a:stretch>
            <a:fillRect/>
          </a:stretch>
        </p:blipFill>
        <p:spPr bwMode="auto">
          <a:xfrm>
            <a:off x="539750" y="1052513"/>
            <a:ext cx="8208963" cy="4537075"/>
          </a:xfrm>
          <a:prstGeom prst="rect">
            <a:avLst/>
          </a:prstGeom>
          <a:noFill/>
          <a:ln w="9525">
            <a:solidFill>
              <a:schemeClr val="tx2"/>
            </a:solidFill>
            <a:miter lim="800000"/>
            <a:headEnd/>
            <a:tailEnd/>
          </a:ln>
        </p:spPr>
      </p:pic>
      <p:sp>
        <p:nvSpPr>
          <p:cNvPr id="97283" name="Rectangle 2"/>
          <p:cNvSpPr>
            <a:spLocks noGrp="1" noChangeArrowheads="1"/>
          </p:cNvSpPr>
          <p:nvPr>
            <p:ph type="title" idx="4294967295"/>
          </p:nvPr>
        </p:nvSpPr>
        <p:spPr>
          <a:xfrm>
            <a:off x="395288" y="404813"/>
            <a:ext cx="8497887" cy="993775"/>
          </a:xfrm>
          <a:solidFill>
            <a:schemeClr val="tx2"/>
          </a:solidFill>
          <a:ln>
            <a:solidFill>
              <a:schemeClr val="bg1"/>
            </a:solidFill>
          </a:ln>
        </p:spPr>
        <p:txBody>
          <a:bodyPr/>
          <a:lstStyle/>
          <a:p>
            <a:r>
              <a:rPr lang="da-DK" smtClean="0"/>
              <a:t/>
            </a:r>
            <a:br>
              <a:rPr lang="da-DK" smtClean="0"/>
            </a:br>
            <a:r>
              <a:rPr lang="da-DK" smtClean="0"/>
              <a:t>  Ny handlingsside, den direkte vej til selvbetjening</a:t>
            </a:r>
          </a:p>
        </p:txBody>
      </p:sp>
      <p:pic>
        <p:nvPicPr>
          <p:cNvPr id="97284" name="Picture 4"/>
          <p:cNvPicPr>
            <a:picLocks noChangeAspect="1" noChangeArrowheads="1"/>
          </p:cNvPicPr>
          <p:nvPr/>
        </p:nvPicPr>
        <p:blipFill>
          <a:blip r:embed="rId4"/>
          <a:srcRect/>
          <a:stretch>
            <a:fillRect/>
          </a:stretch>
        </p:blipFill>
        <p:spPr bwMode="auto">
          <a:xfrm>
            <a:off x="0" y="0"/>
            <a:ext cx="1495425" cy="371475"/>
          </a:xfrm>
          <a:prstGeom prst="rect">
            <a:avLst/>
          </a:prstGeom>
          <a:noFill/>
          <a:ln w="9525">
            <a:noFill/>
            <a:miter lim="800000"/>
            <a:headEnd/>
            <a:tailEnd/>
          </a:ln>
        </p:spPr>
      </p:pic>
      <p:sp>
        <p:nvSpPr>
          <p:cNvPr id="97285" name="Rektangel 11"/>
          <p:cNvSpPr>
            <a:spLocks noChangeArrowheads="1"/>
          </p:cNvSpPr>
          <p:nvPr/>
        </p:nvSpPr>
        <p:spPr bwMode="auto">
          <a:xfrm>
            <a:off x="5522913" y="0"/>
            <a:ext cx="184150" cy="366713"/>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Freeform 11"/>
          <p:cNvSpPr>
            <a:spLocks/>
          </p:cNvSpPr>
          <p:nvPr/>
        </p:nvSpPr>
        <p:spPr bwMode="auto">
          <a:xfrm>
            <a:off x="6084888" y="1125538"/>
            <a:ext cx="2743200" cy="1447800"/>
          </a:xfrm>
          <a:custGeom>
            <a:avLst/>
            <a:gdLst>
              <a:gd name="T0" fmla="*/ 0 w 1728"/>
              <a:gd name="T1" fmla="*/ 0 h 912"/>
              <a:gd name="T2" fmla="*/ 2147483647 w 1728"/>
              <a:gd name="T3" fmla="*/ 0 h 912"/>
              <a:gd name="T4" fmla="*/ 2147483647 w 1728"/>
              <a:gd name="T5" fmla="*/ 2147483647 h 912"/>
              <a:gd name="T6" fmla="*/ 2147483647 w 1728"/>
              <a:gd name="T7" fmla="*/ 2147483647 h 912"/>
              <a:gd name="T8" fmla="*/ 2147483647 w 1728"/>
              <a:gd name="T9" fmla="*/ 2147483647 h 912"/>
              <a:gd name="T10" fmla="*/ 0 w 1728"/>
              <a:gd name="T11" fmla="*/ 2147483647 h 912"/>
              <a:gd name="T12" fmla="*/ 0 w 1728"/>
              <a:gd name="T13" fmla="*/ 0 h 912"/>
              <a:gd name="T14" fmla="*/ 0 60000 65536"/>
              <a:gd name="T15" fmla="*/ 0 60000 65536"/>
              <a:gd name="T16" fmla="*/ 0 60000 65536"/>
              <a:gd name="T17" fmla="*/ 0 60000 65536"/>
              <a:gd name="T18" fmla="*/ 0 60000 65536"/>
              <a:gd name="T19" fmla="*/ 0 60000 65536"/>
              <a:gd name="T20" fmla="*/ 0 60000 65536"/>
              <a:gd name="T21" fmla="*/ 0 w 1728"/>
              <a:gd name="T22" fmla="*/ 0 h 912"/>
              <a:gd name="T23" fmla="*/ 1728 w 1728"/>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8" h="912">
                <a:moveTo>
                  <a:pt x="0" y="0"/>
                </a:moveTo>
                <a:lnTo>
                  <a:pt x="1536" y="0"/>
                </a:lnTo>
                <a:cubicBezTo>
                  <a:pt x="1536" y="0"/>
                  <a:pt x="1724" y="0"/>
                  <a:pt x="1728" y="192"/>
                </a:cubicBezTo>
                <a:cubicBezTo>
                  <a:pt x="1728" y="552"/>
                  <a:pt x="1728" y="912"/>
                  <a:pt x="1728" y="912"/>
                </a:cubicBezTo>
                <a:cubicBezTo>
                  <a:pt x="1728" y="912"/>
                  <a:pt x="936" y="912"/>
                  <a:pt x="144" y="912"/>
                </a:cubicBezTo>
                <a:cubicBezTo>
                  <a:pt x="4" y="912"/>
                  <a:pt x="0" y="768"/>
                  <a:pt x="0" y="768"/>
                </a:cubicBezTo>
                <a:lnTo>
                  <a:pt x="0" y="0"/>
                </a:lnTo>
                <a:close/>
              </a:path>
            </a:pathLst>
          </a:custGeom>
          <a:solidFill>
            <a:srgbClr val="006666">
              <a:alpha val="50195"/>
            </a:srgbClr>
          </a:solidFill>
          <a:ln w="9525">
            <a:noFill/>
            <a:round/>
            <a:headEnd/>
            <a:tailEnd/>
          </a:ln>
        </p:spPr>
        <p:txBody>
          <a:bodyPr lIns="180000" tIns="205200"/>
          <a:lstStyle/>
          <a:p>
            <a:pPr algn="ctr"/>
            <a:endParaRPr lang="da-DK"/>
          </a:p>
          <a:p>
            <a:pPr algn="ctr"/>
            <a:r>
              <a:rPr lang="da-DK"/>
              <a:t>God tur på</a:t>
            </a:r>
          </a:p>
          <a:p>
            <a:pPr algn="ctr"/>
            <a:r>
              <a:rPr lang="da-DK"/>
              <a:t> biblioteket!</a:t>
            </a:r>
          </a:p>
        </p:txBody>
      </p:sp>
      <p:sp>
        <p:nvSpPr>
          <p:cNvPr id="93187" name="AutoShape 6"/>
          <p:cNvSpPr>
            <a:spLocks noChangeArrowheads="1"/>
          </p:cNvSpPr>
          <p:nvPr/>
        </p:nvSpPr>
        <p:spPr bwMode="auto">
          <a:xfrm>
            <a:off x="1042988" y="1905000"/>
            <a:ext cx="4248150" cy="3095625"/>
          </a:xfrm>
          <a:prstGeom prst="triangle">
            <a:avLst>
              <a:gd name="adj" fmla="val 50000"/>
            </a:avLst>
          </a:prstGeom>
          <a:solidFill>
            <a:schemeClr val="bg2"/>
          </a:solidFill>
          <a:ln w="9525">
            <a:solidFill>
              <a:schemeClr val="tx1"/>
            </a:solidFill>
            <a:miter lim="800000"/>
            <a:headEnd/>
            <a:tailEnd/>
          </a:ln>
        </p:spPr>
        <p:txBody>
          <a:bodyPr wrap="none" anchor="ctr"/>
          <a:lstStyle/>
          <a:p>
            <a:pPr algn="ctr"/>
            <a:r>
              <a:rPr lang="da-DK"/>
              <a:t>80 pct.</a:t>
            </a:r>
            <a:br>
              <a:rPr lang="da-DK"/>
            </a:br>
            <a:r>
              <a:rPr lang="da-DK"/>
              <a:t>digital</a:t>
            </a:r>
            <a:br>
              <a:rPr lang="da-DK"/>
            </a:br>
            <a:r>
              <a:rPr lang="da-DK"/>
              <a:t>kommunikation</a:t>
            </a:r>
          </a:p>
        </p:txBody>
      </p:sp>
      <p:sp>
        <p:nvSpPr>
          <p:cNvPr id="93188" name="Text Box 7"/>
          <p:cNvSpPr txBox="1">
            <a:spLocks noChangeArrowheads="1"/>
          </p:cNvSpPr>
          <p:nvPr/>
        </p:nvSpPr>
        <p:spPr bwMode="auto">
          <a:xfrm>
            <a:off x="1631950" y="1320800"/>
            <a:ext cx="3048000" cy="304800"/>
          </a:xfrm>
          <a:prstGeom prst="rect">
            <a:avLst/>
          </a:prstGeom>
          <a:noFill/>
          <a:ln w="9525">
            <a:noFill/>
            <a:miter lim="800000"/>
            <a:headEnd/>
            <a:tailEnd/>
          </a:ln>
        </p:spPr>
        <p:txBody>
          <a:bodyPr wrap="none">
            <a:spAutoFit/>
          </a:bodyPr>
          <a:lstStyle/>
          <a:p>
            <a:pPr algn="ctr"/>
            <a:r>
              <a:rPr lang="da-DK" sz="1400">
                <a:solidFill>
                  <a:srgbClr val="000000"/>
                </a:solidFill>
              </a:rPr>
              <a:t>Brugervenlighed og hjælpeplan </a:t>
            </a:r>
          </a:p>
        </p:txBody>
      </p:sp>
      <p:sp>
        <p:nvSpPr>
          <p:cNvPr id="93189" name="Text Box 8"/>
          <p:cNvSpPr txBox="1">
            <a:spLocks noChangeArrowheads="1"/>
          </p:cNvSpPr>
          <p:nvPr/>
        </p:nvSpPr>
        <p:spPr bwMode="auto">
          <a:xfrm>
            <a:off x="684213" y="5072063"/>
            <a:ext cx="2293937" cy="517525"/>
          </a:xfrm>
          <a:prstGeom prst="rect">
            <a:avLst/>
          </a:prstGeom>
          <a:noFill/>
          <a:ln w="9525">
            <a:noFill/>
            <a:miter lim="800000"/>
            <a:headEnd/>
            <a:tailEnd/>
          </a:ln>
        </p:spPr>
        <p:txBody>
          <a:bodyPr wrap="none">
            <a:spAutoFit/>
          </a:bodyPr>
          <a:lstStyle/>
          <a:p>
            <a:r>
              <a:rPr lang="da-DK" sz="1400">
                <a:solidFill>
                  <a:srgbClr val="000000"/>
                </a:solidFill>
              </a:rPr>
              <a:t>Fælles</a:t>
            </a:r>
            <a:br>
              <a:rPr lang="da-DK" sz="1400">
                <a:solidFill>
                  <a:srgbClr val="000000"/>
                </a:solidFill>
              </a:rPr>
            </a:br>
            <a:r>
              <a:rPr lang="da-DK" sz="1400">
                <a:solidFill>
                  <a:srgbClr val="000000"/>
                </a:solidFill>
              </a:rPr>
              <a:t>kommunikationsindsats</a:t>
            </a:r>
          </a:p>
        </p:txBody>
      </p:sp>
      <p:sp>
        <p:nvSpPr>
          <p:cNvPr id="93190" name="Text Box 9"/>
          <p:cNvSpPr txBox="1">
            <a:spLocks noChangeArrowheads="1"/>
          </p:cNvSpPr>
          <p:nvPr/>
        </p:nvSpPr>
        <p:spPr bwMode="auto">
          <a:xfrm>
            <a:off x="4067175" y="5084763"/>
            <a:ext cx="1985963" cy="517525"/>
          </a:xfrm>
          <a:prstGeom prst="rect">
            <a:avLst/>
          </a:prstGeom>
          <a:noFill/>
          <a:ln w="9525">
            <a:noFill/>
            <a:miter lim="800000"/>
            <a:headEnd/>
            <a:tailEnd/>
          </a:ln>
        </p:spPr>
        <p:txBody>
          <a:bodyPr wrap="none">
            <a:spAutoFit/>
          </a:bodyPr>
          <a:lstStyle/>
          <a:p>
            <a:r>
              <a:rPr lang="da-DK" sz="1400">
                <a:solidFill>
                  <a:srgbClr val="000000"/>
                </a:solidFill>
              </a:rPr>
              <a:t>Engagerede</a:t>
            </a:r>
            <a:br>
              <a:rPr lang="da-DK" sz="1400">
                <a:solidFill>
                  <a:srgbClr val="000000"/>
                </a:solidFill>
              </a:rPr>
            </a:br>
            <a:r>
              <a:rPr lang="da-DK" sz="1400">
                <a:solidFill>
                  <a:srgbClr val="000000"/>
                </a:solidFill>
              </a:rPr>
              <a:t>samarbejdspartnere</a:t>
            </a:r>
          </a:p>
        </p:txBody>
      </p:sp>
      <p:sp>
        <p:nvSpPr>
          <p:cNvPr id="93191" name="Line 10"/>
          <p:cNvSpPr>
            <a:spLocks noChangeShapeType="1"/>
          </p:cNvSpPr>
          <p:nvPr/>
        </p:nvSpPr>
        <p:spPr bwMode="auto">
          <a:xfrm flipV="1">
            <a:off x="1042988" y="4424363"/>
            <a:ext cx="1081087" cy="576262"/>
          </a:xfrm>
          <a:prstGeom prst="line">
            <a:avLst/>
          </a:prstGeom>
          <a:noFill/>
          <a:ln w="9525">
            <a:solidFill>
              <a:schemeClr val="tx1"/>
            </a:solidFill>
            <a:round/>
            <a:headEnd/>
            <a:tailEnd type="triangle" w="med" len="med"/>
          </a:ln>
        </p:spPr>
        <p:txBody>
          <a:bodyPr/>
          <a:lstStyle/>
          <a:p>
            <a:endParaRPr lang="da-DK"/>
          </a:p>
        </p:txBody>
      </p:sp>
      <p:sp>
        <p:nvSpPr>
          <p:cNvPr id="93192" name="Line 11"/>
          <p:cNvSpPr>
            <a:spLocks noChangeShapeType="1"/>
          </p:cNvSpPr>
          <p:nvPr/>
        </p:nvSpPr>
        <p:spPr bwMode="auto">
          <a:xfrm flipH="1" flipV="1">
            <a:off x="4140200" y="4424363"/>
            <a:ext cx="1152525" cy="576262"/>
          </a:xfrm>
          <a:prstGeom prst="line">
            <a:avLst/>
          </a:prstGeom>
          <a:noFill/>
          <a:ln w="9525">
            <a:solidFill>
              <a:schemeClr val="tx1"/>
            </a:solidFill>
            <a:round/>
            <a:headEnd/>
            <a:tailEnd type="triangle" w="med" len="med"/>
          </a:ln>
        </p:spPr>
        <p:txBody>
          <a:bodyPr/>
          <a:lstStyle/>
          <a:p>
            <a:endParaRPr lang="da-DK"/>
          </a:p>
        </p:txBody>
      </p:sp>
      <p:sp>
        <p:nvSpPr>
          <p:cNvPr id="93193" name="Line 12"/>
          <p:cNvSpPr>
            <a:spLocks noChangeShapeType="1"/>
          </p:cNvSpPr>
          <p:nvPr/>
        </p:nvSpPr>
        <p:spPr bwMode="auto">
          <a:xfrm>
            <a:off x="3165475" y="1905000"/>
            <a:ext cx="0" cy="1295400"/>
          </a:xfrm>
          <a:prstGeom prst="line">
            <a:avLst/>
          </a:prstGeom>
          <a:noFill/>
          <a:ln w="9525">
            <a:solidFill>
              <a:schemeClr val="tx1"/>
            </a:solidFill>
            <a:round/>
            <a:headEnd/>
            <a:tailEnd type="triangle" w="med" len="med"/>
          </a:ln>
        </p:spPr>
        <p:txBody>
          <a:bodyPr/>
          <a:lstStyle/>
          <a:p>
            <a:endParaRPr lang="da-DK"/>
          </a:p>
        </p:txBody>
      </p:sp>
      <p:sp>
        <p:nvSpPr>
          <p:cNvPr id="93194" name="Freeform 5"/>
          <p:cNvSpPr>
            <a:spLocks/>
          </p:cNvSpPr>
          <p:nvPr/>
        </p:nvSpPr>
        <p:spPr bwMode="auto">
          <a:xfrm>
            <a:off x="395288" y="0"/>
            <a:ext cx="5619750" cy="5732463"/>
          </a:xfrm>
          <a:custGeom>
            <a:avLst/>
            <a:gdLst>
              <a:gd name="T0" fmla="*/ 2147483647 w 3540"/>
              <a:gd name="T1" fmla="*/ 0 h 3611"/>
              <a:gd name="T2" fmla="*/ 2147483647 w 3540"/>
              <a:gd name="T3" fmla="*/ 0 h 3611"/>
              <a:gd name="T4" fmla="*/ 2147483647 w 3540"/>
              <a:gd name="T5" fmla="*/ 2147483647 h 3611"/>
              <a:gd name="T6" fmla="*/ 2147483647 w 3540"/>
              <a:gd name="T7" fmla="*/ 2147483647 h 3611"/>
              <a:gd name="T8" fmla="*/ 2147483647 w 3540"/>
              <a:gd name="T9" fmla="*/ 2147483647 h 3611"/>
              <a:gd name="T10" fmla="*/ 2147483647 w 3540"/>
              <a:gd name="T11" fmla="*/ 2147483647 h 3611"/>
              <a:gd name="T12" fmla="*/ 2147483647 w 3540"/>
              <a:gd name="T13" fmla="*/ 2147483647 h 3611"/>
              <a:gd name="T14" fmla="*/ 2147483647 w 3540"/>
              <a:gd name="T15" fmla="*/ 2147483647 h 3611"/>
              <a:gd name="T16" fmla="*/ 2147483647 w 3540"/>
              <a:gd name="T17" fmla="*/ 2147483647 h 3611"/>
              <a:gd name="T18" fmla="*/ 2147483647 w 3540"/>
              <a:gd name="T19" fmla="*/ 0 h 3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40"/>
              <a:gd name="T31" fmla="*/ 0 h 3611"/>
              <a:gd name="T32" fmla="*/ 3540 w 3540"/>
              <a:gd name="T33" fmla="*/ 3611 h 3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40" h="3611">
                <a:moveTo>
                  <a:pt x="2" y="0"/>
                </a:moveTo>
                <a:lnTo>
                  <a:pt x="252" y="0"/>
                </a:lnTo>
                <a:lnTo>
                  <a:pt x="252" y="525"/>
                </a:lnTo>
                <a:cubicBezTo>
                  <a:pt x="252" y="525"/>
                  <a:pt x="251" y="708"/>
                  <a:pt x="435" y="708"/>
                </a:cubicBezTo>
                <a:cubicBezTo>
                  <a:pt x="1897" y="708"/>
                  <a:pt x="3359" y="708"/>
                  <a:pt x="3359" y="708"/>
                </a:cubicBezTo>
                <a:cubicBezTo>
                  <a:pt x="3359" y="708"/>
                  <a:pt x="3540" y="707"/>
                  <a:pt x="3540" y="890"/>
                </a:cubicBezTo>
                <a:cubicBezTo>
                  <a:pt x="3540" y="2250"/>
                  <a:pt x="3540" y="3611"/>
                  <a:pt x="3540" y="3611"/>
                </a:cubicBezTo>
                <a:cubicBezTo>
                  <a:pt x="3540" y="3611"/>
                  <a:pt x="1861" y="3611"/>
                  <a:pt x="183" y="3611"/>
                </a:cubicBezTo>
                <a:cubicBezTo>
                  <a:pt x="0" y="3611"/>
                  <a:pt x="3" y="3431"/>
                  <a:pt x="3" y="3431"/>
                </a:cubicBezTo>
                <a:lnTo>
                  <a:pt x="2" y="0"/>
                </a:lnTo>
                <a:close/>
              </a:path>
            </a:pathLst>
          </a:custGeom>
          <a:noFill/>
          <a:ln w="9525">
            <a:solidFill>
              <a:schemeClr val="bg2"/>
            </a:solidFill>
            <a:round/>
            <a:headEnd/>
            <a:tailEnd/>
          </a:ln>
        </p:spPr>
        <p:txBody>
          <a:bodyPr lIns="396000" tIns="1126800"/>
          <a:lstStyle/>
          <a:p>
            <a:endParaRPr lang="da-DK"/>
          </a:p>
        </p:txBody>
      </p:sp>
      <p:sp>
        <p:nvSpPr>
          <p:cNvPr id="93195" name="Rectangle 8"/>
          <p:cNvSpPr>
            <a:spLocks noChangeArrowheads="1"/>
          </p:cNvSpPr>
          <p:nvPr/>
        </p:nvSpPr>
        <p:spPr bwMode="auto">
          <a:xfrm>
            <a:off x="827088" y="574675"/>
            <a:ext cx="7921625" cy="550863"/>
          </a:xfrm>
          <a:prstGeom prst="rect">
            <a:avLst/>
          </a:prstGeom>
          <a:noFill/>
          <a:ln w="9525">
            <a:noFill/>
            <a:miter lim="800000"/>
            <a:headEnd/>
            <a:tailEnd/>
          </a:ln>
        </p:spPr>
        <p:txBody>
          <a:bodyPr lIns="0" tIns="0" rIns="0" bIns="0"/>
          <a:lstStyle/>
          <a:p>
            <a:r>
              <a:rPr lang="da-DK" sz="2400">
                <a:solidFill>
                  <a:srgbClr val="000000"/>
                </a:solidFill>
              </a:rPr>
              <a:t>Indsatser for at opnå ”fuld digital kommunikation”</a:t>
            </a:r>
          </a:p>
        </p:txBody>
      </p:sp>
      <p:sp>
        <p:nvSpPr>
          <p:cNvPr id="93196" name="Rektangel 11"/>
          <p:cNvSpPr>
            <a:spLocks noChangeArrowheads="1"/>
          </p:cNvSpPr>
          <p:nvPr/>
        </p:nvSpPr>
        <p:spPr bwMode="auto">
          <a:xfrm>
            <a:off x="5522913" y="0"/>
            <a:ext cx="3621087" cy="369888"/>
          </a:xfrm>
          <a:prstGeom prst="rect">
            <a:avLst/>
          </a:prstGeom>
          <a:noFill/>
          <a:ln w="9525">
            <a:noFill/>
            <a:miter lim="800000"/>
            <a:headEnd/>
            <a:tailEnd/>
          </a:ln>
        </p:spPr>
        <p:txBody>
          <a:bodyPr wrap="none">
            <a:spAutoFit/>
          </a:bodyPr>
          <a:lstStyle/>
          <a:p>
            <a:r>
              <a:rPr lang="en-US" b="1" i="1">
                <a:solidFill>
                  <a:srgbClr val="000000"/>
                </a:solidFill>
              </a:rPr>
              <a:t>Sammen får vi mest effekt</a:t>
            </a:r>
            <a:endParaRPr lang="en-US"/>
          </a:p>
        </p:txBody>
      </p:sp>
      <p:pic>
        <p:nvPicPr>
          <p:cNvPr id="93198" name="Picture 4"/>
          <p:cNvPicPr>
            <a:picLocks noChangeAspect="1" noChangeArrowheads="1"/>
          </p:cNvPicPr>
          <p:nvPr/>
        </p:nvPicPr>
        <p:blipFill>
          <a:blip r:embed="rId3"/>
          <a:srcRect/>
          <a:stretch>
            <a:fillRect/>
          </a:stretch>
        </p:blipFill>
        <p:spPr bwMode="auto">
          <a:xfrm>
            <a:off x="6011863" y="2930525"/>
            <a:ext cx="3132137" cy="27305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Midaldrende mand taler i mobiltelefon"/>
          <p:cNvPicPr>
            <a:picLocks noChangeAspect="1" noChangeArrowheads="1"/>
          </p:cNvPicPr>
          <p:nvPr/>
        </p:nvPicPr>
        <p:blipFill>
          <a:blip r:embed="rId2"/>
          <a:srcRect/>
          <a:stretch>
            <a:fillRect/>
          </a:stretch>
        </p:blipFill>
        <p:spPr bwMode="auto">
          <a:xfrm>
            <a:off x="5867400" y="404813"/>
            <a:ext cx="3344863" cy="5329237"/>
          </a:xfrm>
          <a:prstGeom prst="rect">
            <a:avLst/>
          </a:prstGeom>
          <a:noFill/>
          <a:ln w="9525">
            <a:noFill/>
            <a:miter lim="800000"/>
            <a:headEnd/>
            <a:tailEnd/>
          </a:ln>
        </p:spPr>
      </p:pic>
      <p:pic>
        <p:nvPicPr>
          <p:cNvPr id="98306" name="Picture 3" descr="To midaldrende kvinder foran bærbar"/>
          <p:cNvPicPr>
            <a:picLocks noChangeAspect="1" noChangeArrowheads="1"/>
          </p:cNvPicPr>
          <p:nvPr/>
        </p:nvPicPr>
        <p:blipFill>
          <a:blip r:embed="rId3"/>
          <a:srcRect/>
          <a:stretch>
            <a:fillRect/>
          </a:stretch>
        </p:blipFill>
        <p:spPr bwMode="auto">
          <a:xfrm>
            <a:off x="2484438" y="404813"/>
            <a:ext cx="3632200" cy="5329237"/>
          </a:xfrm>
          <a:prstGeom prst="rect">
            <a:avLst/>
          </a:prstGeom>
          <a:noFill/>
          <a:ln w="9525">
            <a:noFill/>
            <a:miter lim="800000"/>
            <a:headEnd/>
            <a:tailEnd/>
          </a:ln>
        </p:spPr>
      </p:pic>
      <p:pic>
        <p:nvPicPr>
          <p:cNvPr id="98307" name="Picture 4" descr="Hænder og tastatur - ældre dame"/>
          <p:cNvPicPr>
            <a:picLocks noChangeAspect="1" noChangeArrowheads="1"/>
          </p:cNvPicPr>
          <p:nvPr/>
        </p:nvPicPr>
        <p:blipFill>
          <a:blip r:embed="rId4"/>
          <a:srcRect/>
          <a:stretch>
            <a:fillRect/>
          </a:stretch>
        </p:blipFill>
        <p:spPr bwMode="auto">
          <a:xfrm>
            <a:off x="107950" y="404813"/>
            <a:ext cx="2952750" cy="5329237"/>
          </a:xfrm>
          <a:prstGeom prst="rect">
            <a:avLst/>
          </a:prstGeom>
          <a:noFill/>
          <a:ln w="9525">
            <a:noFill/>
            <a:miter lim="800000"/>
            <a:headEnd/>
            <a:tailEnd/>
          </a:ln>
        </p:spPr>
      </p:pic>
      <p:sp>
        <p:nvSpPr>
          <p:cNvPr id="98308" name="Freeform 5"/>
          <p:cNvSpPr>
            <a:spLocks/>
          </p:cNvSpPr>
          <p:nvPr/>
        </p:nvSpPr>
        <p:spPr bwMode="auto">
          <a:xfrm>
            <a:off x="684213" y="4005263"/>
            <a:ext cx="7721600" cy="1439862"/>
          </a:xfrm>
          <a:custGeom>
            <a:avLst/>
            <a:gdLst>
              <a:gd name="T0" fmla="*/ 2147483647 w 4864"/>
              <a:gd name="T1" fmla="*/ 2147483647 h 1740"/>
              <a:gd name="T2" fmla="*/ 2147483647 w 4864"/>
              <a:gd name="T3" fmla="*/ 2147483647 h 1740"/>
              <a:gd name="T4" fmla="*/ 2147483647 w 4864"/>
              <a:gd name="T5" fmla="*/ 2147483647 h 1740"/>
              <a:gd name="T6" fmla="*/ 2147483647 w 4864"/>
              <a:gd name="T7" fmla="*/ 2147483647 h 1740"/>
              <a:gd name="T8" fmla="*/ 2147483647 w 4864"/>
              <a:gd name="T9" fmla="*/ 2147483647 h 1740"/>
              <a:gd name="T10" fmla="*/ 2147483647 w 4864"/>
              <a:gd name="T11" fmla="*/ 2147483647 h 1740"/>
              <a:gd name="T12" fmla="*/ 2147483647 w 4864"/>
              <a:gd name="T13" fmla="*/ 2147483647 h 1740"/>
              <a:gd name="T14" fmla="*/ 0 60000 65536"/>
              <a:gd name="T15" fmla="*/ 0 60000 65536"/>
              <a:gd name="T16" fmla="*/ 0 60000 65536"/>
              <a:gd name="T17" fmla="*/ 0 60000 65536"/>
              <a:gd name="T18" fmla="*/ 0 60000 65536"/>
              <a:gd name="T19" fmla="*/ 0 60000 65536"/>
              <a:gd name="T20" fmla="*/ 0 60000 65536"/>
              <a:gd name="T21" fmla="*/ 0 w 4864"/>
              <a:gd name="T22" fmla="*/ 0 h 1740"/>
              <a:gd name="T23" fmla="*/ 4864 w 4864"/>
              <a:gd name="T24" fmla="*/ 1740 h 1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64" h="1740">
                <a:moveTo>
                  <a:pt x="12" y="8"/>
                </a:moveTo>
                <a:lnTo>
                  <a:pt x="4692" y="8"/>
                </a:lnTo>
                <a:cubicBezTo>
                  <a:pt x="4692" y="8"/>
                  <a:pt x="4860" y="0"/>
                  <a:pt x="4860" y="172"/>
                </a:cubicBezTo>
                <a:cubicBezTo>
                  <a:pt x="4862" y="954"/>
                  <a:pt x="4864" y="1736"/>
                  <a:pt x="4864" y="1736"/>
                </a:cubicBezTo>
                <a:cubicBezTo>
                  <a:pt x="4864" y="1736"/>
                  <a:pt x="2522" y="1738"/>
                  <a:pt x="180" y="1740"/>
                </a:cubicBezTo>
                <a:cubicBezTo>
                  <a:pt x="0" y="1740"/>
                  <a:pt x="8" y="1568"/>
                  <a:pt x="8" y="1568"/>
                </a:cubicBezTo>
                <a:lnTo>
                  <a:pt x="12" y="8"/>
                </a:lnTo>
                <a:close/>
              </a:path>
            </a:pathLst>
          </a:custGeom>
          <a:solidFill>
            <a:schemeClr val="tx1">
              <a:alpha val="50195"/>
            </a:schemeClr>
          </a:solidFill>
          <a:ln w="9525">
            <a:noFill/>
            <a:round/>
            <a:headEnd/>
            <a:tailEnd/>
          </a:ln>
        </p:spPr>
        <p:txBody>
          <a:bodyPr lIns="396000" tIns="720000" anchor="ctr"/>
          <a:lstStyle/>
          <a:p>
            <a:endParaRPr lang="da-DK"/>
          </a:p>
        </p:txBody>
      </p:sp>
      <p:sp>
        <p:nvSpPr>
          <p:cNvPr id="98310" name="Rectangle 2"/>
          <p:cNvSpPr>
            <a:spLocks noChangeArrowheads="1"/>
          </p:cNvSpPr>
          <p:nvPr/>
        </p:nvSpPr>
        <p:spPr bwMode="auto">
          <a:xfrm>
            <a:off x="900113" y="2430463"/>
            <a:ext cx="7073900" cy="493712"/>
          </a:xfrm>
          <a:prstGeom prst="rect">
            <a:avLst/>
          </a:prstGeom>
          <a:noFill/>
          <a:ln w="9525">
            <a:noFill/>
            <a:miter lim="800000"/>
            <a:headEnd/>
            <a:tailEnd/>
          </a:ln>
        </p:spPr>
        <p:txBody>
          <a:bodyPr lIns="0" tIns="0" rIns="0" bIns="0"/>
          <a:lstStyle/>
          <a:p>
            <a:pPr algn="ctr"/>
            <a:endParaRPr lang="da-DK" sz="3200" b="1">
              <a:solidFill>
                <a:srgbClr val="000000"/>
              </a:solidFill>
            </a:endParaRPr>
          </a:p>
          <a:p>
            <a:pPr algn="ctr"/>
            <a:endParaRPr lang="da-DK" sz="3200" b="1">
              <a:solidFill>
                <a:srgbClr val="000000"/>
              </a:solidFill>
            </a:endParaRPr>
          </a:p>
          <a:p>
            <a:pPr algn="ctr"/>
            <a:endParaRPr lang="da-DK" sz="3200" b="1">
              <a:solidFill>
                <a:srgbClr val="000000"/>
              </a:solidFill>
            </a:endParaRPr>
          </a:p>
          <a:p>
            <a:pPr algn="ctr"/>
            <a:endParaRPr lang="da-DK" sz="3200" b="1">
              <a:solidFill>
                <a:srgbClr val="000000"/>
              </a:solidFill>
            </a:endParaRPr>
          </a:p>
          <a:p>
            <a:pPr algn="ctr"/>
            <a:r>
              <a:rPr lang="da-DK" sz="3200" b="1">
                <a:solidFill>
                  <a:srgbClr val="000000"/>
                </a:solidFill>
              </a:rPr>
              <a:t>Spørgsmål ?</a:t>
            </a:r>
            <a:endParaRPr lang="da-DK" sz="3200" b="1"/>
          </a:p>
        </p:txBody>
      </p:sp>
      <p:sp>
        <p:nvSpPr>
          <p:cNvPr id="98311" name="Rectangle 8"/>
          <p:cNvSpPr>
            <a:spLocks noChangeArrowheads="1"/>
          </p:cNvSpPr>
          <p:nvPr/>
        </p:nvSpPr>
        <p:spPr bwMode="auto">
          <a:xfrm>
            <a:off x="8821738" y="0"/>
            <a:ext cx="403225" cy="573405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98312" name="Rectangle 9"/>
          <p:cNvSpPr>
            <a:spLocks noChangeArrowheads="1"/>
          </p:cNvSpPr>
          <p:nvPr/>
        </p:nvSpPr>
        <p:spPr bwMode="auto">
          <a:xfrm>
            <a:off x="0" y="0"/>
            <a:ext cx="323850" cy="5849938"/>
          </a:xfrm>
          <a:prstGeom prst="rect">
            <a:avLst/>
          </a:pr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8" name="Picture 8"/>
          <p:cNvPicPr>
            <a:picLocks noChangeAspect="1" noChangeArrowheads="1"/>
          </p:cNvPicPr>
          <p:nvPr/>
        </p:nvPicPr>
        <p:blipFill>
          <a:blip r:embed="rId2" cstate="print"/>
          <a:srcRect/>
          <a:stretch>
            <a:fillRect/>
          </a:stretch>
        </p:blipFill>
        <p:spPr bwMode="auto">
          <a:xfrm>
            <a:off x="827584" y="764704"/>
            <a:ext cx="7717526" cy="4962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0" name="Tekstboks 2"/>
          <p:cNvSpPr txBox="1">
            <a:spLocks noChangeArrowheads="1"/>
          </p:cNvSpPr>
          <p:nvPr/>
        </p:nvSpPr>
        <p:spPr bwMode="auto">
          <a:xfrm>
            <a:off x="5753100" y="0"/>
            <a:ext cx="3390900" cy="369888"/>
          </a:xfrm>
          <a:prstGeom prst="rect">
            <a:avLst/>
          </a:prstGeom>
          <a:noFill/>
          <a:ln w="9525">
            <a:noFill/>
            <a:miter lim="800000"/>
            <a:headEnd/>
            <a:tailEnd/>
          </a:ln>
        </p:spPr>
        <p:txBody>
          <a:bodyPr wrap="none">
            <a:spAutoFit/>
          </a:bodyPr>
          <a:lstStyle/>
          <a:p>
            <a:r>
              <a:rPr lang="en-US" b="1" i="1">
                <a:solidFill>
                  <a:srgbClr val="000000"/>
                </a:solidFill>
              </a:rPr>
              <a:t>Digitaliseringsstrategien</a:t>
            </a:r>
            <a:endParaRPr lang="en-US" b="1" i="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1042988" y="569913"/>
            <a:ext cx="6624637" cy="4875212"/>
          </a:xfrm>
          <a:prstGeom prst="rect">
            <a:avLst/>
          </a:prstGeom>
          <a:noFill/>
          <a:ln w="9525">
            <a:noFill/>
            <a:miter lim="800000"/>
            <a:headEnd/>
            <a:tailEnd/>
          </a:ln>
        </p:spPr>
      </p:pic>
      <p:sp>
        <p:nvSpPr>
          <p:cNvPr id="18434" name="Tekstboks 2"/>
          <p:cNvSpPr txBox="1">
            <a:spLocks noChangeArrowheads="1"/>
          </p:cNvSpPr>
          <p:nvPr/>
        </p:nvSpPr>
        <p:spPr bwMode="auto">
          <a:xfrm>
            <a:off x="5753100" y="0"/>
            <a:ext cx="3390900" cy="369888"/>
          </a:xfrm>
          <a:prstGeom prst="rect">
            <a:avLst/>
          </a:prstGeom>
          <a:noFill/>
          <a:ln w="9525">
            <a:noFill/>
            <a:miter lim="800000"/>
            <a:headEnd/>
            <a:tailEnd/>
          </a:ln>
        </p:spPr>
        <p:txBody>
          <a:bodyPr wrap="none">
            <a:spAutoFit/>
          </a:bodyPr>
          <a:lstStyle/>
          <a:p>
            <a:r>
              <a:rPr lang="en-US" b="1" i="1">
                <a:solidFill>
                  <a:srgbClr val="000000"/>
                </a:solidFill>
              </a:rPr>
              <a:t>Digitaliseringsstrategien</a:t>
            </a:r>
            <a:endParaRPr lang="en-US" b="1" i="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noChangeArrowheads="1"/>
          </p:cNvPicPr>
          <p:nvPr/>
        </p:nvPicPr>
        <p:blipFill>
          <a:blip r:embed="rId2"/>
          <a:srcRect/>
          <a:stretch>
            <a:fillRect/>
          </a:stretch>
        </p:blipFill>
        <p:spPr bwMode="auto">
          <a:xfrm>
            <a:off x="179388" y="350838"/>
            <a:ext cx="8704262" cy="5165725"/>
          </a:xfrm>
          <a:prstGeom prst="rect">
            <a:avLst/>
          </a:prstGeom>
          <a:noFill/>
          <a:ln w="9525">
            <a:noFill/>
            <a:miter lim="800000"/>
            <a:headEnd/>
            <a:tailEnd/>
          </a:ln>
        </p:spPr>
      </p:pic>
      <p:sp>
        <p:nvSpPr>
          <p:cNvPr id="19458" name="Tekstboks 2"/>
          <p:cNvSpPr txBox="1">
            <a:spLocks noChangeArrowheads="1"/>
          </p:cNvSpPr>
          <p:nvPr/>
        </p:nvSpPr>
        <p:spPr bwMode="auto">
          <a:xfrm>
            <a:off x="5753100" y="0"/>
            <a:ext cx="3390900" cy="369888"/>
          </a:xfrm>
          <a:prstGeom prst="rect">
            <a:avLst/>
          </a:prstGeom>
          <a:noFill/>
          <a:ln w="9525">
            <a:noFill/>
            <a:miter lim="800000"/>
            <a:headEnd/>
            <a:tailEnd/>
          </a:ln>
        </p:spPr>
        <p:txBody>
          <a:bodyPr wrap="none">
            <a:spAutoFit/>
          </a:bodyPr>
          <a:lstStyle/>
          <a:p>
            <a:r>
              <a:rPr lang="en-US" b="1" i="1">
                <a:solidFill>
                  <a:srgbClr val="000000"/>
                </a:solidFill>
              </a:rPr>
              <a:t>Digitaliseringsstrategien</a:t>
            </a:r>
            <a:endParaRPr lang="en-US" b="1" i="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4213" y="692150"/>
            <a:ext cx="7700962" cy="719138"/>
          </a:xfrm>
        </p:spPr>
        <p:txBody>
          <a:bodyPr/>
          <a:lstStyle/>
          <a:p>
            <a:pPr eaLnBrk="1" hangingPunct="1"/>
            <a:r>
              <a:rPr lang="da-DK" smtClean="0"/>
              <a:t>Fuld digital kommunikation - med det offentlige</a:t>
            </a:r>
          </a:p>
        </p:txBody>
      </p:sp>
      <p:sp>
        <p:nvSpPr>
          <p:cNvPr id="20482" name="Rectangle 3"/>
          <p:cNvSpPr>
            <a:spLocks noGrp="1" noChangeArrowheads="1"/>
          </p:cNvSpPr>
          <p:nvPr>
            <p:ph type="body" idx="1"/>
          </p:nvPr>
        </p:nvSpPr>
        <p:spPr>
          <a:xfrm>
            <a:off x="539750" y="1341438"/>
            <a:ext cx="6731000" cy="4295775"/>
          </a:xfrm>
        </p:spPr>
        <p:txBody>
          <a:bodyPr/>
          <a:lstStyle/>
          <a:p>
            <a:pPr eaLnBrk="1" hangingPunct="1"/>
            <a:r>
              <a:rPr lang="da-DK" sz="1600" smtClean="0"/>
              <a:t>Borgere og virksomheder </a:t>
            </a:r>
            <a:r>
              <a:rPr lang="da-DK" sz="1600" i="1" smtClean="0"/>
              <a:t>skal</a:t>
            </a:r>
            <a:r>
              <a:rPr lang="da-DK" sz="1600" smtClean="0"/>
              <a:t> anvende de offentlige digitale selvbetjeningsløsninger. </a:t>
            </a:r>
          </a:p>
          <a:p>
            <a:pPr eaLnBrk="1" hangingPunct="1"/>
            <a:endParaRPr lang="da-DK" sz="1600" smtClean="0"/>
          </a:p>
          <a:p>
            <a:pPr eaLnBrk="1" hangingPunct="1"/>
            <a:r>
              <a:rPr lang="da-DK" sz="1600" smtClean="0"/>
              <a:t>Offentlige myndigheder </a:t>
            </a:r>
            <a:r>
              <a:rPr lang="da-DK" sz="1600" i="1" smtClean="0"/>
              <a:t>skal</a:t>
            </a:r>
            <a:r>
              <a:rPr lang="da-DK" sz="1600" smtClean="0"/>
              <a:t> sende breve til borgernes digitale postkasse.</a:t>
            </a:r>
          </a:p>
          <a:p>
            <a:pPr eaLnBrk="1" hangingPunct="1">
              <a:buFontTx/>
              <a:buNone/>
            </a:pPr>
            <a:endParaRPr lang="da-DK" sz="1600" smtClean="0"/>
          </a:p>
          <a:p>
            <a:pPr eaLnBrk="1" hangingPunct="1"/>
            <a:r>
              <a:rPr lang="da-DK" sz="1600" smtClean="0"/>
              <a:t>Målsætning: 80 pct. af alle ansøgninger, anmeldelser og indberetninger skal ske digitalt, ligesom 80 pct. af alle breve fra offentlige myndigheder sendes digitalt.</a:t>
            </a:r>
          </a:p>
          <a:p>
            <a:pPr eaLnBrk="1" hangingPunct="1"/>
            <a:endParaRPr lang="da-DK" sz="1600" smtClean="0"/>
          </a:p>
          <a:p>
            <a:pPr eaLnBrk="1" hangingPunct="1"/>
            <a:r>
              <a:rPr lang="da-DK" sz="1600" smtClean="0"/>
              <a:t>Besparelser: Digital kommunikation kan frigøre et betydeligt potentiale på tværs af den offentlige sektor på op imod 1,5-2,0 mia. kr. årligt. </a:t>
            </a:r>
          </a:p>
          <a:p>
            <a:pPr eaLnBrk="1" hangingPunct="1"/>
            <a:endParaRPr lang="da-DK" smtClean="0"/>
          </a:p>
        </p:txBody>
      </p:sp>
      <p:sp>
        <p:nvSpPr>
          <p:cNvPr id="20483" name="Tekstboks 4"/>
          <p:cNvSpPr txBox="1">
            <a:spLocks noChangeArrowheads="1"/>
          </p:cNvSpPr>
          <p:nvPr/>
        </p:nvSpPr>
        <p:spPr bwMode="auto">
          <a:xfrm>
            <a:off x="5753100" y="0"/>
            <a:ext cx="3390900" cy="369888"/>
          </a:xfrm>
          <a:prstGeom prst="rect">
            <a:avLst/>
          </a:prstGeom>
          <a:noFill/>
          <a:ln w="9525">
            <a:noFill/>
            <a:miter lim="800000"/>
            <a:headEnd/>
            <a:tailEnd/>
          </a:ln>
        </p:spPr>
        <p:txBody>
          <a:bodyPr wrap="none">
            <a:spAutoFit/>
          </a:bodyPr>
          <a:lstStyle/>
          <a:p>
            <a:r>
              <a:rPr lang="en-US" b="1" i="1">
                <a:solidFill>
                  <a:srgbClr val="000000"/>
                </a:solidFill>
              </a:rPr>
              <a:t>Digitaliseringsstrategien</a:t>
            </a:r>
            <a:endParaRPr lang="en-US" b="1" i="1"/>
          </a:p>
        </p:txBody>
      </p:sp>
      <p:pic>
        <p:nvPicPr>
          <p:cNvPr id="20484" name="Picture 3"/>
          <p:cNvPicPr>
            <a:picLocks noChangeAspect="1" noChangeArrowheads="1"/>
          </p:cNvPicPr>
          <p:nvPr/>
        </p:nvPicPr>
        <p:blipFill>
          <a:blip r:embed="rId2"/>
          <a:srcRect/>
          <a:stretch>
            <a:fillRect/>
          </a:stretch>
        </p:blipFill>
        <p:spPr bwMode="auto">
          <a:xfrm>
            <a:off x="7405688" y="3789363"/>
            <a:ext cx="1503362"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5" descr="316024211@14102011-1E7C"/>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GB">
              <a:latin typeface="Arial" charset="0"/>
            </a:endParaRPr>
          </a:p>
        </p:txBody>
      </p:sp>
      <p:pic>
        <p:nvPicPr>
          <p:cNvPr id="21506" name="Picture 6"/>
          <p:cNvPicPr>
            <a:picLocks noChangeAspect="1" noChangeArrowheads="1"/>
          </p:cNvPicPr>
          <p:nvPr/>
        </p:nvPicPr>
        <p:blipFill>
          <a:blip r:embed="rId3"/>
          <a:srcRect/>
          <a:stretch>
            <a:fillRect/>
          </a:stretch>
        </p:blipFill>
        <p:spPr bwMode="auto">
          <a:xfrm>
            <a:off x="395288" y="476250"/>
            <a:ext cx="8459787" cy="5473700"/>
          </a:xfrm>
          <a:prstGeom prst="rect">
            <a:avLst/>
          </a:prstGeom>
          <a:noFill/>
          <a:ln w="9525">
            <a:noFill/>
            <a:miter lim="800000"/>
            <a:headEnd/>
            <a:tailEnd/>
          </a:ln>
        </p:spPr>
      </p:pic>
      <p:sp>
        <p:nvSpPr>
          <p:cNvPr id="21507" name="Tekstboks 4"/>
          <p:cNvSpPr txBox="1">
            <a:spLocks noChangeArrowheads="1"/>
          </p:cNvSpPr>
          <p:nvPr/>
        </p:nvSpPr>
        <p:spPr bwMode="auto">
          <a:xfrm>
            <a:off x="5518150" y="0"/>
            <a:ext cx="3592513" cy="366713"/>
          </a:xfrm>
          <a:prstGeom prst="rect">
            <a:avLst/>
          </a:prstGeom>
          <a:noFill/>
          <a:ln w="9525">
            <a:noFill/>
            <a:miter lim="800000"/>
            <a:headEnd/>
            <a:tailEnd/>
          </a:ln>
        </p:spPr>
        <p:txBody>
          <a:bodyPr wrap="none">
            <a:spAutoFit/>
          </a:bodyPr>
          <a:lstStyle/>
          <a:p>
            <a:r>
              <a:rPr lang="en-US" b="1" i="1">
                <a:solidFill>
                  <a:srgbClr val="000000"/>
                </a:solidFill>
              </a:rPr>
              <a:t>Det digitale udgangspunkt</a:t>
            </a:r>
            <a:endParaRPr lang="en-US" b="1" i="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3"/>
          <a:srcRect/>
          <a:stretch>
            <a:fillRect/>
          </a:stretch>
        </p:blipFill>
        <p:spPr bwMode="auto">
          <a:xfrm>
            <a:off x="0" y="836613"/>
            <a:ext cx="7607300" cy="4968875"/>
          </a:xfrm>
          <a:prstGeom prst="rect">
            <a:avLst/>
          </a:prstGeom>
          <a:noFill/>
          <a:ln w="9525">
            <a:noFill/>
            <a:miter lim="800000"/>
            <a:headEnd/>
            <a:tailEnd/>
          </a:ln>
        </p:spPr>
      </p:pic>
      <p:sp>
        <p:nvSpPr>
          <p:cNvPr id="23554" name="AutoShape 6"/>
          <p:cNvSpPr>
            <a:spLocks noChangeArrowheads="1"/>
          </p:cNvSpPr>
          <p:nvPr/>
        </p:nvSpPr>
        <p:spPr bwMode="auto">
          <a:xfrm>
            <a:off x="7308850" y="836613"/>
            <a:ext cx="1584325" cy="719137"/>
          </a:xfrm>
          <a:prstGeom prst="wedgeEllipseCallout">
            <a:avLst>
              <a:gd name="adj1" fmla="val -53949"/>
              <a:gd name="adj2" fmla="val 68583"/>
            </a:avLst>
          </a:prstGeom>
          <a:solidFill>
            <a:schemeClr val="bg2"/>
          </a:solidFill>
          <a:ln w="9525">
            <a:solidFill>
              <a:schemeClr val="tx1"/>
            </a:solidFill>
            <a:miter lim="800000"/>
            <a:headEnd/>
            <a:tailEnd/>
          </a:ln>
        </p:spPr>
        <p:txBody>
          <a:bodyPr/>
          <a:lstStyle/>
          <a:p>
            <a:pPr algn="ctr"/>
            <a:r>
              <a:rPr lang="da-DK">
                <a:latin typeface="Arial" charset="0"/>
              </a:rPr>
              <a:t>74 %</a:t>
            </a:r>
          </a:p>
        </p:txBody>
      </p:sp>
      <p:sp>
        <p:nvSpPr>
          <p:cNvPr id="23555" name="AutoShape 7"/>
          <p:cNvSpPr>
            <a:spLocks noChangeArrowheads="1"/>
          </p:cNvSpPr>
          <p:nvPr/>
        </p:nvSpPr>
        <p:spPr bwMode="auto">
          <a:xfrm>
            <a:off x="7308850" y="2565400"/>
            <a:ext cx="1584325" cy="719138"/>
          </a:xfrm>
          <a:prstGeom prst="wedgeEllipseCallout">
            <a:avLst>
              <a:gd name="adj1" fmla="val -75148"/>
              <a:gd name="adj2" fmla="val -148454"/>
            </a:avLst>
          </a:prstGeom>
          <a:solidFill>
            <a:schemeClr val="bg2"/>
          </a:solidFill>
          <a:ln w="9525">
            <a:solidFill>
              <a:schemeClr val="tx1"/>
            </a:solidFill>
            <a:miter lim="800000"/>
            <a:headEnd/>
            <a:tailEnd/>
          </a:ln>
        </p:spPr>
        <p:txBody>
          <a:bodyPr/>
          <a:lstStyle/>
          <a:p>
            <a:pPr algn="ctr"/>
            <a:r>
              <a:rPr lang="da-DK">
                <a:latin typeface="Arial" charset="0"/>
              </a:rPr>
              <a:t>70 %</a:t>
            </a:r>
          </a:p>
        </p:txBody>
      </p:sp>
      <p:sp>
        <p:nvSpPr>
          <p:cNvPr id="23556" name="AutoShape 8"/>
          <p:cNvSpPr>
            <a:spLocks noChangeArrowheads="1"/>
          </p:cNvSpPr>
          <p:nvPr/>
        </p:nvSpPr>
        <p:spPr bwMode="auto">
          <a:xfrm>
            <a:off x="7308850" y="4508500"/>
            <a:ext cx="1584325" cy="649288"/>
          </a:xfrm>
          <a:prstGeom prst="wedgeEllipseCallout">
            <a:avLst>
              <a:gd name="adj1" fmla="val -106713"/>
              <a:gd name="adj2" fmla="val -360597"/>
            </a:avLst>
          </a:prstGeom>
          <a:solidFill>
            <a:schemeClr val="bg2"/>
          </a:solidFill>
          <a:ln w="9525">
            <a:solidFill>
              <a:schemeClr val="tx1"/>
            </a:solidFill>
            <a:miter lim="800000"/>
            <a:headEnd/>
            <a:tailEnd/>
          </a:ln>
        </p:spPr>
        <p:txBody>
          <a:bodyPr/>
          <a:lstStyle/>
          <a:p>
            <a:pPr algn="ctr"/>
            <a:r>
              <a:rPr lang="da-DK">
                <a:latin typeface="Arial" charset="0"/>
              </a:rPr>
              <a:t>60 %</a:t>
            </a:r>
          </a:p>
        </p:txBody>
      </p:sp>
      <p:sp>
        <p:nvSpPr>
          <p:cNvPr id="23557" name="Tekstboks 9"/>
          <p:cNvSpPr txBox="1">
            <a:spLocks noChangeArrowheads="1"/>
          </p:cNvSpPr>
          <p:nvPr/>
        </p:nvSpPr>
        <p:spPr bwMode="auto">
          <a:xfrm>
            <a:off x="5518150" y="0"/>
            <a:ext cx="3592513" cy="366713"/>
          </a:xfrm>
          <a:prstGeom prst="rect">
            <a:avLst/>
          </a:prstGeom>
          <a:noFill/>
          <a:ln w="9525">
            <a:noFill/>
            <a:miter lim="800000"/>
            <a:headEnd/>
            <a:tailEnd/>
          </a:ln>
        </p:spPr>
        <p:txBody>
          <a:bodyPr wrap="none">
            <a:spAutoFit/>
          </a:bodyPr>
          <a:lstStyle/>
          <a:p>
            <a:r>
              <a:rPr lang="en-US" b="1" i="1">
                <a:solidFill>
                  <a:srgbClr val="000000"/>
                </a:solidFill>
              </a:rPr>
              <a:t>Det digitale udgangspunkt</a:t>
            </a:r>
            <a:endParaRPr lang="en-US" b="1" i="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Freeform 14"/>
          <p:cNvSpPr>
            <a:spLocks/>
          </p:cNvSpPr>
          <p:nvPr/>
        </p:nvSpPr>
        <p:spPr bwMode="auto">
          <a:xfrm>
            <a:off x="323850" y="188913"/>
            <a:ext cx="8351838" cy="719137"/>
          </a:xfrm>
          <a:custGeom>
            <a:avLst/>
            <a:gdLst>
              <a:gd name="T0" fmla="*/ 2147483647 w 3556"/>
              <a:gd name="T1" fmla="*/ 0 h 912"/>
              <a:gd name="T2" fmla="*/ 2147483647 w 3556"/>
              <a:gd name="T3" fmla="*/ 0 h 912"/>
              <a:gd name="T4" fmla="*/ 2147483647 w 3556"/>
              <a:gd name="T5" fmla="*/ 2147483647 h 912"/>
              <a:gd name="T6" fmla="*/ 2147483647 w 3556"/>
              <a:gd name="T7" fmla="*/ 2147483647 h 912"/>
              <a:gd name="T8" fmla="*/ 2147483647 w 3556"/>
              <a:gd name="T9" fmla="*/ 2147483647 h 912"/>
              <a:gd name="T10" fmla="*/ 2147483647 w 3556"/>
              <a:gd name="T11" fmla="*/ 2147483647 h 912"/>
              <a:gd name="T12" fmla="*/ 2147483647 w 3556"/>
              <a:gd name="T13" fmla="*/ 0 h 912"/>
              <a:gd name="T14" fmla="*/ 0 60000 65536"/>
              <a:gd name="T15" fmla="*/ 0 60000 65536"/>
              <a:gd name="T16" fmla="*/ 0 60000 65536"/>
              <a:gd name="T17" fmla="*/ 0 60000 65536"/>
              <a:gd name="T18" fmla="*/ 0 60000 65536"/>
              <a:gd name="T19" fmla="*/ 0 60000 65536"/>
              <a:gd name="T20" fmla="*/ 0 60000 65536"/>
              <a:gd name="T21" fmla="*/ 0 w 3556"/>
              <a:gd name="T22" fmla="*/ 0 h 912"/>
              <a:gd name="T23" fmla="*/ 3556 w 3556"/>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56" h="912">
                <a:moveTo>
                  <a:pt x="4" y="0"/>
                </a:moveTo>
                <a:lnTo>
                  <a:pt x="3364" y="0"/>
                </a:lnTo>
                <a:cubicBezTo>
                  <a:pt x="3364" y="0"/>
                  <a:pt x="3552" y="0"/>
                  <a:pt x="3556" y="192"/>
                </a:cubicBezTo>
                <a:cubicBezTo>
                  <a:pt x="3556" y="552"/>
                  <a:pt x="3556" y="912"/>
                  <a:pt x="3556" y="912"/>
                </a:cubicBezTo>
                <a:cubicBezTo>
                  <a:pt x="3556" y="912"/>
                  <a:pt x="1876" y="912"/>
                  <a:pt x="196" y="912"/>
                </a:cubicBezTo>
                <a:cubicBezTo>
                  <a:pt x="0" y="912"/>
                  <a:pt x="4" y="720"/>
                  <a:pt x="4" y="720"/>
                </a:cubicBezTo>
                <a:lnTo>
                  <a:pt x="4" y="0"/>
                </a:lnTo>
                <a:close/>
              </a:path>
            </a:pathLst>
          </a:custGeom>
          <a:solidFill>
            <a:srgbClr val="69B9BB"/>
          </a:solidFill>
          <a:ln w="9525">
            <a:noFill/>
            <a:round/>
            <a:headEnd/>
            <a:tailEnd/>
          </a:ln>
        </p:spPr>
        <p:txBody>
          <a:bodyPr wrap="none" lIns="396000" tIns="205200"/>
          <a:lstStyle/>
          <a:p>
            <a:pPr>
              <a:spcAft>
                <a:spcPct val="40000"/>
              </a:spcAft>
            </a:pPr>
            <a:endParaRPr lang="da-DK">
              <a:sym typeface="Wingdings" pitchFamily="2" charset="2"/>
            </a:endParaRPr>
          </a:p>
          <a:p>
            <a:endParaRPr lang="da-DK">
              <a:ea typeface="ＭＳ Ｐゴシック"/>
              <a:cs typeface="ＭＳ Ｐゴシック"/>
            </a:endParaRPr>
          </a:p>
        </p:txBody>
      </p:sp>
      <p:sp>
        <p:nvSpPr>
          <p:cNvPr id="36866" name="Rectangle 2"/>
          <p:cNvSpPr>
            <a:spLocks noChangeArrowheads="1"/>
          </p:cNvSpPr>
          <p:nvPr/>
        </p:nvSpPr>
        <p:spPr bwMode="auto">
          <a:xfrm>
            <a:off x="2336800" y="1125538"/>
            <a:ext cx="4392613" cy="3816350"/>
          </a:xfrm>
          <a:prstGeom prst="rect">
            <a:avLst/>
          </a:prstGeom>
          <a:solidFill>
            <a:schemeClr val="tx1"/>
          </a:solidFill>
          <a:ln w="9525">
            <a:solidFill>
              <a:schemeClr val="bg2"/>
            </a:solidFill>
            <a:miter lim="800000"/>
            <a:headEnd/>
            <a:tailEnd/>
          </a:ln>
          <a:effectLst>
            <a:outerShdw dist="107763" dir="2700000" algn="ctr" rotWithShape="0">
              <a:srgbClr val="969696">
                <a:alpha val="50000"/>
              </a:srgbClr>
            </a:outerShdw>
          </a:effectLst>
        </p:spPr>
        <p:txBody>
          <a:bodyPr wrap="none" anchor="ctr"/>
          <a:lstStyle/>
          <a:p>
            <a:pPr algn="ctr">
              <a:defRPr/>
            </a:pPr>
            <a:endParaRPr lang="da-DK"/>
          </a:p>
        </p:txBody>
      </p:sp>
      <p:sp>
        <p:nvSpPr>
          <p:cNvPr id="25603" name="Line 3"/>
          <p:cNvSpPr>
            <a:spLocks noChangeShapeType="1"/>
          </p:cNvSpPr>
          <p:nvPr/>
        </p:nvSpPr>
        <p:spPr bwMode="auto">
          <a:xfrm>
            <a:off x="4533900" y="1125538"/>
            <a:ext cx="0" cy="3816350"/>
          </a:xfrm>
          <a:prstGeom prst="line">
            <a:avLst/>
          </a:prstGeom>
          <a:noFill/>
          <a:ln w="9525">
            <a:solidFill>
              <a:schemeClr val="bg2"/>
            </a:solidFill>
            <a:round/>
            <a:headEnd/>
            <a:tailEnd/>
          </a:ln>
        </p:spPr>
        <p:txBody>
          <a:bodyPr/>
          <a:lstStyle/>
          <a:p>
            <a:endParaRPr lang="da-DK"/>
          </a:p>
        </p:txBody>
      </p:sp>
      <p:sp>
        <p:nvSpPr>
          <p:cNvPr id="25604" name="Line 4"/>
          <p:cNvSpPr>
            <a:spLocks noChangeShapeType="1"/>
          </p:cNvSpPr>
          <p:nvPr/>
        </p:nvSpPr>
        <p:spPr bwMode="auto">
          <a:xfrm>
            <a:off x="2336800" y="3036888"/>
            <a:ext cx="4392613" cy="0"/>
          </a:xfrm>
          <a:prstGeom prst="line">
            <a:avLst/>
          </a:prstGeom>
          <a:noFill/>
          <a:ln w="9525">
            <a:solidFill>
              <a:schemeClr val="bg2"/>
            </a:solidFill>
            <a:round/>
            <a:headEnd/>
            <a:tailEnd/>
          </a:ln>
        </p:spPr>
        <p:txBody>
          <a:bodyPr/>
          <a:lstStyle/>
          <a:p>
            <a:endParaRPr lang="da-DK"/>
          </a:p>
        </p:txBody>
      </p:sp>
      <p:sp>
        <p:nvSpPr>
          <p:cNvPr id="25605" name="Text Box 5"/>
          <p:cNvSpPr txBox="1">
            <a:spLocks noChangeArrowheads="1"/>
          </p:cNvSpPr>
          <p:nvPr/>
        </p:nvSpPr>
        <p:spPr bwMode="auto">
          <a:xfrm>
            <a:off x="2959100" y="1211263"/>
            <a:ext cx="900113" cy="1860550"/>
          </a:xfrm>
          <a:prstGeom prst="rect">
            <a:avLst/>
          </a:prstGeom>
          <a:noFill/>
          <a:ln w="9525">
            <a:noFill/>
            <a:miter lim="800000"/>
            <a:headEnd/>
            <a:tailEnd/>
          </a:ln>
        </p:spPr>
        <p:txBody>
          <a:bodyPr wrap="none">
            <a:spAutoFit/>
          </a:bodyPr>
          <a:lstStyle/>
          <a:p>
            <a:pPr algn="ctr"/>
            <a:r>
              <a:rPr lang="da-DK" sz="1600">
                <a:solidFill>
                  <a:srgbClr val="000000"/>
                </a:solidFill>
              </a:rPr>
              <a:t>Gør</a:t>
            </a:r>
          </a:p>
          <a:p>
            <a:pPr algn="ctr"/>
            <a:r>
              <a:rPr lang="da-DK">
                <a:solidFill>
                  <a:srgbClr val="000000"/>
                </a:solidFill>
              </a:rPr>
              <a:t/>
            </a:r>
            <a:br>
              <a:rPr lang="da-DK">
                <a:solidFill>
                  <a:srgbClr val="000000"/>
                </a:solidFill>
              </a:rPr>
            </a:br>
            <a:endParaRPr lang="da-DK" sz="1200">
              <a:solidFill>
                <a:srgbClr val="000000"/>
              </a:solidFill>
            </a:endParaRPr>
          </a:p>
          <a:p>
            <a:pPr algn="ctr"/>
            <a:endParaRPr lang="da-DK" sz="1200">
              <a:solidFill>
                <a:srgbClr val="000000"/>
              </a:solidFill>
            </a:endParaRPr>
          </a:p>
          <a:p>
            <a:pPr algn="ctr"/>
            <a:r>
              <a:rPr lang="da-DK" sz="1200">
                <a:solidFill>
                  <a:srgbClr val="000000"/>
                </a:solidFill>
              </a:rPr>
              <a:t> </a:t>
            </a:r>
          </a:p>
          <a:p>
            <a:pPr algn="ctr"/>
            <a:endParaRPr lang="da-DK" sz="1200">
              <a:solidFill>
                <a:srgbClr val="000000"/>
              </a:solidFill>
            </a:endParaRPr>
          </a:p>
          <a:p>
            <a:pPr algn="ctr"/>
            <a:endParaRPr lang="da-DK">
              <a:solidFill>
                <a:srgbClr val="000000"/>
              </a:solidFill>
            </a:endParaRPr>
          </a:p>
          <a:p>
            <a:pPr algn="ctr"/>
            <a:r>
              <a:rPr lang="da-DK" sz="1600">
                <a:solidFill>
                  <a:srgbClr val="000000"/>
                </a:solidFill>
              </a:rPr>
              <a:t>60 pct.</a:t>
            </a:r>
          </a:p>
        </p:txBody>
      </p:sp>
      <p:sp>
        <p:nvSpPr>
          <p:cNvPr id="25606" name="Text Box 6"/>
          <p:cNvSpPr txBox="1">
            <a:spLocks noChangeArrowheads="1"/>
          </p:cNvSpPr>
          <p:nvPr/>
        </p:nvSpPr>
        <p:spPr bwMode="auto">
          <a:xfrm>
            <a:off x="4787900" y="6613525"/>
            <a:ext cx="4362450" cy="244475"/>
          </a:xfrm>
          <a:prstGeom prst="rect">
            <a:avLst/>
          </a:prstGeom>
          <a:noFill/>
          <a:ln w="9525">
            <a:noFill/>
            <a:miter lim="800000"/>
            <a:headEnd/>
            <a:tailEnd/>
          </a:ln>
        </p:spPr>
        <p:txBody>
          <a:bodyPr wrap="none">
            <a:spAutoFit/>
          </a:bodyPr>
          <a:lstStyle/>
          <a:p>
            <a:r>
              <a:rPr lang="da-DK" sz="1000" i="1">
                <a:solidFill>
                  <a:srgbClr val="000000"/>
                </a:solidFill>
              </a:rPr>
              <a:t>Kilde: Danmarks Statistik 2011. De 16 til 89-åriges internetbrug.</a:t>
            </a:r>
          </a:p>
        </p:txBody>
      </p:sp>
      <p:sp>
        <p:nvSpPr>
          <p:cNvPr id="25607" name="Text Box 7"/>
          <p:cNvSpPr txBox="1">
            <a:spLocks noChangeArrowheads="1"/>
          </p:cNvSpPr>
          <p:nvPr/>
        </p:nvSpPr>
        <p:spPr bwMode="auto">
          <a:xfrm>
            <a:off x="4568825" y="1193800"/>
            <a:ext cx="2087563" cy="1862138"/>
          </a:xfrm>
          <a:prstGeom prst="rect">
            <a:avLst/>
          </a:prstGeom>
          <a:noFill/>
          <a:ln w="9525">
            <a:noFill/>
            <a:miter lim="800000"/>
            <a:headEnd/>
            <a:tailEnd/>
          </a:ln>
        </p:spPr>
        <p:txBody>
          <a:bodyPr>
            <a:spAutoFit/>
          </a:bodyPr>
          <a:lstStyle/>
          <a:p>
            <a:pPr marL="173038" indent="-173038" algn="ctr"/>
            <a:r>
              <a:rPr lang="da-DK" sz="1600">
                <a:solidFill>
                  <a:srgbClr val="000000"/>
                </a:solidFill>
              </a:rPr>
              <a:t>Kan, men gør ikke</a:t>
            </a:r>
          </a:p>
          <a:p>
            <a:pPr marL="173038" indent="-173038"/>
            <a:endParaRPr lang="da-DK">
              <a:solidFill>
                <a:srgbClr val="000000"/>
              </a:solidFill>
            </a:endParaRPr>
          </a:p>
          <a:p>
            <a:pPr marL="173038" indent="-173038"/>
            <a:endParaRPr lang="da-DK" sz="1200">
              <a:solidFill>
                <a:srgbClr val="000000"/>
              </a:solidFill>
            </a:endParaRPr>
          </a:p>
          <a:p>
            <a:pPr marL="173038" indent="-173038" algn="ctr"/>
            <a:endParaRPr lang="da-DK">
              <a:solidFill>
                <a:srgbClr val="000000"/>
              </a:solidFill>
            </a:endParaRPr>
          </a:p>
          <a:p>
            <a:pPr marL="173038" indent="-173038" algn="ctr"/>
            <a:endParaRPr lang="da-DK">
              <a:solidFill>
                <a:srgbClr val="000000"/>
              </a:solidFill>
            </a:endParaRPr>
          </a:p>
          <a:p>
            <a:pPr marL="173038" indent="-173038" algn="ctr"/>
            <a:endParaRPr lang="da-DK">
              <a:solidFill>
                <a:srgbClr val="000000"/>
              </a:solidFill>
            </a:endParaRPr>
          </a:p>
          <a:p>
            <a:pPr marL="173038" indent="-173038" algn="ctr"/>
            <a:r>
              <a:rPr lang="da-DK" sz="1600">
                <a:solidFill>
                  <a:srgbClr val="000000"/>
                </a:solidFill>
              </a:rPr>
              <a:t>10 pct.</a:t>
            </a:r>
          </a:p>
        </p:txBody>
      </p:sp>
      <p:sp>
        <p:nvSpPr>
          <p:cNvPr id="25608" name="Text Box 8"/>
          <p:cNvSpPr txBox="1">
            <a:spLocks noChangeArrowheads="1"/>
          </p:cNvSpPr>
          <p:nvPr/>
        </p:nvSpPr>
        <p:spPr bwMode="auto">
          <a:xfrm>
            <a:off x="4568825" y="3070225"/>
            <a:ext cx="2235200" cy="1739900"/>
          </a:xfrm>
          <a:prstGeom prst="rect">
            <a:avLst/>
          </a:prstGeom>
          <a:noFill/>
          <a:ln w="9525">
            <a:noFill/>
            <a:miter lim="800000"/>
            <a:headEnd/>
            <a:tailEnd/>
          </a:ln>
        </p:spPr>
        <p:txBody>
          <a:bodyPr>
            <a:spAutoFit/>
          </a:bodyPr>
          <a:lstStyle/>
          <a:p>
            <a:pPr marL="342900" indent="-342900"/>
            <a:r>
              <a:rPr lang="da-DK" sz="1600">
                <a:solidFill>
                  <a:srgbClr val="000000"/>
                </a:solidFill>
              </a:rPr>
              <a:t>Kan ikke og gør ikke</a:t>
            </a:r>
          </a:p>
          <a:p>
            <a:pPr marL="342900" indent="-342900"/>
            <a:endParaRPr lang="da-DK" sz="600">
              <a:solidFill>
                <a:srgbClr val="000000"/>
              </a:solidFill>
            </a:endParaRPr>
          </a:p>
          <a:p>
            <a:pPr marL="342900" indent="-342900"/>
            <a:endParaRPr lang="da-DK" sz="1200">
              <a:solidFill>
                <a:srgbClr val="000000"/>
              </a:solidFill>
            </a:endParaRPr>
          </a:p>
          <a:p>
            <a:pPr marL="342900" indent="-342900"/>
            <a:endParaRPr lang="da-DK" sz="1200">
              <a:solidFill>
                <a:srgbClr val="000000"/>
              </a:solidFill>
            </a:endParaRPr>
          </a:p>
          <a:p>
            <a:pPr marL="342900" indent="-342900"/>
            <a:endParaRPr lang="da-DK" sz="1200">
              <a:solidFill>
                <a:srgbClr val="000000"/>
              </a:solidFill>
            </a:endParaRPr>
          </a:p>
          <a:p>
            <a:pPr marL="342900" indent="-342900"/>
            <a:endParaRPr lang="da-DK" sz="1200">
              <a:solidFill>
                <a:srgbClr val="000000"/>
              </a:solidFill>
            </a:endParaRPr>
          </a:p>
          <a:p>
            <a:pPr marL="342900" indent="-342900"/>
            <a:endParaRPr lang="da-DK" sz="600">
              <a:solidFill>
                <a:srgbClr val="000000"/>
              </a:solidFill>
            </a:endParaRPr>
          </a:p>
          <a:p>
            <a:pPr marL="342900" indent="-342900" algn="ctr"/>
            <a:r>
              <a:rPr lang="da-DK" sz="1600">
                <a:solidFill>
                  <a:srgbClr val="000000"/>
                </a:solidFill>
              </a:rPr>
              <a:t>12 pct.</a:t>
            </a:r>
          </a:p>
        </p:txBody>
      </p:sp>
      <p:sp>
        <p:nvSpPr>
          <p:cNvPr id="25609" name="Text Box 9"/>
          <p:cNvSpPr txBox="1">
            <a:spLocks noChangeArrowheads="1"/>
          </p:cNvSpPr>
          <p:nvPr/>
        </p:nvSpPr>
        <p:spPr bwMode="auto">
          <a:xfrm>
            <a:off x="2336800" y="3070225"/>
            <a:ext cx="2306638" cy="1833563"/>
          </a:xfrm>
          <a:prstGeom prst="rect">
            <a:avLst/>
          </a:prstGeom>
          <a:noFill/>
          <a:ln w="9525">
            <a:noFill/>
            <a:miter lim="800000"/>
            <a:headEnd/>
            <a:tailEnd/>
          </a:ln>
        </p:spPr>
        <p:txBody>
          <a:bodyPr>
            <a:spAutoFit/>
          </a:bodyPr>
          <a:lstStyle/>
          <a:p>
            <a:pPr marL="342900" indent="-342900" algn="ctr"/>
            <a:r>
              <a:rPr lang="da-DK" sz="1600">
                <a:solidFill>
                  <a:srgbClr val="000000"/>
                </a:solidFill>
              </a:rPr>
              <a:t>Kan ikke, men vil</a:t>
            </a:r>
          </a:p>
          <a:p>
            <a:pPr marL="342900" indent="-342900"/>
            <a:endParaRPr lang="da-DK">
              <a:solidFill>
                <a:srgbClr val="000000"/>
              </a:solidFill>
            </a:endParaRPr>
          </a:p>
          <a:p>
            <a:pPr marL="342900" indent="-342900" algn="ctr"/>
            <a:endParaRPr lang="da-DK" sz="1600">
              <a:solidFill>
                <a:srgbClr val="000000"/>
              </a:solidFill>
            </a:endParaRPr>
          </a:p>
          <a:p>
            <a:pPr marL="342900" indent="-342900" algn="ctr"/>
            <a:endParaRPr lang="da-DK" sz="1600">
              <a:solidFill>
                <a:srgbClr val="000000"/>
              </a:solidFill>
            </a:endParaRPr>
          </a:p>
          <a:p>
            <a:pPr marL="342900" indent="-342900" algn="ctr"/>
            <a:endParaRPr lang="da-DK" sz="1600">
              <a:solidFill>
                <a:srgbClr val="000000"/>
              </a:solidFill>
            </a:endParaRPr>
          </a:p>
          <a:p>
            <a:pPr marL="342900" indent="-342900" algn="ctr"/>
            <a:endParaRPr lang="da-DK" sz="1600">
              <a:solidFill>
                <a:srgbClr val="000000"/>
              </a:solidFill>
            </a:endParaRPr>
          </a:p>
          <a:p>
            <a:pPr marL="342900" indent="-342900" algn="ctr"/>
            <a:r>
              <a:rPr lang="da-DK" sz="1600">
                <a:solidFill>
                  <a:srgbClr val="000000"/>
                </a:solidFill>
              </a:rPr>
              <a:t>18 pct.</a:t>
            </a:r>
          </a:p>
        </p:txBody>
      </p:sp>
      <p:sp>
        <p:nvSpPr>
          <p:cNvPr id="25610" name="Text Box 10"/>
          <p:cNvSpPr txBox="1">
            <a:spLocks noChangeArrowheads="1"/>
          </p:cNvSpPr>
          <p:nvPr/>
        </p:nvSpPr>
        <p:spPr bwMode="auto">
          <a:xfrm>
            <a:off x="2984500" y="1557338"/>
            <a:ext cx="903288" cy="1189037"/>
          </a:xfrm>
          <a:prstGeom prst="rect">
            <a:avLst/>
          </a:prstGeom>
          <a:noFill/>
          <a:ln w="9525">
            <a:noFill/>
            <a:miter lim="800000"/>
            <a:headEnd/>
            <a:tailEnd/>
          </a:ln>
        </p:spPr>
        <p:txBody>
          <a:bodyPr wrap="none">
            <a:spAutoFit/>
          </a:bodyPr>
          <a:lstStyle/>
          <a:p>
            <a:r>
              <a:rPr lang="da-DK" sz="7200">
                <a:solidFill>
                  <a:srgbClr val="000000"/>
                </a:solidFill>
                <a:sym typeface="Wingdings" pitchFamily="2" charset="2"/>
              </a:rPr>
              <a:t></a:t>
            </a:r>
          </a:p>
        </p:txBody>
      </p:sp>
      <p:sp>
        <p:nvSpPr>
          <p:cNvPr id="25611" name="AutoShape 11"/>
          <p:cNvSpPr>
            <a:spLocks/>
          </p:cNvSpPr>
          <p:nvPr/>
        </p:nvSpPr>
        <p:spPr bwMode="auto">
          <a:xfrm>
            <a:off x="250825" y="1341438"/>
            <a:ext cx="1419225" cy="792162"/>
          </a:xfrm>
          <a:prstGeom prst="accentCallout2">
            <a:avLst>
              <a:gd name="adj1" fmla="val 14431"/>
              <a:gd name="adj2" fmla="val 105370"/>
              <a:gd name="adj3" fmla="val 14431"/>
              <a:gd name="adj4" fmla="val 125838"/>
              <a:gd name="adj5" fmla="val 103208"/>
              <a:gd name="adj6" fmla="val 146866"/>
            </a:avLst>
          </a:prstGeom>
          <a:solidFill>
            <a:srgbClr val="69B9BB"/>
          </a:solidFill>
          <a:ln w="9525">
            <a:solidFill>
              <a:srgbClr val="000000"/>
            </a:solidFill>
            <a:miter lim="800000"/>
            <a:headEnd/>
            <a:tailEnd/>
          </a:ln>
        </p:spPr>
        <p:txBody>
          <a:bodyPr/>
          <a:lstStyle/>
          <a:p>
            <a:pPr algn="ctr"/>
            <a:r>
              <a:rPr lang="da-DK" sz="1200">
                <a:solidFill>
                  <a:srgbClr val="000000"/>
                </a:solidFill>
              </a:rPr>
              <a:t>Har indsendt</a:t>
            </a:r>
            <a:br>
              <a:rPr lang="da-DK" sz="1200">
                <a:solidFill>
                  <a:srgbClr val="000000"/>
                </a:solidFill>
              </a:rPr>
            </a:br>
            <a:r>
              <a:rPr lang="da-DK" sz="1200">
                <a:solidFill>
                  <a:srgbClr val="000000"/>
                </a:solidFill>
              </a:rPr>
              <a:t>oplysninger til</a:t>
            </a:r>
            <a:br>
              <a:rPr lang="da-DK" sz="1200">
                <a:solidFill>
                  <a:srgbClr val="000000"/>
                </a:solidFill>
              </a:rPr>
            </a:br>
            <a:r>
              <a:rPr lang="da-DK" sz="1200">
                <a:solidFill>
                  <a:srgbClr val="000000"/>
                </a:solidFill>
              </a:rPr>
              <a:t>det offentlige</a:t>
            </a:r>
            <a:r>
              <a:rPr lang="da-DK"/>
              <a:t> </a:t>
            </a:r>
          </a:p>
        </p:txBody>
      </p:sp>
      <p:sp>
        <p:nvSpPr>
          <p:cNvPr id="25612" name="AutoShape 12"/>
          <p:cNvSpPr>
            <a:spLocks/>
          </p:cNvSpPr>
          <p:nvPr/>
        </p:nvSpPr>
        <p:spPr bwMode="auto">
          <a:xfrm>
            <a:off x="7308850" y="1341438"/>
            <a:ext cx="1439863" cy="1295400"/>
          </a:xfrm>
          <a:prstGeom prst="accentCallout2">
            <a:avLst>
              <a:gd name="adj1" fmla="val 8824"/>
              <a:gd name="adj2" fmla="val -5292"/>
              <a:gd name="adj3" fmla="val 8824"/>
              <a:gd name="adj4" fmla="val -19847"/>
              <a:gd name="adj5" fmla="val 65810"/>
              <a:gd name="adj6" fmla="val -34949"/>
            </a:avLst>
          </a:prstGeom>
          <a:solidFill>
            <a:srgbClr val="69B9BB"/>
          </a:solidFill>
          <a:ln w="9525">
            <a:solidFill>
              <a:srgbClr val="000000"/>
            </a:solidFill>
            <a:miter lim="800000"/>
            <a:headEnd/>
            <a:tailEnd/>
          </a:ln>
        </p:spPr>
        <p:txBody>
          <a:bodyPr/>
          <a:lstStyle/>
          <a:p>
            <a:pPr algn="ctr"/>
            <a:r>
              <a:rPr lang="da-DK" sz="1200">
                <a:solidFill>
                  <a:srgbClr val="000000"/>
                </a:solidFill>
              </a:rPr>
              <a:t>Søger på off. hjemmesider/ bruger netbank,</a:t>
            </a:r>
          </a:p>
          <a:p>
            <a:pPr algn="ctr"/>
            <a:r>
              <a:rPr lang="da-DK" sz="1200">
                <a:solidFill>
                  <a:srgbClr val="000000"/>
                </a:solidFill>
              </a:rPr>
              <a:t>men sender ikke</a:t>
            </a:r>
            <a:br>
              <a:rPr lang="da-DK" sz="1200">
                <a:solidFill>
                  <a:srgbClr val="000000"/>
                </a:solidFill>
              </a:rPr>
            </a:br>
            <a:r>
              <a:rPr lang="da-DK" sz="1200">
                <a:solidFill>
                  <a:srgbClr val="000000"/>
                </a:solidFill>
              </a:rPr>
              <a:t>til det offentlige</a:t>
            </a:r>
            <a:r>
              <a:rPr lang="da-DK">
                <a:solidFill>
                  <a:srgbClr val="000000"/>
                </a:solidFill>
              </a:rPr>
              <a:t> </a:t>
            </a:r>
          </a:p>
        </p:txBody>
      </p:sp>
      <p:sp>
        <p:nvSpPr>
          <p:cNvPr id="25613" name="AutoShape 13"/>
          <p:cNvSpPr>
            <a:spLocks/>
          </p:cNvSpPr>
          <p:nvPr/>
        </p:nvSpPr>
        <p:spPr bwMode="auto">
          <a:xfrm>
            <a:off x="6226175" y="5157788"/>
            <a:ext cx="1873250" cy="552450"/>
          </a:xfrm>
          <a:prstGeom prst="accentCallout2">
            <a:avLst>
              <a:gd name="adj1" fmla="val 20690"/>
              <a:gd name="adj2" fmla="val -4069"/>
              <a:gd name="adj3" fmla="val 20690"/>
              <a:gd name="adj4" fmla="val -19069"/>
              <a:gd name="adj5" fmla="val -25574"/>
              <a:gd name="adj6" fmla="val -34745"/>
            </a:avLst>
          </a:prstGeom>
          <a:solidFill>
            <a:srgbClr val="69B9BB"/>
          </a:solidFill>
          <a:ln w="9525">
            <a:solidFill>
              <a:srgbClr val="000000"/>
            </a:solidFill>
            <a:miter lim="800000"/>
            <a:headEnd/>
            <a:tailEnd/>
          </a:ln>
        </p:spPr>
        <p:txBody>
          <a:bodyPr/>
          <a:lstStyle/>
          <a:p>
            <a:pPr algn="ctr"/>
            <a:r>
              <a:rPr lang="da-DK" sz="1200">
                <a:solidFill>
                  <a:srgbClr val="000000"/>
                </a:solidFill>
              </a:rPr>
              <a:t>Har aldrig brugt internettet</a:t>
            </a:r>
            <a:r>
              <a:rPr lang="da-DK"/>
              <a:t> </a:t>
            </a:r>
          </a:p>
        </p:txBody>
      </p:sp>
      <p:sp>
        <p:nvSpPr>
          <p:cNvPr id="25614" name="AutoShape 14"/>
          <p:cNvSpPr>
            <a:spLocks/>
          </p:cNvSpPr>
          <p:nvPr/>
        </p:nvSpPr>
        <p:spPr bwMode="auto">
          <a:xfrm>
            <a:off x="971550" y="5157788"/>
            <a:ext cx="1873250" cy="552450"/>
          </a:xfrm>
          <a:prstGeom prst="accentCallout2">
            <a:avLst>
              <a:gd name="adj1" fmla="val 20690"/>
              <a:gd name="adj2" fmla="val 104069"/>
              <a:gd name="adj3" fmla="val 20690"/>
              <a:gd name="adj4" fmla="val 138134"/>
              <a:gd name="adj5" fmla="val -40231"/>
              <a:gd name="adj6" fmla="val 174153"/>
            </a:avLst>
          </a:prstGeom>
          <a:solidFill>
            <a:srgbClr val="69B9BB"/>
          </a:solidFill>
          <a:ln w="9525">
            <a:solidFill>
              <a:srgbClr val="000000"/>
            </a:solidFill>
            <a:miter lim="800000"/>
            <a:headEnd/>
            <a:tailEnd/>
          </a:ln>
        </p:spPr>
        <p:txBody>
          <a:bodyPr/>
          <a:lstStyle/>
          <a:p>
            <a:pPr algn="ctr"/>
            <a:r>
              <a:rPr lang="da-DK" sz="1200">
                <a:solidFill>
                  <a:srgbClr val="000000"/>
                </a:solidFill>
              </a:rPr>
              <a:t>Restgruppen</a:t>
            </a:r>
            <a:r>
              <a:rPr lang="da-DK">
                <a:solidFill>
                  <a:srgbClr val="000000"/>
                </a:solidFill>
              </a:rPr>
              <a:t> </a:t>
            </a:r>
          </a:p>
        </p:txBody>
      </p:sp>
      <p:sp>
        <p:nvSpPr>
          <p:cNvPr id="25615" name="Rectangle 8"/>
          <p:cNvSpPr>
            <a:spLocks noChangeArrowheads="1"/>
          </p:cNvSpPr>
          <p:nvPr/>
        </p:nvSpPr>
        <p:spPr bwMode="auto">
          <a:xfrm>
            <a:off x="900113" y="333375"/>
            <a:ext cx="7700962" cy="719138"/>
          </a:xfrm>
          <a:prstGeom prst="rect">
            <a:avLst/>
          </a:prstGeom>
          <a:noFill/>
          <a:ln w="9525">
            <a:noFill/>
            <a:miter lim="800000"/>
            <a:headEnd/>
            <a:tailEnd/>
          </a:ln>
        </p:spPr>
        <p:txBody>
          <a:bodyPr lIns="0" tIns="0" rIns="0" bIns="0"/>
          <a:lstStyle/>
          <a:p>
            <a:r>
              <a:rPr lang="da-DK" sz="2000" b="1">
                <a:solidFill>
                  <a:srgbClr val="000000"/>
                </a:solidFill>
              </a:rPr>
              <a:t>Forskellige borgere – forskellige udfordringer</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Line 6"/>
          <p:cNvSpPr>
            <a:spLocks noChangeShapeType="1"/>
          </p:cNvSpPr>
          <p:nvPr/>
        </p:nvSpPr>
        <p:spPr bwMode="auto">
          <a:xfrm flipH="1">
            <a:off x="0" y="30163"/>
            <a:ext cx="6243638" cy="14287"/>
          </a:xfrm>
          <a:prstGeom prst="line">
            <a:avLst/>
          </a:prstGeom>
          <a:noFill/>
          <a:ln w="9525">
            <a:solidFill>
              <a:schemeClr val="tx2"/>
            </a:solidFill>
            <a:round/>
            <a:headEnd/>
            <a:tailEnd/>
          </a:ln>
        </p:spPr>
        <p:txBody>
          <a:bodyPr/>
          <a:lstStyle/>
          <a:p>
            <a:endParaRPr lang="da-DK"/>
          </a:p>
        </p:txBody>
      </p:sp>
      <p:sp>
        <p:nvSpPr>
          <p:cNvPr id="82950" name="Tekstboks 11"/>
          <p:cNvSpPr txBox="1">
            <a:spLocks noChangeArrowheads="1"/>
          </p:cNvSpPr>
          <p:nvPr/>
        </p:nvSpPr>
        <p:spPr bwMode="auto">
          <a:xfrm>
            <a:off x="971550" y="1125538"/>
            <a:ext cx="3762375" cy="396875"/>
          </a:xfrm>
          <a:prstGeom prst="rect">
            <a:avLst/>
          </a:prstGeom>
          <a:noFill/>
          <a:ln w="9525">
            <a:noFill/>
            <a:miter lim="800000"/>
            <a:headEnd/>
            <a:tailEnd/>
          </a:ln>
        </p:spPr>
        <p:txBody>
          <a:bodyPr>
            <a:spAutoFit/>
          </a:bodyPr>
          <a:lstStyle/>
          <a:p>
            <a:pPr eaLnBrk="0" hangingPunct="0"/>
            <a:r>
              <a:rPr lang="nb-NO" sz="2000" b="1">
                <a:latin typeface="Arial" charset="0"/>
                <a:ea typeface="ＭＳ Ｐゴシック"/>
                <a:cs typeface="ＭＳ Ｐゴシック"/>
              </a:rPr>
              <a:t>Et paradoks</a:t>
            </a:r>
          </a:p>
        </p:txBody>
      </p:sp>
      <p:graphicFrame>
        <p:nvGraphicFramePr>
          <p:cNvPr id="82948" name="Object 9"/>
          <p:cNvGraphicFramePr>
            <a:graphicFrameLocks noChangeAspect="1"/>
          </p:cNvGraphicFramePr>
          <p:nvPr/>
        </p:nvGraphicFramePr>
        <p:xfrm>
          <a:off x="765175" y="1844675"/>
          <a:ext cx="6686550" cy="3521075"/>
        </p:xfrm>
        <a:graphic>
          <a:graphicData uri="http://schemas.openxmlformats.org/presentationml/2006/ole">
            <p:oleObj spid="_x0000_s82948" name="Diagram" r:id="rId4" imgW="5610149" imgH="2362200" progId="Excel.Chart.8">
              <p:embed/>
            </p:oleObj>
          </a:graphicData>
        </a:graphic>
      </p:graphicFrame>
      <p:sp>
        <p:nvSpPr>
          <p:cNvPr id="82951" name="Text Box 10"/>
          <p:cNvSpPr txBox="1">
            <a:spLocks noChangeArrowheads="1"/>
          </p:cNvSpPr>
          <p:nvPr/>
        </p:nvSpPr>
        <p:spPr bwMode="auto">
          <a:xfrm>
            <a:off x="5580063" y="2492375"/>
            <a:ext cx="1685925" cy="639763"/>
          </a:xfrm>
          <a:prstGeom prst="rect">
            <a:avLst/>
          </a:prstGeom>
          <a:noFill/>
          <a:ln w="9525">
            <a:noFill/>
            <a:miter lim="800000"/>
            <a:headEnd/>
            <a:tailEnd/>
          </a:ln>
        </p:spPr>
        <p:txBody>
          <a:bodyPr wrap="none">
            <a:spAutoFit/>
          </a:bodyPr>
          <a:lstStyle/>
          <a:p>
            <a:pPr eaLnBrk="0" hangingPunct="0"/>
            <a:r>
              <a:rPr lang="da-DK" sz="1200">
                <a:solidFill>
                  <a:srgbClr val="003366"/>
                </a:solidFill>
                <a:ea typeface="ＭＳ Ｐゴシック"/>
                <a:cs typeface="ＭＳ Ｐゴシック"/>
              </a:rPr>
              <a:t>Forståelse for den</a:t>
            </a:r>
            <a:br>
              <a:rPr lang="da-DK" sz="1200">
                <a:solidFill>
                  <a:srgbClr val="003366"/>
                </a:solidFill>
                <a:ea typeface="ＭＳ Ｐゴシック"/>
                <a:cs typeface="ＭＳ Ｐゴシック"/>
              </a:rPr>
            </a:br>
            <a:r>
              <a:rPr lang="da-DK" sz="1200">
                <a:solidFill>
                  <a:srgbClr val="003366"/>
                </a:solidFill>
                <a:ea typeface="ＭＳ Ｐゴシック"/>
                <a:cs typeface="ＭＳ Ｐゴシック"/>
              </a:rPr>
              <a:t>offentlige sektor –</a:t>
            </a:r>
            <a:br>
              <a:rPr lang="da-DK" sz="1200">
                <a:solidFill>
                  <a:srgbClr val="003366"/>
                </a:solidFill>
                <a:ea typeface="ＭＳ Ｐゴシック"/>
                <a:cs typeface="ＭＳ Ｐゴシック"/>
              </a:rPr>
            </a:br>
            <a:r>
              <a:rPr lang="da-DK" sz="1200">
                <a:solidFill>
                  <a:srgbClr val="003366"/>
                </a:solidFill>
                <a:ea typeface="ＭＳ Ｐゴシック"/>
                <a:cs typeface="ＭＳ Ｐゴシック"/>
              </a:rPr>
              <a:t>sprog og indretning</a:t>
            </a:r>
          </a:p>
        </p:txBody>
      </p:sp>
      <p:sp>
        <p:nvSpPr>
          <p:cNvPr id="82952" name="Text Box 11"/>
          <p:cNvSpPr txBox="1">
            <a:spLocks noChangeArrowheads="1"/>
          </p:cNvSpPr>
          <p:nvPr/>
        </p:nvSpPr>
        <p:spPr bwMode="auto">
          <a:xfrm>
            <a:off x="2320925" y="2482850"/>
            <a:ext cx="1312863" cy="274638"/>
          </a:xfrm>
          <a:prstGeom prst="rect">
            <a:avLst/>
          </a:prstGeom>
          <a:noFill/>
          <a:ln w="9525">
            <a:noFill/>
            <a:miter lim="800000"/>
            <a:headEnd/>
            <a:tailEnd/>
          </a:ln>
        </p:spPr>
        <p:txBody>
          <a:bodyPr wrap="none">
            <a:spAutoFit/>
          </a:bodyPr>
          <a:lstStyle/>
          <a:p>
            <a:pPr eaLnBrk="0" hangingPunct="0"/>
            <a:r>
              <a:rPr lang="da-DK" sz="1200">
                <a:solidFill>
                  <a:srgbClr val="FF6600"/>
                </a:solidFill>
                <a:ea typeface="ＭＳ Ｐゴシック"/>
                <a:cs typeface="ＭＳ Ｐゴシック"/>
              </a:rPr>
              <a:t>It-færdigheder</a:t>
            </a:r>
          </a:p>
        </p:txBody>
      </p:sp>
      <p:sp>
        <p:nvSpPr>
          <p:cNvPr id="82953" name="Freeform 14"/>
          <p:cNvSpPr>
            <a:spLocks/>
          </p:cNvSpPr>
          <p:nvPr/>
        </p:nvSpPr>
        <p:spPr bwMode="auto">
          <a:xfrm>
            <a:off x="323850" y="836613"/>
            <a:ext cx="8351838" cy="719137"/>
          </a:xfrm>
          <a:custGeom>
            <a:avLst/>
            <a:gdLst>
              <a:gd name="T0" fmla="*/ 2147483647 w 3556"/>
              <a:gd name="T1" fmla="*/ 0 h 912"/>
              <a:gd name="T2" fmla="*/ 2147483647 w 3556"/>
              <a:gd name="T3" fmla="*/ 0 h 912"/>
              <a:gd name="T4" fmla="*/ 2147483647 w 3556"/>
              <a:gd name="T5" fmla="*/ 2147483647 h 912"/>
              <a:gd name="T6" fmla="*/ 2147483647 w 3556"/>
              <a:gd name="T7" fmla="*/ 2147483647 h 912"/>
              <a:gd name="T8" fmla="*/ 2147483647 w 3556"/>
              <a:gd name="T9" fmla="*/ 2147483647 h 912"/>
              <a:gd name="T10" fmla="*/ 2147483647 w 3556"/>
              <a:gd name="T11" fmla="*/ 2147483647 h 912"/>
              <a:gd name="T12" fmla="*/ 2147483647 w 3556"/>
              <a:gd name="T13" fmla="*/ 0 h 912"/>
              <a:gd name="T14" fmla="*/ 0 60000 65536"/>
              <a:gd name="T15" fmla="*/ 0 60000 65536"/>
              <a:gd name="T16" fmla="*/ 0 60000 65536"/>
              <a:gd name="T17" fmla="*/ 0 60000 65536"/>
              <a:gd name="T18" fmla="*/ 0 60000 65536"/>
              <a:gd name="T19" fmla="*/ 0 60000 65536"/>
              <a:gd name="T20" fmla="*/ 0 60000 65536"/>
              <a:gd name="T21" fmla="*/ 0 w 3556"/>
              <a:gd name="T22" fmla="*/ 0 h 912"/>
              <a:gd name="T23" fmla="*/ 3556 w 3556"/>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56" h="912">
                <a:moveTo>
                  <a:pt x="4" y="0"/>
                </a:moveTo>
                <a:lnTo>
                  <a:pt x="3364" y="0"/>
                </a:lnTo>
                <a:cubicBezTo>
                  <a:pt x="3364" y="0"/>
                  <a:pt x="3552" y="0"/>
                  <a:pt x="3556" y="192"/>
                </a:cubicBezTo>
                <a:cubicBezTo>
                  <a:pt x="3556" y="552"/>
                  <a:pt x="3556" y="912"/>
                  <a:pt x="3556" y="912"/>
                </a:cubicBezTo>
                <a:cubicBezTo>
                  <a:pt x="3556" y="912"/>
                  <a:pt x="1876" y="912"/>
                  <a:pt x="196" y="912"/>
                </a:cubicBezTo>
                <a:cubicBezTo>
                  <a:pt x="0" y="912"/>
                  <a:pt x="4" y="720"/>
                  <a:pt x="4" y="720"/>
                </a:cubicBezTo>
                <a:lnTo>
                  <a:pt x="4" y="0"/>
                </a:lnTo>
                <a:close/>
              </a:path>
            </a:pathLst>
          </a:custGeom>
          <a:solidFill>
            <a:srgbClr val="69B9BB"/>
          </a:solidFill>
          <a:ln w="9525">
            <a:noFill/>
            <a:round/>
            <a:headEnd/>
            <a:tailEnd/>
          </a:ln>
        </p:spPr>
        <p:txBody>
          <a:bodyPr wrap="none" lIns="396000" tIns="205200"/>
          <a:lstStyle/>
          <a:p>
            <a:pPr>
              <a:spcAft>
                <a:spcPct val="40000"/>
              </a:spcAft>
            </a:pPr>
            <a:endParaRPr lang="da-DK">
              <a:sym typeface="Wingdings" pitchFamily="2" charset="2"/>
            </a:endParaRPr>
          </a:p>
          <a:p>
            <a:endParaRPr lang="da-DK">
              <a:ea typeface="ＭＳ Ｐゴシック"/>
              <a:cs typeface="ＭＳ Ｐゴシック"/>
            </a:endParaRPr>
          </a:p>
        </p:txBody>
      </p:sp>
      <p:sp>
        <p:nvSpPr>
          <p:cNvPr id="82954" name="Text Box 10"/>
          <p:cNvSpPr txBox="1">
            <a:spLocks noChangeArrowheads="1"/>
          </p:cNvSpPr>
          <p:nvPr/>
        </p:nvSpPr>
        <p:spPr bwMode="auto">
          <a:xfrm>
            <a:off x="2268538" y="1052513"/>
            <a:ext cx="5561012" cy="366712"/>
          </a:xfrm>
          <a:prstGeom prst="rect">
            <a:avLst/>
          </a:prstGeom>
          <a:noFill/>
          <a:ln w="9525">
            <a:noFill/>
            <a:miter lim="800000"/>
            <a:headEnd/>
            <a:tailEnd/>
          </a:ln>
        </p:spPr>
        <p:txBody>
          <a:bodyPr wrap="none">
            <a:spAutoFit/>
          </a:bodyPr>
          <a:lstStyle/>
          <a:p>
            <a:r>
              <a:rPr lang="da-DK" b="1">
                <a:solidFill>
                  <a:srgbClr val="000000"/>
                </a:solidFill>
              </a:rPr>
              <a:t>Forskellig alder – forskellige udfordringer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GST_DiasUdvidet">
  <a:themeElements>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fontScheme name="OES_SUS_5 10 2010">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S_SUS_5 10 2010 1">
        <a:dk1>
          <a:srgbClr val="940027"/>
        </a:dk1>
        <a:lt1>
          <a:srgbClr val="FFFFFF"/>
        </a:lt1>
        <a:dk2>
          <a:srgbClr val="A5C400"/>
        </a:dk2>
        <a:lt2>
          <a:srgbClr val="FFFFFF"/>
        </a:lt2>
        <a:accent1>
          <a:srgbClr val="D4007A"/>
        </a:accent1>
        <a:accent2>
          <a:srgbClr val="009EE0"/>
        </a:accent2>
        <a:accent3>
          <a:srgbClr val="CFDEAA"/>
        </a:accent3>
        <a:accent4>
          <a:srgbClr val="DADADA"/>
        </a:accent4>
        <a:accent5>
          <a:srgbClr val="E6AABE"/>
        </a:accent5>
        <a:accent6>
          <a:srgbClr val="008FCB"/>
        </a:accent6>
        <a:hlink>
          <a:srgbClr val="006666"/>
        </a:hlink>
        <a:folHlink>
          <a:srgbClr val="8A157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DIGST_DiasUdvidet</Template>
  <TotalTime>603</TotalTime>
  <Words>1327</Words>
  <Application>Microsoft Office PowerPoint</Application>
  <PresentationFormat>On-screen Show (4:3)</PresentationFormat>
  <Paragraphs>222</Paragraphs>
  <Slides>16</Slides>
  <Notes>9</Notes>
  <HiddenSlides>0</HiddenSlides>
  <MMClips>0</MMClips>
  <ScaleCrop>false</ScaleCrop>
  <HeadingPairs>
    <vt:vector size="8" baseType="variant">
      <vt:variant>
        <vt:lpstr>Benyttede skrifttyper</vt:lpstr>
      </vt:variant>
      <vt:variant>
        <vt:i4>7</vt:i4>
      </vt:variant>
      <vt:variant>
        <vt:lpstr>Designskabeloner</vt:lpstr>
      </vt:variant>
      <vt:variant>
        <vt:i4>2</vt:i4>
      </vt:variant>
      <vt:variant>
        <vt:lpstr>Integrerede OLE-servere</vt:lpstr>
      </vt:variant>
      <vt:variant>
        <vt:i4>1</vt:i4>
      </vt:variant>
      <vt:variant>
        <vt:lpstr>Diastitler</vt:lpstr>
      </vt:variant>
      <vt:variant>
        <vt:i4>16</vt:i4>
      </vt:variant>
    </vt:vector>
  </HeadingPairs>
  <TitlesOfParts>
    <vt:vector size="26" baseType="lpstr">
      <vt:lpstr>Verdana</vt:lpstr>
      <vt:lpstr>Arial</vt:lpstr>
      <vt:lpstr>Wingdings</vt:lpstr>
      <vt:lpstr>ＭＳ Ｐゴシック</vt:lpstr>
      <vt:lpstr>Times</vt:lpstr>
      <vt:lpstr>Wingdings 2</vt:lpstr>
      <vt:lpstr>ヒラギノ角ゴ Pro W3</vt:lpstr>
      <vt:lpstr>DIGST_DiasUdvidet</vt:lpstr>
      <vt:lpstr>DIGST_DiasUdvidet</vt:lpstr>
      <vt:lpstr>Diagram</vt:lpstr>
      <vt:lpstr>Dias nummer 1</vt:lpstr>
      <vt:lpstr>Dias nummer 2</vt:lpstr>
      <vt:lpstr>Dias nummer 3</vt:lpstr>
      <vt:lpstr>Dias nummer 4</vt:lpstr>
      <vt:lpstr>Fuld digital kommunikation - med det offentlige</vt:lpstr>
      <vt:lpstr>Dias nummer 6</vt:lpstr>
      <vt:lpstr>Dias nummer 7</vt:lpstr>
      <vt:lpstr>Dias nummer 8</vt:lpstr>
      <vt:lpstr>Dias nummer 9</vt:lpstr>
      <vt:lpstr>Dias nummer 10</vt:lpstr>
      <vt:lpstr>Dias nummer 11</vt:lpstr>
      <vt:lpstr>Dias nummer 12</vt:lpstr>
      <vt:lpstr>Dias nummer 13</vt:lpstr>
      <vt:lpstr>   Ny handlingsside, den direkte vej til selvbetjening</vt:lpstr>
      <vt:lpstr>Dias nummer 15</vt:lpstr>
      <vt:lpstr>Dias nummer 16</vt:lpstr>
    </vt:vector>
  </TitlesOfParts>
  <Company>Finansministeriet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Lars Frelle-Petersen</dc:creator>
  <cp:lastModifiedBy>B45146</cp:lastModifiedBy>
  <cp:revision>68</cp:revision>
  <dcterms:created xsi:type="dcterms:W3CDTF">2011-12-14T20:47:12Z</dcterms:created>
  <dcterms:modified xsi:type="dcterms:W3CDTF">2012-03-23T08:24:02Z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llednr">
    <vt:lpwstr> </vt:lpwstr>
  </property>
</Properties>
</file>