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11"/>
  </p:notesMasterIdLst>
  <p:handoutMasterIdLst>
    <p:handoutMasterId r:id="rId12"/>
  </p:handoutMasterIdLst>
  <p:sldIdLst>
    <p:sldId id="271" r:id="rId2"/>
    <p:sldId id="282" r:id="rId3"/>
    <p:sldId id="272" r:id="rId4"/>
    <p:sldId id="273" r:id="rId5"/>
    <p:sldId id="274" r:id="rId6"/>
    <p:sldId id="275" r:id="rId7"/>
    <p:sldId id="278" r:id="rId8"/>
    <p:sldId id="280" r:id="rId9"/>
    <p:sldId id="281" r:id="rId10"/>
  </p:sldIdLst>
  <p:sldSz cx="9145588" cy="6858000"/>
  <p:notesSz cx="6805613" cy="9944100"/>
  <p:embeddedFontLst>
    <p:embeddedFont>
      <p:font typeface="Verdana" pitchFamily="34" charset="0"/>
      <p:regular r:id="rId13"/>
      <p:bold r:id="rId14"/>
      <p:italic r:id="rId15"/>
      <p:boldItalic r:id="rId16"/>
    </p:embeddedFont>
    <p:embeddedFont>
      <p:font typeface="Times" pitchFamily="18" charset="0"/>
      <p:regular r:id="rId17"/>
      <p:bold r:id="rId18"/>
      <p:italic r:id="rId19"/>
      <p:boldItalic r:id="rId20"/>
    </p:embeddedFont>
    <p:embeddedFont>
      <p:font typeface="ＭＳ Ｐゴシック" pitchFamily="34" charset="-128"/>
      <p:regular r:id="rId21"/>
    </p:embeddedFont>
  </p:embeddedFontLst>
  <p:defaultTextStyle>
    <a:defPPr>
      <a:defRPr lang="da-DK"/>
    </a:defPPr>
    <a:lvl1pPr algn="l" rtl="0" eaLnBrk="0" fontAlgn="base" hangingPunct="0">
      <a:spcBef>
        <a:spcPct val="0"/>
      </a:spcBef>
      <a:spcAft>
        <a:spcPct val="0"/>
      </a:spcAft>
      <a:defRPr sz="900" kern="1200" baseline="-25000">
        <a:solidFill>
          <a:schemeClr val="tx1"/>
        </a:solidFill>
        <a:latin typeface="Verdana" pitchFamily="34" charset="0"/>
        <a:ea typeface="+mn-ea"/>
        <a:cs typeface="+mn-cs"/>
      </a:defRPr>
    </a:lvl1pPr>
    <a:lvl2pPr marL="457200" algn="l" rtl="0" eaLnBrk="0" fontAlgn="base" hangingPunct="0">
      <a:spcBef>
        <a:spcPct val="0"/>
      </a:spcBef>
      <a:spcAft>
        <a:spcPct val="0"/>
      </a:spcAft>
      <a:defRPr sz="900" kern="1200" baseline="-25000">
        <a:solidFill>
          <a:schemeClr val="tx1"/>
        </a:solidFill>
        <a:latin typeface="Verdana" pitchFamily="34" charset="0"/>
        <a:ea typeface="+mn-ea"/>
        <a:cs typeface="+mn-cs"/>
      </a:defRPr>
    </a:lvl2pPr>
    <a:lvl3pPr marL="914400" algn="l" rtl="0" eaLnBrk="0" fontAlgn="base" hangingPunct="0">
      <a:spcBef>
        <a:spcPct val="0"/>
      </a:spcBef>
      <a:spcAft>
        <a:spcPct val="0"/>
      </a:spcAft>
      <a:defRPr sz="900" kern="1200" baseline="-25000">
        <a:solidFill>
          <a:schemeClr val="tx1"/>
        </a:solidFill>
        <a:latin typeface="Verdana" pitchFamily="34" charset="0"/>
        <a:ea typeface="+mn-ea"/>
        <a:cs typeface="+mn-cs"/>
      </a:defRPr>
    </a:lvl3pPr>
    <a:lvl4pPr marL="1371600" algn="l" rtl="0" eaLnBrk="0" fontAlgn="base" hangingPunct="0">
      <a:spcBef>
        <a:spcPct val="0"/>
      </a:spcBef>
      <a:spcAft>
        <a:spcPct val="0"/>
      </a:spcAft>
      <a:defRPr sz="900" kern="1200" baseline="-25000">
        <a:solidFill>
          <a:schemeClr val="tx1"/>
        </a:solidFill>
        <a:latin typeface="Verdana" pitchFamily="34" charset="0"/>
        <a:ea typeface="+mn-ea"/>
        <a:cs typeface="+mn-cs"/>
      </a:defRPr>
    </a:lvl4pPr>
    <a:lvl5pPr marL="1828800" algn="l" rtl="0" eaLnBrk="0" fontAlgn="base" hangingPunct="0">
      <a:spcBef>
        <a:spcPct val="0"/>
      </a:spcBef>
      <a:spcAft>
        <a:spcPct val="0"/>
      </a:spcAft>
      <a:defRPr sz="900" kern="1200" baseline="-25000">
        <a:solidFill>
          <a:schemeClr val="tx1"/>
        </a:solidFill>
        <a:latin typeface="Verdana" pitchFamily="34" charset="0"/>
        <a:ea typeface="+mn-ea"/>
        <a:cs typeface="+mn-cs"/>
      </a:defRPr>
    </a:lvl5pPr>
    <a:lvl6pPr marL="2286000" algn="l" defTabSz="914400" rtl="0" eaLnBrk="1" latinLnBrk="0" hangingPunct="1">
      <a:defRPr sz="900" kern="1200" baseline="-25000">
        <a:solidFill>
          <a:schemeClr val="tx1"/>
        </a:solidFill>
        <a:latin typeface="Verdana" pitchFamily="34" charset="0"/>
        <a:ea typeface="+mn-ea"/>
        <a:cs typeface="+mn-cs"/>
      </a:defRPr>
    </a:lvl6pPr>
    <a:lvl7pPr marL="2743200" algn="l" defTabSz="914400" rtl="0" eaLnBrk="1" latinLnBrk="0" hangingPunct="1">
      <a:defRPr sz="900" kern="1200" baseline="-25000">
        <a:solidFill>
          <a:schemeClr val="tx1"/>
        </a:solidFill>
        <a:latin typeface="Verdana" pitchFamily="34" charset="0"/>
        <a:ea typeface="+mn-ea"/>
        <a:cs typeface="+mn-cs"/>
      </a:defRPr>
    </a:lvl7pPr>
    <a:lvl8pPr marL="3200400" algn="l" defTabSz="914400" rtl="0" eaLnBrk="1" latinLnBrk="0" hangingPunct="1">
      <a:defRPr sz="900" kern="1200" baseline="-25000">
        <a:solidFill>
          <a:schemeClr val="tx1"/>
        </a:solidFill>
        <a:latin typeface="Verdana" pitchFamily="34" charset="0"/>
        <a:ea typeface="+mn-ea"/>
        <a:cs typeface="+mn-cs"/>
      </a:defRPr>
    </a:lvl8pPr>
    <a:lvl9pPr marL="3657600" algn="l" defTabSz="914400" rtl="0" eaLnBrk="1" latinLnBrk="0" hangingPunct="1">
      <a:defRPr sz="900" kern="1200" baseline="-250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34A46"/>
    <a:srgbClr val="CB641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1" autoAdjust="0"/>
    <p:restoredTop sz="61014" autoAdjust="0"/>
  </p:normalViewPr>
  <p:slideViewPr>
    <p:cSldViewPr>
      <p:cViewPr varScale="1">
        <p:scale>
          <a:sx n="61" d="100"/>
          <a:sy n="61" d="100"/>
        </p:scale>
        <p:origin x="-1260" y="-60"/>
      </p:cViewPr>
      <p:guideLst>
        <p:guide orient="horz" pos="2160"/>
        <p:guide pos="2880"/>
      </p:guideLst>
    </p:cSldViewPr>
  </p:slideViewPr>
  <p:outlineViewPr>
    <p:cViewPr>
      <p:scale>
        <a:sx n="33" d="100"/>
        <a:sy n="33" d="100"/>
      </p:scale>
      <p:origin x="0" y="6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3" d="100"/>
          <a:sy n="63" d="100"/>
        </p:scale>
        <p:origin x="-2382" y="-132"/>
      </p:cViewPr>
      <p:guideLst>
        <p:guide orient="horz" pos="3132"/>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ILESRV02\aeldrepolitisk_afd\Claus%20Blendstrup\data_ds\IT\2011%20data\Kopi%20af%20BBIT2011%20tabeller%2016-64%2065-89%20og%2016-89%20&#229;r.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Ingrid.stokholm\AppData\Local\Microsoft\Windows\Temporary%20Internet%20Files\Content.Outlook\EGNVN9SQ\Grafer%20til%20Ingrid%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ngrid.stokholm\AppData\Local\Microsoft\Windows\Temporary%20Internet%20Files\Content.Outlook\EGNVN9SQ\Grafer%20til%20Ingrid%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da-DK"/>
  <c:chart>
    <c:plotArea>
      <c:layout/>
      <c:barChart>
        <c:barDir val="col"/>
        <c:grouping val="clustered"/>
        <c:ser>
          <c:idx val="0"/>
          <c:order val="0"/>
          <c:tx>
            <c:strRef>
              <c:f>'ekstra figur -til powerpoint'!$A$4</c:f>
              <c:strCache>
                <c:ptCount val="1"/>
                <c:pt idx="0">
                  <c:v>Har adgang til internet i hjemmet</c:v>
                </c:pt>
              </c:strCache>
            </c:strRef>
          </c:tx>
          <c:cat>
            <c:strRef>
              <c:f>'ekstra figur -til powerpoint'!$C$2:$Q$2</c:f>
              <c:strCache>
                <c:ptCount val="15"/>
                <c:pt idx="0">
                  <c:v>16-19 år</c:v>
                </c:pt>
                <c:pt idx="1">
                  <c:v>20-24 år</c:v>
                </c:pt>
                <c:pt idx="2">
                  <c:v>25-29 år</c:v>
                </c:pt>
                <c:pt idx="3">
                  <c:v>30-34 år</c:v>
                </c:pt>
                <c:pt idx="4">
                  <c:v>35-39 år</c:v>
                </c:pt>
                <c:pt idx="5">
                  <c:v>40-44 år</c:v>
                </c:pt>
                <c:pt idx="6">
                  <c:v>45-49 år</c:v>
                </c:pt>
                <c:pt idx="7">
                  <c:v>50-54 år</c:v>
                </c:pt>
                <c:pt idx="8">
                  <c:v>55-59 år</c:v>
                </c:pt>
                <c:pt idx="9">
                  <c:v>60-64 år</c:v>
                </c:pt>
                <c:pt idx="10">
                  <c:v>65-69 år</c:v>
                </c:pt>
                <c:pt idx="11">
                  <c:v>70-74 år</c:v>
                </c:pt>
                <c:pt idx="12">
                  <c:v>75-79 år</c:v>
                </c:pt>
                <c:pt idx="13">
                  <c:v>80-84 år</c:v>
                </c:pt>
                <c:pt idx="14">
                  <c:v>85-89 år</c:v>
                </c:pt>
              </c:strCache>
            </c:strRef>
          </c:cat>
          <c:val>
            <c:numRef>
              <c:f>'ekstra figur -til powerpoint'!$C$4:$Q$4</c:f>
              <c:numCache>
                <c:formatCode>#,##0</c:formatCode>
                <c:ptCount val="15"/>
                <c:pt idx="0">
                  <c:v>97.205000000000013</c:v>
                </c:pt>
                <c:pt idx="1">
                  <c:v>96.384999999999991</c:v>
                </c:pt>
                <c:pt idx="2">
                  <c:v>96.897999999999996</c:v>
                </c:pt>
                <c:pt idx="3">
                  <c:v>98.348000000000013</c:v>
                </c:pt>
                <c:pt idx="4">
                  <c:v>97.004999999999995</c:v>
                </c:pt>
                <c:pt idx="5">
                  <c:v>96.654999999999987</c:v>
                </c:pt>
                <c:pt idx="6">
                  <c:v>96.578999999999979</c:v>
                </c:pt>
                <c:pt idx="7">
                  <c:v>93.415000000000006</c:v>
                </c:pt>
                <c:pt idx="8">
                  <c:v>90.387999999999991</c:v>
                </c:pt>
                <c:pt idx="9">
                  <c:v>85.095000000000013</c:v>
                </c:pt>
                <c:pt idx="10">
                  <c:v>82.259</c:v>
                </c:pt>
                <c:pt idx="11">
                  <c:v>60.742000000000012</c:v>
                </c:pt>
                <c:pt idx="12">
                  <c:v>48.155000000000001</c:v>
                </c:pt>
                <c:pt idx="13">
                  <c:v>33.571000000000005</c:v>
                </c:pt>
                <c:pt idx="14">
                  <c:v>14.91</c:v>
                </c:pt>
              </c:numCache>
            </c:numRef>
          </c:val>
        </c:ser>
        <c:ser>
          <c:idx val="1"/>
          <c:order val="1"/>
          <c:tx>
            <c:strRef>
              <c:f>'ekstra figur -til powerpoint'!$A$5</c:f>
              <c:strCache>
                <c:ptCount val="1"/>
                <c:pt idx="0">
                  <c:v>Har anvendt internet indenfor de seneste 3 måneder</c:v>
                </c:pt>
              </c:strCache>
            </c:strRef>
          </c:tx>
          <c:cat>
            <c:strRef>
              <c:f>'ekstra figur -til powerpoint'!$C$2:$Q$2</c:f>
              <c:strCache>
                <c:ptCount val="15"/>
                <c:pt idx="0">
                  <c:v>16-19 år</c:v>
                </c:pt>
                <c:pt idx="1">
                  <c:v>20-24 år</c:v>
                </c:pt>
                <c:pt idx="2">
                  <c:v>25-29 år</c:v>
                </c:pt>
                <c:pt idx="3">
                  <c:v>30-34 år</c:v>
                </c:pt>
                <c:pt idx="4">
                  <c:v>35-39 år</c:v>
                </c:pt>
                <c:pt idx="5">
                  <c:v>40-44 år</c:v>
                </c:pt>
                <c:pt idx="6">
                  <c:v>45-49 år</c:v>
                </c:pt>
                <c:pt idx="7">
                  <c:v>50-54 år</c:v>
                </c:pt>
                <c:pt idx="8">
                  <c:v>55-59 år</c:v>
                </c:pt>
                <c:pt idx="9">
                  <c:v>60-64 år</c:v>
                </c:pt>
                <c:pt idx="10">
                  <c:v>65-69 år</c:v>
                </c:pt>
                <c:pt idx="11">
                  <c:v>70-74 år</c:v>
                </c:pt>
                <c:pt idx="12">
                  <c:v>75-79 år</c:v>
                </c:pt>
                <c:pt idx="13">
                  <c:v>80-84 år</c:v>
                </c:pt>
                <c:pt idx="14">
                  <c:v>85-89 år</c:v>
                </c:pt>
              </c:strCache>
            </c:strRef>
          </c:cat>
          <c:val>
            <c:numRef>
              <c:f>'ekstra figur -til powerpoint'!$C$5:$Q$5</c:f>
              <c:numCache>
                <c:formatCode>#,##0</c:formatCode>
                <c:ptCount val="15"/>
                <c:pt idx="0">
                  <c:v>96.881999999999991</c:v>
                </c:pt>
                <c:pt idx="1">
                  <c:v>98.811000000000007</c:v>
                </c:pt>
                <c:pt idx="2">
                  <c:v>99.644000000000005</c:v>
                </c:pt>
                <c:pt idx="3">
                  <c:v>97.437000000000026</c:v>
                </c:pt>
                <c:pt idx="4">
                  <c:v>96.840999999999994</c:v>
                </c:pt>
                <c:pt idx="5">
                  <c:v>96.6</c:v>
                </c:pt>
                <c:pt idx="6">
                  <c:v>95.293000000000006</c:v>
                </c:pt>
                <c:pt idx="7">
                  <c:v>92.621999999999986</c:v>
                </c:pt>
                <c:pt idx="8">
                  <c:v>84.918000000000006</c:v>
                </c:pt>
                <c:pt idx="9">
                  <c:v>79.158999999999978</c:v>
                </c:pt>
                <c:pt idx="10">
                  <c:v>74.215999999999994</c:v>
                </c:pt>
                <c:pt idx="11">
                  <c:v>52.856999999999999</c:v>
                </c:pt>
                <c:pt idx="12">
                  <c:v>40.275000000000013</c:v>
                </c:pt>
                <c:pt idx="13">
                  <c:v>27.690999999999999</c:v>
                </c:pt>
                <c:pt idx="14">
                  <c:v>10.211</c:v>
                </c:pt>
              </c:numCache>
            </c:numRef>
          </c:val>
        </c:ser>
        <c:ser>
          <c:idx val="2"/>
          <c:order val="2"/>
          <c:tx>
            <c:strRef>
              <c:f>'ekstra figur -til powerpoint'!$A$6</c:f>
              <c:strCache>
                <c:ptCount val="1"/>
                <c:pt idx="0">
                  <c:v>Mindst en gang om ugen</c:v>
                </c:pt>
              </c:strCache>
            </c:strRef>
          </c:tx>
          <c:cat>
            <c:strRef>
              <c:f>'ekstra figur -til powerpoint'!$C$2:$Q$2</c:f>
              <c:strCache>
                <c:ptCount val="15"/>
                <c:pt idx="0">
                  <c:v>16-19 år</c:v>
                </c:pt>
                <c:pt idx="1">
                  <c:v>20-24 år</c:v>
                </c:pt>
                <c:pt idx="2">
                  <c:v>25-29 år</c:v>
                </c:pt>
                <c:pt idx="3">
                  <c:v>30-34 år</c:v>
                </c:pt>
                <c:pt idx="4">
                  <c:v>35-39 år</c:v>
                </c:pt>
                <c:pt idx="5">
                  <c:v>40-44 år</c:v>
                </c:pt>
                <c:pt idx="6">
                  <c:v>45-49 år</c:v>
                </c:pt>
                <c:pt idx="7">
                  <c:v>50-54 år</c:v>
                </c:pt>
                <c:pt idx="8">
                  <c:v>55-59 år</c:v>
                </c:pt>
                <c:pt idx="9">
                  <c:v>60-64 år</c:v>
                </c:pt>
                <c:pt idx="10">
                  <c:v>65-69 år</c:v>
                </c:pt>
                <c:pt idx="11">
                  <c:v>70-74 år</c:v>
                </c:pt>
                <c:pt idx="12">
                  <c:v>75-79 år</c:v>
                </c:pt>
                <c:pt idx="13">
                  <c:v>80-84 år</c:v>
                </c:pt>
                <c:pt idx="14">
                  <c:v>85-89 år</c:v>
                </c:pt>
              </c:strCache>
            </c:strRef>
          </c:cat>
          <c:val>
            <c:numRef>
              <c:f>'ekstra figur -til powerpoint'!$C$6:$Q$6</c:f>
              <c:numCache>
                <c:formatCode>0</c:formatCode>
                <c:ptCount val="15"/>
                <c:pt idx="0">
                  <c:v>95.249782303915012</c:v>
                </c:pt>
                <c:pt idx="1">
                  <c:v>97.965802034558408</c:v>
                </c:pt>
                <c:pt idx="2">
                  <c:v>98.530691026233711</c:v>
                </c:pt>
                <c:pt idx="3">
                  <c:v>96.127737896113558</c:v>
                </c:pt>
                <c:pt idx="4">
                  <c:v>95.430868731372456</c:v>
                </c:pt>
                <c:pt idx="5">
                  <c:v>94.700776415024166</c:v>
                </c:pt>
                <c:pt idx="6">
                  <c:v>91.589613305495632</c:v>
                </c:pt>
                <c:pt idx="7">
                  <c:v>90.23381907490726</c:v>
                </c:pt>
                <c:pt idx="8">
                  <c:v>82.899156666932825</c:v>
                </c:pt>
                <c:pt idx="9">
                  <c:v>76.084659796058702</c:v>
                </c:pt>
                <c:pt idx="10">
                  <c:v>69.822020192650854</c:v>
                </c:pt>
                <c:pt idx="11">
                  <c:v>48.635420494241004</c:v>
                </c:pt>
                <c:pt idx="12">
                  <c:v>37.308748014581063</c:v>
                </c:pt>
                <c:pt idx="13">
                  <c:v>25.37597313284223</c:v>
                </c:pt>
                <c:pt idx="14">
                  <c:v>8.5853307534163754</c:v>
                </c:pt>
              </c:numCache>
            </c:numRef>
          </c:val>
        </c:ser>
        <c:dLbls/>
        <c:axId val="74791936"/>
        <c:axId val="74826496"/>
      </c:barChart>
      <c:lineChart>
        <c:grouping val="standard"/>
        <c:ser>
          <c:idx val="3"/>
          <c:order val="3"/>
          <c:tx>
            <c:strRef>
              <c:f>'ekstra figur -til powerpoint'!$A$13</c:f>
              <c:strCache>
                <c:ptCount val="1"/>
                <c:pt idx="0">
                  <c:v>Andel med adgang til internet, der ikke anvender internet hver uge</c:v>
                </c:pt>
              </c:strCache>
            </c:strRef>
          </c:tx>
          <c:marker>
            <c:symbol val="none"/>
          </c:marker>
          <c:val>
            <c:numRef>
              <c:f>'ekstra figur -til powerpoint'!$C$14:$Q$14</c:f>
              <c:numCache>
                <c:formatCode>0.00%</c:formatCode>
                <c:ptCount val="15"/>
                <c:pt idx="0">
                  <c:v>2.0117901187176462E-2</c:v>
                </c:pt>
                <c:pt idx="1">
                  <c:v>-1.6401878333629358E-2</c:v>
                </c:pt>
                <c:pt idx="2">
                  <c:v>-1.6848669807361535E-2</c:v>
                </c:pt>
                <c:pt idx="3">
                  <c:v>2.2578205956256453E-2</c:v>
                </c:pt>
                <c:pt idx="4">
                  <c:v>1.6227354191844363E-2</c:v>
                </c:pt>
                <c:pt idx="5">
                  <c:v>2.0219534205439281E-2</c:v>
                </c:pt>
                <c:pt idx="6">
                  <c:v>5.1665031593807233E-2</c:v>
                </c:pt>
                <c:pt idx="7">
                  <c:v>3.4049845835028673E-2</c:v>
                </c:pt>
                <c:pt idx="8">
                  <c:v>8.2848687702190879E-2</c:v>
                </c:pt>
                <c:pt idx="9">
                  <c:v>0.10588307002164872</c:v>
                </c:pt>
                <c:pt idx="10">
                  <c:v>0.15119075219113942</c:v>
                </c:pt>
                <c:pt idx="11">
                  <c:v>0.19931362724193891</c:v>
                </c:pt>
                <c:pt idx="12">
                  <c:v>0.2252327754095397</c:v>
                </c:pt>
                <c:pt idx="13">
                  <c:v>0.24411542200681741</c:v>
                </c:pt>
                <c:pt idx="14">
                  <c:v>0.42420376046698216</c:v>
                </c:pt>
              </c:numCache>
            </c:numRef>
          </c:val>
        </c:ser>
        <c:dLbls/>
        <c:marker val="1"/>
        <c:axId val="74833920"/>
        <c:axId val="74828032"/>
      </c:lineChart>
      <c:catAx>
        <c:axId val="74791936"/>
        <c:scaling>
          <c:orientation val="minMax"/>
        </c:scaling>
        <c:axPos val="b"/>
        <c:tickLblPos val="nextTo"/>
        <c:crossAx val="74826496"/>
        <c:crosses val="autoZero"/>
        <c:auto val="1"/>
        <c:lblAlgn val="ctr"/>
        <c:lblOffset val="100"/>
      </c:catAx>
      <c:valAx>
        <c:axId val="74826496"/>
        <c:scaling>
          <c:orientation val="minMax"/>
          <c:max val="100"/>
        </c:scaling>
        <c:axPos val="l"/>
        <c:majorGridlines/>
        <c:numFmt formatCode="#,##0" sourceLinked="1"/>
        <c:tickLblPos val="nextTo"/>
        <c:crossAx val="74791936"/>
        <c:crosses val="autoZero"/>
        <c:crossBetween val="between"/>
        <c:majorUnit val="20"/>
      </c:valAx>
      <c:valAx>
        <c:axId val="74828032"/>
        <c:scaling>
          <c:orientation val="minMax"/>
          <c:min val="0"/>
        </c:scaling>
        <c:axPos val="r"/>
        <c:numFmt formatCode="0%" sourceLinked="0"/>
        <c:tickLblPos val="nextTo"/>
        <c:crossAx val="74833920"/>
        <c:crosses val="max"/>
        <c:crossBetween val="between"/>
        <c:majorUnit val="0.1"/>
      </c:valAx>
      <c:catAx>
        <c:axId val="74833920"/>
        <c:scaling>
          <c:orientation val="minMax"/>
        </c:scaling>
        <c:delete val="1"/>
        <c:axPos val="b"/>
        <c:tickLblPos val="none"/>
        <c:crossAx val="74828032"/>
        <c:crosses val="autoZero"/>
        <c:auto val="1"/>
        <c:lblAlgn val="ctr"/>
        <c:lblOffset val="100"/>
      </c:catAx>
    </c:plotArea>
    <c:legend>
      <c:legendPos val="b"/>
      <c:legendEntry>
        <c:idx val="0"/>
        <c:txPr>
          <a:bodyPr/>
          <a:lstStyle/>
          <a:p>
            <a:pPr>
              <a:defRPr baseline="0">
                <a:solidFill>
                  <a:schemeClr val="accent1"/>
                </a:solidFill>
              </a:defRPr>
            </a:pPr>
            <a:endParaRPr lang="da-DK"/>
          </a:p>
        </c:txPr>
      </c:legendEntry>
      <c:legendEntry>
        <c:idx val="1"/>
        <c:txPr>
          <a:bodyPr/>
          <a:lstStyle/>
          <a:p>
            <a:pPr>
              <a:defRPr baseline="0">
                <a:solidFill>
                  <a:schemeClr val="accent2"/>
                </a:solidFill>
              </a:defRPr>
            </a:pPr>
            <a:endParaRPr lang="da-DK"/>
          </a:p>
        </c:txPr>
      </c:legendEntry>
      <c:legendEntry>
        <c:idx val="2"/>
        <c:txPr>
          <a:bodyPr/>
          <a:lstStyle/>
          <a:p>
            <a:pPr>
              <a:defRPr baseline="0">
                <a:solidFill>
                  <a:schemeClr val="accent3"/>
                </a:solidFill>
              </a:defRPr>
            </a:pPr>
            <a:endParaRPr lang="da-DK"/>
          </a:p>
        </c:txPr>
      </c:legendEntry>
      <c:legendEntry>
        <c:idx val="3"/>
        <c:txPr>
          <a:bodyPr/>
          <a:lstStyle/>
          <a:p>
            <a:pPr>
              <a:defRPr baseline="0">
                <a:solidFill>
                  <a:schemeClr val="accent4"/>
                </a:solidFill>
              </a:defRPr>
            </a:pPr>
            <a:endParaRPr lang="da-DK"/>
          </a:p>
        </c:txPr>
      </c:legendEntry>
      <c:layout>
        <c:manualLayout>
          <c:xMode val="edge"/>
          <c:yMode val="edge"/>
          <c:x val="0.21465808103403924"/>
          <c:y val="0.78548947787015955"/>
          <c:w val="0.75181986786252974"/>
          <c:h val="0.14129939565271982"/>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da-DK"/>
  <c:chart>
    <c:autoTitleDeleted val="1"/>
    <c:plotArea>
      <c:layout>
        <c:manualLayout>
          <c:layoutTarget val="inner"/>
          <c:xMode val="edge"/>
          <c:yMode val="edge"/>
          <c:x val="9.3354931213094239E-2"/>
          <c:y val="7.4204234355387089E-2"/>
          <c:w val="0.86583844086867678"/>
          <c:h val="0.5870580076640517"/>
        </c:manualLayout>
      </c:layout>
      <c:lineChart>
        <c:grouping val="standard"/>
        <c:ser>
          <c:idx val="0"/>
          <c:order val="0"/>
          <c:tx>
            <c:strRef>
              <c:f>'Brug af off. hj.sider'!$A$70</c:f>
              <c:strCache>
                <c:ptCount val="1"/>
                <c:pt idx="0">
                  <c:v>Søge information på offentlige myndigheders hjemmesider?</c:v>
                </c:pt>
              </c:strCache>
            </c:strRef>
          </c:tx>
          <c:marker>
            <c:symbol val="none"/>
          </c:marker>
          <c:cat>
            <c:strRef>
              <c:f>'Brug af off. hj.sider'!$B$68:$Q$69</c:f>
              <c:strCache>
                <c:ptCount val="15"/>
                <c:pt idx="0">
                  <c:v>16-19 år</c:v>
                </c:pt>
                <c:pt idx="1">
                  <c:v>20-24 år</c:v>
                </c:pt>
                <c:pt idx="2">
                  <c:v>25-29 år</c:v>
                </c:pt>
                <c:pt idx="3">
                  <c:v>30-34 år</c:v>
                </c:pt>
                <c:pt idx="4">
                  <c:v>35-39 år</c:v>
                </c:pt>
                <c:pt idx="5">
                  <c:v>40-44 år</c:v>
                </c:pt>
                <c:pt idx="6">
                  <c:v>45-49 år</c:v>
                </c:pt>
                <c:pt idx="7">
                  <c:v>50-54 år</c:v>
                </c:pt>
                <c:pt idx="8">
                  <c:v>55-59 år</c:v>
                </c:pt>
                <c:pt idx="9">
                  <c:v>60-64 år</c:v>
                </c:pt>
                <c:pt idx="10">
                  <c:v>65-69 år</c:v>
                </c:pt>
                <c:pt idx="11">
                  <c:v>70-74 år</c:v>
                </c:pt>
                <c:pt idx="12">
                  <c:v>75-79 år</c:v>
                </c:pt>
                <c:pt idx="13">
                  <c:v>80-84 år</c:v>
                </c:pt>
                <c:pt idx="14">
                  <c:v>85-89 år</c:v>
                </c:pt>
              </c:strCache>
            </c:strRef>
          </c:cat>
          <c:val>
            <c:numRef>
              <c:f>'Brug af off. hj.sider'!$B$70:$P$70</c:f>
              <c:numCache>
                <c:formatCode>#,##0</c:formatCode>
                <c:ptCount val="15"/>
                <c:pt idx="0">
                  <c:v>62.921000000000006</c:v>
                </c:pt>
                <c:pt idx="1">
                  <c:v>87.167000000000002</c:v>
                </c:pt>
                <c:pt idx="2">
                  <c:v>90.692999999999998</c:v>
                </c:pt>
                <c:pt idx="3">
                  <c:v>89.921000000000006</c:v>
                </c:pt>
                <c:pt idx="4">
                  <c:v>90.816000000000003</c:v>
                </c:pt>
                <c:pt idx="5">
                  <c:v>89.296000000000006</c:v>
                </c:pt>
                <c:pt idx="6">
                  <c:v>83.757000000000005</c:v>
                </c:pt>
                <c:pt idx="7">
                  <c:v>84.572999999999979</c:v>
                </c:pt>
                <c:pt idx="8">
                  <c:v>75.022999999999982</c:v>
                </c:pt>
                <c:pt idx="9">
                  <c:v>69.56</c:v>
                </c:pt>
                <c:pt idx="10">
                  <c:v>60.977000000000004</c:v>
                </c:pt>
                <c:pt idx="11">
                  <c:v>39.44</c:v>
                </c:pt>
                <c:pt idx="12">
                  <c:v>30.190999999999999</c:v>
                </c:pt>
                <c:pt idx="13">
                  <c:v>20.617000000000129</c:v>
                </c:pt>
                <c:pt idx="14">
                  <c:v>5.3569999999999975</c:v>
                </c:pt>
              </c:numCache>
            </c:numRef>
          </c:val>
        </c:ser>
        <c:ser>
          <c:idx val="1"/>
          <c:order val="1"/>
          <c:tx>
            <c:strRef>
              <c:f>'Brug af off. hj.sider'!$A$71</c:f>
              <c:strCache>
                <c:ptCount val="1"/>
                <c:pt idx="0">
                  <c:v>Hente eller printe skemaer/blanketter fra offentlige myndigheders hjemmesider?</c:v>
                </c:pt>
              </c:strCache>
            </c:strRef>
          </c:tx>
          <c:marker>
            <c:symbol val="none"/>
          </c:marker>
          <c:cat>
            <c:strRef>
              <c:f>'Brug af off. hj.sider'!$B$68:$Q$69</c:f>
              <c:strCache>
                <c:ptCount val="15"/>
                <c:pt idx="0">
                  <c:v>16-19 år</c:v>
                </c:pt>
                <c:pt idx="1">
                  <c:v>20-24 år</c:v>
                </c:pt>
                <c:pt idx="2">
                  <c:v>25-29 år</c:v>
                </c:pt>
                <c:pt idx="3">
                  <c:v>30-34 år</c:v>
                </c:pt>
                <c:pt idx="4">
                  <c:v>35-39 år</c:v>
                </c:pt>
                <c:pt idx="5">
                  <c:v>40-44 år</c:v>
                </c:pt>
                <c:pt idx="6">
                  <c:v>45-49 år</c:v>
                </c:pt>
                <c:pt idx="7">
                  <c:v>50-54 år</c:v>
                </c:pt>
                <c:pt idx="8">
                  <c:v>55-59 år</c:v>
                </c:pt>
                <c:pt idx="9">
                  <c:v>60-64 år</c:v>
                </c:pt>
                <c:pt idx="10">
                  <c:v>65-69 år</c:v>
                </c:pt>
                <c:pt idx="11">
                  <c:v>70-74 år</c:v>
                </c:pt>
                <c:pt idx="12">
                  <c:v>75-79 år</c:v>
                </c:pt>
                <c:pt idx="13">
                  <c:v>80-84 år</c:v>
                </c:pt>
                <c:pt idx="14">
                  <c:v>85-89 år</c:v>
                </c:pt>
              </c:strCache>
            </c:strRef>
          </c:cat>
          <c:val>
            <c:numRef>
              <c:f>'Brug af off. hj.sider'!$B$71:$P$71</c:f>
              <c:numCache>
                <c:formatCode>#,##0</c:formatCode>
                <c:ptCount val="15"/>
                <c:pt idx="0">
                  <c:v>25.239000000000001</c:v>
                </c:pt>
                <c:pt idx="1">
                  <c:v>50.077000000000005</c:v>
                </c:pt>
                <c:pt idx="2">
                  <c:v>58.909000000000006</c:v>
                </c:pt>
                <c:pt idx="3">
                  <c:v>62.865000000000002</c:v>
                </c:pt>
                <c:pt idx="4">
                  <c:v>64.748000000000005</c:v>
                </c:pt>
                <c:pt idx="5">
                  <c:v>61.225000000000229</c:v>
                </c:pt>
                <c:pt idx="6">
                  <c:v>57.771000000000001</c:v>
                </c:pt>
                <c:pt idx="7">
                  <c:v>59.449000000000005</c:v>
                </c:pt>
                <c:pt idx="8">
                  <c:v>49.382999999999996</c:v>
                </c:pt>
                <c:pt idx="9">
                  <c:v>49.053999999999995</c:v>
                </c:pt>
                <c:pt idx="10">
                  <c:v>42.586999999999996</c:v>
                </c:pt>
                <c:pt idx="11">
                  <c:v>25.556999999999999</c:v>
                </c:pt>
                <c:pt idx="12">
                  <c:v>17.707999999999988</c:v>
                </c:pt>
                <c:pt idx="13">
                  <c:v>11.789</c:v>
                </c:pt>
                <c:pt idx="14">
                  <c:v>1.841</c:v>
                </c:pt>
              </c:numCache>
            </c:numRef>
          </c:val>
        </c:ser>
        <c:ser>
          <c:idx val="2"/>
          <c:order val="2"/>
          <c:tx>
            <c:strRef>
              <c:f>'Brug af off. hj.sider'!$A$72</c:f>
              <c:strCache>
                <c:ptCount val="1"/>
                <c:pt idx="0">
                  <c:v>Indsende oplysninger til det offentlige via deres hjemmesider?</c:v>
                </c:pt>
              </c:strCache>
            </c:strRef>
          </c:tx>
          <c:marker>
            <c:symbol val="none"/>
          </c:marker>
          <c:cat>
            <c:strRef>
              <c:f>'Brug af off. hj.sider'!$B$68:$Q$69</c:f>
              <c:strCache>
                <c:ptCount val="15"/>
                <c:pt idx="0">
                  <c:v>16-19 år</c:v>
                </c:pt>
                <c:pt idx="1">
                  <c:v>20-24 år</c:v>
                </c:pt>
                <c:pt idx="2">
                  <c:v>25-29 år</c:v>
                </c:pt>
                <c:pt idx="3">
                  <c:v>30-34 år</c:v>
                </c:pt>
                <c:pt idx="4">
                  <c:v>35-39 år</c:v>
                </c:pt>
                <c:pt idx="5">
                  <c:v>40-44 år</c:v>
                </c:pt>
                <c:pt idx="6">
                  <c:v>45-49 år</c:v>
                </c:pt>
                <c:pt idx="7">
                  <c:v>50-54 år</c:v>
                </c:pt>
                <c:pt idx="8">
                  <c:v>55-59 år</c:v>
                </c:pt>
                <c:pt idx="9">
                  <c:v>60-64 år</c:v>
                </c:pt>
                <c:pt idx="10">
                  <c:v>65-69 år</c:v>
                </c:pt>
                <c:pt idx="11">
                  <c:v>70-74 år</c:v>
                </c:pt>
                <c:pt idx="12">
                  <c:v>75-79 år</c:v>
                </c:pt>
                <c:pt idx="13">
                  <c:v>80-84 år</c:v>
                </c:pt>
                <c:pt idx="14">
                  <c:v>85-89 år</c:v>
                </c:pt>
              </c:strCache>
            </c:strRef>
          </c:cat>
          <c:val>
            <c:numRef>
              <c:f>'Brug af off. hj.sider'!$B$72:$P$72</c:f>
              <c:numCache>
                <c:formatCode>#,##0</c:formatCode>
                <c:ptCount val="15"/>
                <c:pt idx="0">
                  <c:v>40.248000000000012</c:v>
                </c:pt>
                <c:pt idx="1">
                  <c:v>75.016000000000005</c:v>
                </c:pt>
                <c:pt idx="2">
                  <c:v>74.443000000000026</c:v>
                </c:pt>
                <c:pt idx="3">
                  <c:v>77.245000000000005</c:v>
                </c:pt>
                <c:pt idx="4">
                  <c:v>78.598000000000013</c:v>
                </c:pt>
                <c:pt idx="5">
                  <c:v>76.738</c:v>
                </c:pt>
                <c:pt idx="6">
                  <c:v>70.650999999999982</c:v>
                </c:pt>
                <c:pt idx="7">
                  <c:v>70.349999999999994</c:v>
                </c:pt>
                <c:pt idx="8">
                  <c:v>61.46</c:v>
                </c:pt>
                <c:pt idx="9">
                  <c:v>54.996000000000002</c:v>
                </c:pt>
                <c:pt idx="10">
                  <c:v>45.675000000000011</c:v>
                </c:pt>
                <c:pt idx="11">
                  <c:v>27.027999999999999</c:v>
                </c:pt>
                <c:pt idx="12">
                  <c:v>18.681000000000001</c:v>
                </c:pt>
                <c:pt idx="13">
                  <c:v>12.942</c:v>
                </c:pt>
                <c:pt idx="14">
                  <c:v>2.6579999999999999</c:v>
                </c:pt>
              </c:numCache>
            </c:numRef>
          </c:val>
        </c:ser>
        <c:ser>
          <c:idx val="3"/>
          <c:order val="3"/>
          <c:tx>
            <c:strRef>
              <c:f>'Brug af off. hj.sider'!$A$73</c:f>
              <c:strCache>
                <c:ptCount val="1"/>
                <c:pt idx="0">
                  <c:v>Indsende skattemæssige oplysninger til SKAT?</c:v>
                </c:pt>
              </c:strCache>
            </c:strRef>
          </c:tx>
          <c:marker>
            <c:symbol val="none"/>
          </c:marker>
          <c:cat>
            <c:strRef>
              <c:f>'Brug af off. hj.sider'!$B$68:$Q$69</c:f>
              <c:strCache>
                <c:ptCount val="15"/>
                <c:pt idx="0">
                  <c:v>16-19 år</c:v>
                </c:pt>
                <c:pt idx="1">
                  <c:v>20-24 år</c:v>
                </c:pt>
                <c:pt idx="2">
                  <c:v>25-29 år</c:v>
                </c:pt>
                <c:pt idx="3">
                  <c:v>30-34 år</c:v>
                </c:pt>
                <c:pt idx="4">
                  <c:v>35-39 år</c:v>
                </c:pt>
                <c:pt idx="5">
                  <c:v>40-44 år</c:v>
                </c:pt>
                <c:pt idx="6">
                  <c:v>45-49 år</c:v>
                </c:pt>
                <c:pt idx="7">
                  <c:v>50-54 år</c:v>
                </c:pt>
                <c:pt idx="8">
                  <c:v>55-59 år</c:v>
                </c:pt>
                <c:pt idx="9">
                  <c:v>60-64 år</c:v>
                </c:pt>
                <c:pt idx="10">
                  <c:v>65-69 år</c:v>
                </c:pt>
                <c:pt idx="11">
                  <c:v>70-74 år</c:v>
                </c:pt>
                <c:pt idx="12">
                  <c:v>75-79 år</c:v>
                </c:pt>
                <c:pt idx="13">
                  <c:v>80-84 år</c:v>
                </c:pt>
                <c:pt idx="14">
                  <c:v>85-89 år</c:v>
                </c:pt>
              </c:strCache>
            </c:strRef>
          </c:cat>
          <c:val>
            <c:numRef>
              <c:f>'Brug af off. hj.sider'!$B$73:$P$73</c:f>
              <c:numCache>
                <c:formatCode>#,##0</c:formatCode>
                <c:ptCount val="15"/>
                <c:pt idx="0">
                  <c:v>15.97</c:v>
                </c:pt>
                <c:pt idx="1">
                  <c:v>51.765000000000207</c:v>
                </c:pt>
                <c:pt idx="2">
                  <c:v>60.099000000000011</c:v>
                </c:pt>
                <c:pt idx="3">
                  <c:v>66.009</c:v>
                </c:pt>
                <c:pt idx="4">
                  <c:v>64.120999999999981</c:v>
                </c:pt>
                <c:pt idx="5">
                  <c:v>62.821000000000005</c:v>
                </c:pt>
                <c:pt idx="6">
                  <c:v>57.124000000000002</c:v>
                </c:pt>
                <c:pt idx="7">
                  <c:v>60.433</c:v>
                </c:pt>
                <c:pt idx="8">
                  <c:v>49.928000000000011</c:v>
                </c:pt>
                <c:pt idx="9">
                  <c:v>47.293000000000013</c:v>
                </c:pt>
                <c:pt idx="10">
                  <c:v>37.501000000000005</c:v>
                </c:pt>
                <c:pt idx="11">
                  <c:v>20.431000000000001</c:v>
                </c:pt>
                <c:pt idx="12">
                  <c:v>12.607000000000001</c:v>
                </c:pt>
                <c:pt idx="13">
                  <c:v>8.702</c:v>
                </c:pt>
                <c:pt idx="14">
                  <c:v>2.0430000000000001</c:v>
                </c:pt>
              </c:numCache>
            </c:numRef>
          </c:val>
        </c:ser>
        <c:dLbls/>
        <c:marker val="1"/>
        <c:axId val="78152448"/>
        <c:axId val="78153984"/>
      </c:lineChart>
      <c:catAx>
        <c:axId val="78152448"/>
        <c:scaling>
          <c:orientation val="minMax"/>
        </c:scaling>
        <c:axPos val="b"/>
        <c:tickLblPos val="nextTo"/>
        <c:txPr>
          <a:bodyPr rot="-2700000"/>
          <a:lstStyle/>
          <a:p>
            <a:pPr>
              <a:defRPr/>
            </a:pPr>
            <a:endParaRPr lang="da-DK"/>
          </a:p>
        </c:txPr>
        <c:crossAx val="78153984"/>
        <c:crosses val="autoZero"/>
        <c:auto val="1"/>
        <c:lblAlgn val="ctr"/>
        <c:lblOffset val="100"/>
      </c:catAx>
      <c:valAx>
        <c:axId val="78153984"/>
        <c:scaling>
          <c:orientation val="minMax"/>
        </c:scaling>
        <c:axPos val="l"/>
        <c:majorGridlines/>
        <c:title>
          <c:tx>
            <c:rich>
              <a:bodyPr rot="-5400000" vert="horz"/>
              <a:lstStyle/>
              <a:p>
                <a:pPr>
                  <a:defRPr sz="1100" b="0"/>
                </a:pPr>
                <a:r>
                  <a:rPr lang="da-DK" sz="1100" b="0"/>
                  <a:t>Procent</a:t>
                </a:r>
              </a:p>
            </c:rich>
          </c:tx>
          <c:layout/>
        </c:title>
        <c:numFmt formatCode="#,##0" sourceLinked="1"/>
        <c:tickLblPos val="nextTo"/>
        <c:crossAx val="78152448"/>
        <c:crosses val="autoZero"/>
        <c:crossBetween val="between"/>
      </c:valAx>
    </c:plotArea>
    <c:legend>
      <c:legendPos val="b"/>
      <c:legendEntry>
        <c:idx val="0"/>
        <c:txPr>
          <a:bodyPr/>
          <a:lstStyle/>
          <a:p>
            <a:pPr>
              <a:defRPr baseline="0">
                <a:solidFill>
                  <a:schemeClr val="accent1"/>
                </a:solidFill>
              </a:defRPr>
            </a:pPr>
            <a:endParaRPr lang="da-DK"/>
          </a:p>
        </c:txPr>
      </c:legendEntry>
      <c:legendEntry>
        <c:idx val="1"/>
        <c:txPr>
          <a:bodyPr/>
          <a:lstStyle/>
          <a:p>
            <a:pPr>
              <a:defRPr baseline="0">
                <a:solidFill>
                  <a:schemeClr val="accent2"/>
                </a:solidFill>
              </a:defRPr>
            </a:pPr>
            <a:endParaRPr lang="da-DK"/>
          </a:p>
        </c:txPr>
      </c:legendEntry>
      <c:legendEntry>
        <c:idx val="2"/>
        <c:txPr>
          <a:bodyPr/>
          <a:lstStyle/>
          <a:p>
            <a:pPr>
              <a:defRPr baseline="0">
                <a:solidFill>
                  <a:schemeClr val="accent3"/>
                </a:solidFill>
              </a:defRPr>
            </a:pPr>
            <a:endParaRPr lang="da-DK"/>
          </a:p>
        </c:txPr>
      </c:legendEntry>
      <c:legendEntry>
        <c:idx val="3"/>
        <c:txPr>
          <a:bodyPr/>
          <a:lstStyle/>
          <a:p>
            <a:pPr>
              <a:defRPr baseline="0">
                <a:solidFill>
                  <a:schemeClr val="accent4"/>
                </a:solidFill>
              </a:defRPr>
            </a:pPr>
            <a:endParaRPr lang="da-DK"/>
          </a:p>
        </c:txPr>
      </c:legendEntry>
      <c:layout/>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da-DK"/>
  <c:chart>
    <c:plotArea>
      <c:layout>
        <c:manualLayout>
          <c:layoutTarget val="inner"/>
          <c:xMode val="edge"/>
          <c:yMode val="edge"/>
          <c:x val="0.10275291808036191"/>
          <c:y val="4.9552580246535943E-2"/>
          <c:w val="0.83830399248874465"/>
          <c:h val="0.66763723416762"/>
        </c:manualLayout>
      </c:layout>
      <c:lineChart>
        <c:grouping val="standard"/>
        <c:ser>
          <c:idx val="0"/>
          <c:order val="0"/>
          <c:tx>
            <c:strRef>
              <c:f>'Ark3'!$A$12</c:f>
              <c:strCache>
                <c:ptCount val="1"/>
                <c:pt idx="0">
                  <c:v>Har slet ikke haft brug for at indsende oplysninger til det offentlige.</c:v>
                </c:pt>
              </c:strCache>
            </c:strRef>
          </c:tx>
          <c:marker>
            <c:symbol val="none"/>
          </c:marker>
          <c:cat>
            <c:strRef>
              <c:f>'Ark3'!$B$11:$I$11</c:f>
              <c:strCache>
                <c:ptCount val="7"/>
                <c:pt idx="0">
                  <c:v>16-24 år</c:v>
                </c:pt>
                <c:pt idx="1">
                  <c:v>25-34 år</c:v>
                </c:pt>
                <c:pt idx="2">
                  <c:v>35-44 år</c:v>
                </c:pt>
                <c:pt idx="3">
                  <c:v>45-54 år</c:v>
                </c:pt>
                <c:pt idx="4">
                  <c:v>55-64 år</c:v>
                </c:pt>
                <c:pt idx="5">
                  <c:v>65-74 år</c:v>
                </c:pt>
                <c:pt idx="6">
                  <c:v>75-89 år</c:v>
                </c:pt>
              </c:strCache>
            </c:strRef>
          </c:cat>
          <c:val>
            <c:numRef>
              <c:f>'Ark3'!$B$12:$H$12</c:f>
              <c:numCache>
                <c:formatCode>#,##0</c:formatCode>
                <c:ptCount val="7"/>
                <c:pt idx="0">
                  <c:v>79.501000000000005</c:v>
                </c:pt>
                <c:pt idx="1">
                  <c:v>72.299000000000007</c:v>
                </c:pt>
                <c:pt idx="2">
                  <c:v>71.319999999999993</c:v>
                </c:pt>
                <c:pt idx="3">
                  <c:v>61.583000000000006</c:v>
                </c:pt>
                <c:pt idx="4">
                  <c:v>55.580999999999996</c:v>
                </c:pt>
                <c:pt idx="5">
                  <c:v>50.367000000000004</c:v>
                </c:pt>
                <c:pt idx="6">
                  <c:v>40.755000000000003</c:v>
                </c:pt>
              </c:numCache>
            </c:numRef>
          </c:val>
        </c:ser>
        <c:ser>
          <c:idx val="1"/>
          <c:order val="1"/>
          <c:tx>
            <c:strRef>
              <c:f>'Ark3'!$A$13</c:f>
              <c:strCache>
                <c:ptCount val="1"/>
                <c:pt idx="0">
                  <c:v>Jeg ved ikke, hvordan man gør.</c:v>
                </c:pt>
              </c:strCache>
            </c:strRef>
          </c:tx>
          <c:marker>
            <c:symbol val="none"/>
          </c:marker>
          <c:cat>
            <c:strRef>
              <c:f>'Ark3'!$B$11:$I$11</c:f>
              <c:strCache>
                <c:ptCount val="7"/>
                <c:pt idx="0">
                  <c:v>16-24 år</c:v>
                </c:pt>
                <c:pt idx="1">
                  <c:v>25-34 år</c:v>
                </c:pt>
                <c:pt idx="2">
                  <c:v>35-44 år</c:v>
                </c:pt>
                <c:pt idx="3">
                  <c:v>45-54 år</c:v>
                </c:pt>
                <c:pt idx="4">
                  <c:v>55-64 år</c:v>
                </c:pt>
                <c:pt idx="5">
                  <c:v>65-74 år</c:v>
                </c:pt>
                <c:pt idx="6">
                  <c:v>75-89 år</c:v>
                </c:pt>
              </c:strCache>
            </c:strRef>
          </c:cat>
          <c:val>
            <c:numRef>
              <c:f>'Ark3'!$B$13:$H$13</c:f>
              <c:numCache>
                <c:formatCode>#,##0</c:formatCode>
                <c:ptCount val="7"/>
                <c:pt idx="0">
                  <c:v>3.0109999999999997</c:v>
                </c:pt>
                <c:pt idx="1">
                  <c:v>1.8420000000000001</c:v>
                </c:pt>
                <c:pt idx="2">
                  <c:v>5.5269999999999975</c:v>
                </c:pt>
                <c:pt idx="3">
                  <c:v>10.406000000000002</c:v>
                </c:pt>
                <c:pt idx="4">
                  <c:v>14.575000000000006</c:v>
                </c:pt>
                <c:pt idx="5">
                  <c:v>14.188000000000001</c:v>
                </c:pt>
                <c:pt idx="6">
                  <c:v>21.830000000000005</c:v>
                </c:pt>
              </c:numCache>
            </c:numRef>
          </c:val>
        </c:ser>
        <c:dLbls/>
        <c:marker val="1"/>
        <c:axId val="78509952"/>
        <c:axId val="78511488"/>
      </c:lineChart>
      <c:catAx>
        <c:axId val="78509952"/>
        <c:scaling>
          <c:orientation val="minMax"/>
        </c:scaling>
        <c:axPos val="b"/>
        <c:tickLblPos val="nextTo"/>
        <c:txPr>
          <a:bodyPr rot="-2700000"/>
          <a:lstStyle/>
          <a:p>
            <a:pPr>
              <a:defRPr/>
            </a:pPr>
            <a:endParaRPr lang="da-DK"/>
          </a:p>
        </c:txPr>
        <c:crossAx val="78511488"/>
        <c:crosses val="autoZero"/>
        <c:auto val="1"/>
        <c:lblAlgn val="ctr"/>
        <c:lblOffset val="100"/>
      </c:catAx>
      <c:valAx>
        <c:axId val="78511488"/>
        <c:scaling>
          <c:orientation val="minMax"/>
        </c:scaling>
        <c:axPos val="l"/>
        <c:majorGridlines/>
        <c:title>
          <c:tx>
            <c:rich>
              <a:bodyPr rot="-5400000" vert="horz"/>
              <a:lstStyle/>
              <a:p>
                <a:pPr>
                  <a:defRPr sz="1100" b="0"/>
                </a:pPr>
                <a:r>
                  <a:rPr lang="da-DK" sz="1100" b="0"/>
                  <a:t>Procent</a:t>
                </a:r>
              </a:p>
            </c:rich>
          </c:tx>
          <c:layout/>
        </c:title>
        <c:numFmt formatCode="#,##0" sourceLinked="1"/>
        <c:tickLblPos val="nextTo"/>
        <c:crossAx val="78509952"/>
        <c:crosses val="autoZero"/>
        <c:crossBetween val="between"/>
      </c:valAx>
    </c:plotArea>
    <c:legend>
      <c:legendPos val="b"/>
      <c:legendEntry>
        <c:idx val="0"/>
        <c:txPr>
          <a:bodyPr/>
          <a:lstStyle/>
          <a:p>
            <a:pPr>
              <a:defRPr baseline="0">
                <a:solidFill>
                  <a:schemeClr val="accent1"/>
                </a:solidFill>
              </a:defRPr>
            </a:pPr>
            <a:endParaRPr lang="da-DK"/>
          </a:p>
        </c:txPr>
      </c:legendEntry>
      <c:legendEntry>
        <c:idx val="1"/>
        <c:txPr>
          <a:bodyPr/>
          <a:lstStyle/>
          <a:p>
            <a:pPr>
              <a:defRPr baseline="0">
                <a:solidFill>
                  <a:schemeClr val="accent2"/>
                </a:solidFill>
              </a:defRPr>
            </a:pPr>
            <a:endParaRPr lang="da-DK"/>
          </a:p>
        </c:txPr>
      </c:legendEntry>
      <c:layout/>
    </c:legend>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0.24528</cdr:x>
      <cdr:y>0.13846</cdr:y>
    </cdr:from>
    <cdr:to>
      <cdr:x>0.39338</cdr:x>
      <cdr:y>0.31844</cdr:y>
    </cdr:to>
    <cdr:sp macro="" textlink="">
      <cdr:nvSpPr>
        <cdr:cNvPr id="2" name="Tekstboks 1"/>
        <cdr:cNvSpPr txBox="1"/>
      </cdr:nvSpPr>
      <cdr:spPr>
        <a:xfrm xmlns:a="http://schemas.openxmlformats.org/drawingml/2006/main">
          <a:off x="1872208" y="648072"/>
          <a:ext cx="1130424" cy="8423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a-DK" sz="1100" dirty="0" smtClean="0">
              <a:solidFill>
                <a:schemeClr val="accent1"/>
              </a:solidFill>
            </a:rPr>
            <a:t>Søgt information</a:t>
          </a:r>
          <a:endParaRPr lang="da-DK" sz="1100" dirty="0">
            <a:solidFill>
              <a:schemeClr val="accent1"/>
            </a:solidFill>
          </a:endParaRPr>
        </a:p>
      </cdr:txBody>
    </cdr:sp>
  </cdr:relSizeAnchor>
  <cdr:relSizeAnchor xmlns:cdr="http://schemas.openxmlformats.org/drawingml/2006/chartDrawing">
    <cdr:from>
      <cdr:x>0.16981</cdr:x>
      <cdr:y>0.21538</cdr:y>
    </cdr:from>
    <cdr:to>
      <cdr:x>0.28961</cdr:x>
      <cdr:y>0.41075</cdr:y>
    </cdr:to>
    <cdr:sp macro="" textlink="">
      <cdr:nvSpPr>
        <cdr:cNvPr id="3" name="Tekstboks 2"/>
        <cdr:cNvSpPr txBox="1"/>
      </cdr:nvSpPr>
      <cdr:spPr>
        <a:xfrm xmlns:a="http://schemas.openxmlformats.org/drawingml/2006/main">
          <a:off x="1296144" y="10081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a-DK" sz="1100" dirty="0" smtClean="0">
              <a:solidFill>
                <a:schemeClr val="accent3"/>
              </a:solidFill>
            </a:rPr>
            <a:t>Indsendt </a:t>
          </a:r>
          <a:r>
            <a:rPr lang="da-DK" sz="1100" dirty="0" err="1" smtClean="0">
              <a:solidFill>
                <a:schemeClr val="accent3"/>
              </a:solidFill>
            </a:rPr>
            <a:t>op-</a:t>
          </a:r>
          <a:r>
            <a:rPr lang="da-DK" sz="1100" dirty="0" smtClean="0">
              <a:solidFill>
                <a:schemeClr val="accent3"/>
              </a:solidFill>
            </a:rPr>
            <a:t/>
          </a:r>
          <a:br>
            <a:rPr lang="da-DK" sz="1100" dirty="0" smtClean="0">
              <a:solidFill>
                <a:schemeClr val="accent3"/>
              </a:solidFill>
            </a:rPr>
          </a:br>
          <a:r>
            <a:rPr lang="da-DK" sz="1100" dirty="0" smtClean="0">
              <a:solidFill>
                <a:schemeClr val="accent3"/>
              </a:solidFill>
            </a:rPr>
            <a:t>lysninger</a:t>
          </a:r>
          <a:endParaRPr lang="da-DK" sz="1100" dirty="0">
            <a:solidFill>
              <a:schemeClr val="accent3"/>
            </a:solidFill>
          </a:endParaRPr>
        </a:p>
      </cdr:txBody>
    </cdr:sp>
  </cdr:relSizeAnchor>
  <cdr:relSizeAnchor xmlns:cdr="http://schemas.openxmlformats.org/drawingml/2006/chartDrawing">
    <cdr:from>
      <cdr:x>0.23585</cdr:x>
      <cdr:y>0.30769</cdr:y>
    </cdr:from>
    <cdr:to>
      <cdr:x>0.35565</cdr:x>
      <cdr:y>0.50306</cdr:y>
    </cdr:to>
    <cdr:sp macro="" textlink="">
      <cdr:nvSpPr>
        <cdr:cNvPr id="4" name="Tekstboks 3"/>
        <cdr:cNvSpPr txBox="1"/>
      </cdr:nvSpPr>
      <cdr:spPr>
        <a:xfrm xmlns:a="http://schemas.openxmlformats.org/drawingml/2006/main">
          <a:off x="1800200" y="14401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a-DK" sz="1100" dirty="0" smtClean="0">
              <a:solidFill>
                <a:schemeClr val="accent2"/>
              </a:solidFill>
            </a:rPr>
            <a:t>Hentet/printet</a:t>
          </a:r>
          <a:br>
            <a:rPr lang="da-DK" sz="1100" dirty="0" smtClean="0">
              <a:solidFill>
                <a:schemeClr val="accent2"/>
              </a:solidFill>
            </a:rPr>
          </a:br>
          <a:r>
            <a:rPr lang="da-DK" sz="1100" dirty="0" smtClean="0">
              <a:solidFill>
                <a:schemeClr val="accent2"/>
              </a:solidFill>
            </a:rPr>
            <a:t>skemaer/blanketter</a:t>
          </a:r>
          <a:endParaRPr lang="da-DK" sz="1100" dirty="0">
            <a:solidFill>
              <a:schemeClr val="accent2"/>
            </a:solidFill>
          </a:endParaRPr>
        </a:p>
      </cdr:txBody>
    </cdr:sp>
  </cdr:relSizeAnchor>
  <cdr:relSizeAnchor xmlns:cdr="http://schemas.openxmlformats.org/drawingml/2006/chartDrawing">
    <cdr:from>
      <cdr:x>0.54717</cdr:x>
      <cdr:y>0.43077</cdr:y>
    </cdr:from>
    <cdr:to>
      <cdr:x>0.66697</cdr:x>
      <cdr:y>0.62613</cdr:y>
    </cdr:to>
    <cdr:sp macro="" textlink="">
      <cdr:nvSpPr>
        <cdr:cNvPr id="5" name="Tekstboks 4"/>
        <cdr:cNvSpPr txBox="1"/>
      </cdr:nvSpPr>
      <cdr:spPr>
        <a:xfrm xmlns:a="http://schemas.openxmlformats.org/drawingml/2006/main">
          <a:off x="4176464" y="201622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a-DK" sz="1100" dirty="0" smtClean="0">
              <a:solidFill>
                <a:schemeClr val="accent4"/>
              </a:solidFill>
            </a:rPr>
            <a:t>Indsendt </a:t>
          </a:r>
          <a:r>
            <a:rPr lang="da-DK" sz="1100" dirty="0" err="1" smtClean="0">
              <a:solidFill>
                <a:schemeClr val="accent4"/>
              </a:solidFill>
            </a:rPr>
            <a:t>oplys-</a:t>
          </a:r>
          <a:r>
            <a:rPr lang="da-DK" sz="1100" dirty="0" smtClean="0">
              <a:solidFill>
                <a:schemeClr val="accent4"/>
              </a:solidFill>
            </a:rPr>
            <a:t/>
          </a:r>
          <a:br>
            <a:rPr lang="da-DK" sz="1100" dirty="0" smtClean="0">
              <a:solidFill>
                <a:schemeClr val="accent4"/>
              </a:solidFill>
            </a:rPr>
          </a:br>
          <a:r>
            <a:rPr lang="da-DK" sz="1100" dirty="0" err="1" smtClean="0">
              <a:solidFill>
                <a:schemeClr val="accent4"/>
              </a:solidFill>
            </a:rPr>
            <a:t>ninger</a:t>
          </a:r>
          <a:r>
            <a:rPr lang="da-DK" dirty="0">
              <a:solidFill>
                <a:schemeClr val="accent4"/>
              </a:solidFill>
            </a:rPr>
            <a:t> </a:t>
          </a:r>
          <a:r>
            <a:rPr lang="da-DK" sz="1100" dirty="0" smtClean="0">
              <a:solidFill>
                <a:schemeClr val="accent4"/>
              </a:solidFill>
            </a:rPr>
            <a:t>til SKAT</a:t>
          </a:r>
          <a:endParaRPr lang="da-DK" sz="1100" dirty="0">
            <a:solidFill>
              <a:schemeClr val="accent4"/>
            </a:solidFill>
          </a:endParaRP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6805613" cy="994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Rectangle 2"/>
          <p:cNvSpPr>
            <a:spLocks noGrp="1" noChangeArrowheads="1"/>
          </p:cNvSpPr>
          <p:nvPr>
            <p:ph type="hdr" sz="quarter"/>
          </p:nvPr>
        </p:nvSpPr>
        <p:spPr bwMode="auto">
          <a:xfrm>
            <a:off x="0" y="0"/>
            <a:ext cx="2949099"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vl1pPr>
          </a:lstStyle>
          <a:p>
            <a:pPr>
              <a:defRPr/>
            </a:pPr>
            <a:endParaRPr lang="da-DK"/>
          </a:p>
        </p:txBody>
      </p:sp>
      <p:sp>
        <p:nvSpPr>
          <p:cNvPr id="33795" name="Rectangle 3"/>
          <p:cNvSpPr>
            <a:spLocks noGrp="1" noChangeArrowheads="1"/>
          </p:cNvSpPr>
          <p:nvPr>
            <p:ph type="dt" sz="quarter" idx="1"/>
          </p:nvPr>
        </p:nvSpPr>
        <p:spPr bwMode="auto">
          <a:xfrm>
            <a:off x="3856514" y="0"/>
            <a:ext cx="2949099"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pPr>
              <a:defRPr/>
            </a:pPr>
            <a:endParaRPr lang="da-DK"/>
          </a:p>
        </p:txBody>
      </p:sp>
      <p:sp>
        <p:nvSpPr>
          <p:cNvPr id="33796" name="Rectangle 4"/>
          <p:cNvSpPr>
            <a:spLocks noGrp="1" noChangeArrowheads="1"/>
          </p:cNvSpPr>
          <p:nvPr>
            <p:ph type="ftr" sz="quarter" idx="2"/>
          </p:nvPr>
        </p:nvSpPr>
        <p:spPr bwMode="auto">
          <a:xfrm>
            <a:off x="0" y="9446895"/>
            <a:ext cx="2949099"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vl1pPr>
          </a:lstStyle>
          <a:p>
            <a:pPr>
              <a:defRPr/>
            </a:pPr>
            <a:endParaRPr lang="da-DK"/>
          </a:p>
        </p:txBody>
      </p:sp>
      <p:sp>
        <p:nvSpPr>
          <p:cNvPr id="33797" name="Rectangle 5"/>
          <p:cNvSpPr>
            <a:spLocks noGrp="1" noChangeArrowheads="1"/>
          </p:cNvSpPr>
          <p:nvPr>
            <p:ph type="sldNum" sz="quarter" idx="3"/>
          </p:nvPr>
        </p:nvSpPr>
        <p:spPr bwMode="auto">
          <a:xfrm>
            <a:off x="3856514" y="9446895"/>
            <a:ext cx="2949099"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pPr>
              <a:defRPr/>
            </a:pPr>
            <a:fld id="{BE1D0155-1E29-4FCE-8920-F17738A8A068}" type="slidenum">
              <a:rPr lang="da-DK"/>
              <a:pPr>
                <a:defRPr/>
              </a:pPr>
              <a:t>‹nr.›</a:t>
            </a:fld>
            <a:endParaRPr lang="da-DK"/>
          </a:p>
        </p:txBody>
      </p:sp>
    </p:spTree>
    <p:extLst>
      <p:ext uri="{BB962C8B-B14F-4D97-AF65-F5344CB8AC3E}">
        <p14:creationId xmlns:p14="http://schemas.microsoft.com/office/powerpoint/2010/main" xmlns="" val="2653067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9099"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vl1pPr>
          </a:lstStyle>
          <a:p>
            <a:pPr>
              <a:defRPr/>
            </a:pPr>
            <a:endParaRPr lang="da-DK"/>
          </a:p>
        </p:txBody>
      </p:sp>
      <p:sp>
        <p:nvSpPr>
          <p:cNvPr id="10243" name="Rectangle 3"/>
          <p:cNvSpPr>
            <a:spLocks noGrp="1" noChangeArrowheads="1"/>
          </p:cNvSpPr>
          <p:nvPr>
            <p:ph type="dt" idx="1"/>
          </p:nvPr>
        </p:nvSpPr>
        <p:spPr bwMode="auto">
          <a:xfrm>
            <a:off x="3856514" y="0"/>
            <a:ext cx="2949099"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pPr>
              <a:defRPr/>
            </a:pPr>
            <a:endParaRPr lang="da-DK"/>
          </a:p>
        </p:txBody>
      </p:sp>
      <p:sp>
        <p:nvSpPr>
          <p:cNvPr id="10244"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5" name="Rectangle 5"/>
          <p:cNvSpPr>
            <a:spLocks noGrp="1" noChangeArrowheads="1"/>
          </p:cNvSpPr>
          <p:nvPr>
            <p:ph type="body" sz="quarter" idx="3"/>
          </p:nvPr>
        </p:nvSpPr>
        <p:spPr bwMode="auto">
          <a:xfrm>
            <a:off x="907415" y="4723448"/>
            <a:ext cx="4990783" cy="44748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p>
        </p:txBody>
      </p:sp>
      <p:sp>
        <p:nvSpPr>
          <p:cNvPr id="10247" name="Rectangle 7"/>
          <p:cNvSpPr>
            <a:spLocks noGrp="1" noChangeArrowheads="1"/>
          </p:cNvSpPr>
          <p:nvPr>
            <p:ph type="sldNum" sz="quarter" idx="5"/>
          </p:nvPr>
        </p:nvSpPr>
        <p:spPr bwMode="auto">
          <a:xfrm>
            <a:off x="3856514" y="9446895"/>
            <a:ext cx="2949099"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pPr>
              <a:defRPr/>
            </a:pPr>
            <a:fld id="{866EE72B-5039-469C-9EB2-CD5B00E12FEF}" type="slidenum">
              <a:rPr lang="da-DK"/>
              <a:pPr>
                <a:defRPr/>
              </a:pPr>
              <a:t>‹nr.›</a:t>
            </a:fld>
            <a:endParaRPr lang="da-DK"/>
          </a:p>
        </p:txBody>
      </p:sp>
    </p:spTree>
    <p:extLst>
      <p:ext uri="{BB962C8B-B14F-4D97-AF65-F5344CB8AC3E}">
        <p14:creationId xmlns:p14="http://schemas.microsoft.com/office/powerpoint/2010/main" xmlns="" val="3110525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Præsentation</a:t>
            </a:r>
            <a:r>
              <a:rPr lang="da-DK" baseline="0" dirty="0" smtClean="0"/>
              <a:t> af Michael</a:t>
            </a:r>
          </a:p>
          <a:p>
            <a:pPr marL="0" marR="0" indent="0" algn="l" defTabSz="914400" rtl="0" eaLnBrk="0" fontAlgn="base" latinLnBrk="0" hangingPunct="0">
              <a:lnSpc>
                <a:spcPct val="100000"/>
              </a:lnSpc>
              <a:spcBef>
                <a:spcPct val="30000"/>
              </a:spcBef>
              <a:spcAft>
                <a:spcPct val="0"/>
              </a:spcAft>
              <a:buClrTx/>
              <a:buSzTx/>
              <a:buFontTx/>
              <a:buNone/>
              <a:tabLst/>
              <a:defRPr/>
            </a:pPr>
            <a:endParaRPr lang="da-DK"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a-DK" baseline="0" dirty="0" smtClean="0"/>
              <a:t>BRO: </a:t>
            </a:r>
            <a:endParaRPr lang="da-DK"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I medierne er vi nogle gange blevet fremstillet som dem,</a:t>
            </a:r>
            <a:r>
              <a:rPr lang="da-DK" baseline="0" dirty="0" smtClean="0"/>
              <a:t> der er gået på barrikaderne mod ”tvangsdigitalisering” og at vi er imod digitalisering. Men vi kan sagtens se e</a:t>
            </a:r>
            <a:r>
              <a:rPr lang="da-DK" dirty="0" smtClean="0"/>
              <a:t>t stort potentiale i at</a:t>
            </a:r>
            <a:r>
              <a:rPr lang="da-DK" baseline="0" dirty="0" smtClean="0"/>
              <a:t> digitalisere internt i det offentlige og den eksterne kontakt til bl.a. borgere. </a:t>
            </a:r>
          </a:p>
          <a:p>
            <a:endParaRPr lang="da-DK" dirty="0"/>
          </a:p>
        </p:txBody>
      </p:sp>
      <p:sp>
        <p:nvSpPr>
          <p:cNvPr id="4" name="Pladsholder til dato 3"/>
          <p:cNvSpPr>
            <a:spLocks noGrp="1"/>
          </p:cNvSpPr>
          <p:nvPr>
            <p:ph type="dt" idx="10"/>
          </p:nvPr>
        </p:nvSpPr>
        <p:spPr/>
        <p:txBody>
          <a:bodyPr/>
          <a:lstStyle/>
          <a:p>
            <a:pPr>
              <a:defRPr/>
            </a:pPr>
            <a:fld id="{3BF29A8C-F3F4-44EA-A5A6-DAB4E1A37ABA}" type="datetime1">
              <a:rPr lang="da-DK" smtClean="0"/>
              <a:pPr>
                <a:defRPr/>
              </a:pPr>
              <a:t>19-03-2012</a:t>
            </a:fld>
            <a:endParaRPr lang="da-DK"/>
          </a:p>
        </p:txBody>
      </p:sp>
      <p:sp>
        <p:nvSpPr>
          <p:cNvPr id="5" name="Pladsholder til sidefod 4"/>
          <p:cNvSpPr>
            <a:spLocks noGrp="1"/>
          </p:cNvSpPr>
          <p:nvPr>
            <p:ph type="ftr" sz="quarter" idx="11"/>
          </p:nvPr>
        </p:nvSpPr>
        <p:spPr>
          <a:xfrm>
            <a:off x="0" y="9446895"/>
            <a:ext cx="2949099" cy="497205"/>
          </a:xfrm>
          <a:prstGeom prst="rect">
            <a:avLst/>
          </a:prstGeom>
        </p:spPr>
        <p:txBody>
          <a:bodyPr/>
          <a:lstStyle/>
          <a:p>
            <a:pPr>
              <a:defRPr/>
            </a:pPr>
            <a:r>
              <a:rPr lang="da-DK" smtClean="0"/>
              <a:t>Digitaliseringskonference 30. januar 2012 </a:t>
            </a:r>
            <a:endParaRPr lang="da-DK"/>
          </a:p>
        </p:txBody>
      </p:sp>
      <p:sp>
        <p:nvSpPr>
          <p:cNvPr id="6" name="Pladsholder til diasnummer 5"/>
          <p:cNvSpPr>
            <a:spLocks noGrp="1"/>
          </p:cNvSpPr>
          <p:nvPr>
            <p:ph type="sldNum" sz="quarter" idx="12"/>
          </p:nvPr>
        </p:nvSpPr>
        <p:spPr/>
        <p:txBody>
          <a:bodyPr/>
          <a:lstStyle/>
          <a:p>
            <a:pPr>
              <a:defRPr/>
            </a:pPr>
            <a:fld id="{866EE72B-5039-469C-9EB2-CD5B00E12FEF}" type="slidenum">
              <a:rPr lang="da-DK" smtClean="0"/>
              <a:pPr>
                <a:defRPr/>
              </a:pPr>
              <a:t>1</a:t>
            </a:fld>
            <a:endParaRPr lang="da-DK"/>
          </a:p>
        </p:txBody>
      </p:sp>
    </p:spTree>
    <p:extLst>
      <p:ext uri="{BB962C8B-B14F-4D97-AF65-F5344CB8AC3E}">
        <p14:creationId xmlns:p14="http://schemas.microsoft.com/office/powerpoint/2010/main" xmlns="" val="19202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a:buFontTx/>
              <a:buChar char="-"/>
            </a:pPr>
            <a:r>
              <a:rPr lang="da-DK" baseline="0" dirty="0" smtClean="0"/>
              <a:t>Bedre service; borgere, der kan anvende de digitale indgange, kan tage kontakt til det offentlige, foretage indberetninger mv., når det passer borgeren. </a:t>
            </a:r>
          </a:p>
          <a:p>
            <a:pPr>
              <a:buFontTx/>
              <a:buChar char="-"/>
            </a:pPr>
            <a:r>
              <a:rPr lang="da-DK" baseline="0" dirty="0" smtClean="0"/>
              <a:t>Større indsigt i egne data; man kan som borger bedre få oplyst, hvilke oplysninger det offentlige fx kommunen, SKAT, lægen mv. har og administrere disse oplysninger. Og forudsat der etableres nogle anvendelige digitale fuldmagtsløsninger, bliver det lettere for pårørende at hjælpe over længere afstande</a:t>
            </a:r>
          </a:p>
          <a:p>
            <a:pPr>
              <a:buFontTx/>
              <a:buChar char="-"/>
            </a:pPr>
            <a:r>
              <a:rPr lang="da-DK" baseline="0" dirty="0" smtClean="0"/>
              <a:t>Ressourcebesparelser; kommunerne er presset og har behov for at spare, digitalisering vil kunne frigive nogle ressource, som kan bruges et andet sted i kommunen. </a:t>
            </a:r>
          </a:p>
          <a:p>
            <a:pPr>
              <a:buFontTx/>
              <a:buChar char="-"/>
            </a:pPr>
            <a:endParaRPr lang="da-DK" baseline="0" dirty="0" smtClean="0"/>
          </a:p>
          <a:p>
            <a:pPr>
              <a:buFontTx/>
              <a:buChar char="-"/>
            </a:pPr>
            <a:r>
              <a:rPr lang="da-DK" baseline="0" dirty="0" smtClean="0"/>
              <a:t>(Det er helt bevidst Michael, at jeg har sat ”besparelsen” nederst. Hvis man i kommunikationen omkring digitaliseringsstrategien fremhæver de positive muligheder for borgerne og har borgernes behov i centrum, tror jeg der vil være mere velvilje hos borgere og større fokus på borgernes behov i forbindelse med implementeringen af strategien. </a:t>
            </a:r>
            <a:r>
              <a:rPr lang="da-DK" b="0" baseline="0" dirty="0" smtClean="0">
                <a:solidFill>
                  <a:schemeClr val="tx1"/>
                </a:solidFill>
              </a:rPr>
              <a:t>Kommer senere på slide nr. 6…)</a:t>
            </a:r>
          </a:p>
          <a:p>
            <a:pPr>
              <a:buFontTx/>
              <a:buChar char="-"/>
            </a:pPr>
            <a:endParaRPr lang="da-DK" baseline="0" dirty="0" smtClean="0"/>
          </a:p>
          <a:p>
            <a:pPr>
              <a:buFontTx/>
              <a:buNone/>
            </a:pPr>
            <a:r>
              <a:rPr lang="da-DK" baseline="0" dirty="0" smtClean="0"/>
              <a:t>BRO: Men.. Når det er sagt, så er det helt afgørende for strategien, at vi husker på, at ikke alle er eller bliver digitale… </a:t>
            </a:r>
          </a:p>
        </p:txBody>
      </p:sp>
      <p:sp>
        <p:nvSpPr>
          <p:cNvPr id="4" name="Pladsholder til diasnummer 3"/>
          <p:cNvSpPr>
            <a:spLocks noGrp="1"/>
          </p:cNvSpPr>
          <p:nvPr>
            <p:ph type="sldNum" sz="quarter" idx="10"/>
          </p:nvPr>
        </p:nvSpPr>
        <p:spPr/>
        <p:txBody>
          <a:bodyPr/>
          <a:lstStyle/>
          <a:p>
            <a:pPr>
              <a:defRPr/>
            </a:pPr>
            <a:fld id="{866EE72B-5039-469C-9EB2-CD5B00E12FEF}" type="slidenum">
              <a:rPr lang="da-DK" smtClean="0"/>
              <a:pPr>
                <a:defRPr/>
              </a:pPr>
              <a:t>2</a:t>
            </a:fld>
            <a:endParaRPr lang="da-DK"/>
          </a:p>
        </p:txBody>
      </p:sp>
      <p:sp>
        <p:nvSpPr>
          <p:cNvPr id="5" name="Pladsholder til dato 4"/>
          <p:cNvSpPr>
            <a:spLocks noGrp="1"/>
          </p:cNvSpPr>
          <p:nvPr>
            <p:ph type="dt" idx="11"/>
          </p:nvPr>
        </p:nvSpPr>
        <p:spPr/>
        <p:txBody>
          <a:bodyPr/>
          <a:lstStyle/>
          <a:p>
            <a:pPr>
              <a:defRPr/>
            </a:pPr>
            <a:fld id="{3DF21AB3-B97E-4C6D-AE71-90F341D7F7D2}" type="datetime1">
              <a:rPr lang="da-DK" smtClean="0"/>
              <a:pPr>
                <a:defRPr/>
              </a:pPr>
              <a:t>19-03-2012</a:t>
            </a:fld>
            <a:endParaRPr lang="da-DK"/>
          </a:p>
        </p:txBody>
      </p:sp>
      <p:sp>
        <p:nvSpPr>
          <p:cNvPr id="6" name="Pladsholder til sidefod 5"/>
          <p:cNvSpPr>
            <a:spLocks noGrp="1"/>
          </p:cNvSpPr>
          <p:nvPr>
            <p:ph type="ftr" sz="quarter" idx="12"/>
          </p:nvPr>
        </p:nvSpPr>
        <p:spPr>
          <a:xfrm>
            <a:off x="0" y="9446895"/>
            <a:ext cx="2949099" cy="497205"/>
          </a:xfrm>
          <a:prstGeom prst="rect">
            <a:avLst/>
          </a:prstGeom>
        </p:spPr>
        <p:txBody>
          <a:bodyPr/>
          <a:lstStyle/>
          <a:p>
            <a:pPr>
              <a:defRPr/>
            </a:pPr>
            <a:r>
              <a:rPr lang="da-DK" smtClean="0"/>
              <a:t>Digitaliseringskonference 30. januar 2012 </a:t>
            </a:r>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a:buFontTx/>
              <a:buChar char="-"/>
            </a:pPr>
            <a:r>
              <a:rPr lang="da-DK" baseline="0" dirty="0" smtClean="0"/>
              <a:t>Bedre service; borgere, der kan anvende de digitale indgange, kan tage kontakt til det offentlige, foretage indberetninger mv., når det passer borgeren. </a:t>
            </a:r>
          </a:p>
          <a:p>
            <a:pPr>
              <a:buFontTx/>
              <a:buChar char="-"/>
            </a:pPr>
            <a:r>
              <a:rPr lang="da-DK" baseline="0" dirty="0" smtClean="0"/>
              <a:t>Større indsigt i egne data; man kan som borger bedre få oplyst, hvilke oplysninger det offentlige fx kommunen, SKAT, lægen mv. har og administrere disse oplysninger. Og forudsat der etableres nogle anvendelige digitale fuldmagtsløsninger, bliver det lettere for pårørende at hjælpe over længere afstande</a:t>
            </a:r>
          </a:p>
          <a:p>
            <a:pPr>
              <a:buFontTx/>
              <a:buChar char="-"/>
            </a:pPr>
            <a:r>
              <a:rPr lang="da-DK" baseline="0" dirty="0" smtClean="0"/>
              <a:t>Ressourcebesparelser; kommunerne er presset og har behov for at spare, digitalisering vil kunne frigive nogle ressource, som kan bruges et andet sted i kommunen. </a:t>
            </a:r>
          </a:p>
          <a:p>
            <a:pPr>
              <a:buFontTx/>
              <a:buChar char="-"/>
            </a:pPr>
            <a:endParaRPr lang="da-DK" baseline="0" dirty="0" smtClean="0"/>
          </a:p>
          <a:p>
            <a:pPr>
              <a:buFontTx/>
              <a:buChar char="-"/>
            </a:pPr>
            <a:r>
              <a:rPr lang="da-DK" baseline="0" dirty="0" smtClean="0"/>
              <a:t>(Det er helt bevidst Michael, at jeg har sat ”besparelsen” nederst. Hvis man i kommunikationen omkring digitaliseringsstrategien fremhæver de positive muligheder for borgerne og har borgernes behov i centrum, tror jeg der vil være mere velvilje hos borgere og større fokus på borgernes behov i forbindelse med implementeringen af strategien. </a:t>
            </a:r>
            <a:r>
              <a:rPr lang="da-DK" b="0" baseline="0" dirty="0" smtClean="0">
                <a:solidFill>
                  <a:schemeClr val="tx1"/>
                </a:solidFill>
              </a:rPr>
              <a:t>Kommer senere på slide nr. 6…)</a:t>
            </a:r>
          </a:p>
          <a:p>
            <a:pPr>
              <a:buFontTx/>
              <a:buChar char="-"/>
            </a:pPr>
            <a:endParaRPr lang="da-DK" baseline="0" dirty="0" smtClean="0"/>
          </a:p>
          <a:p>
            <a:pPr>
              <a:buFontTx/>
              <a:buNone/>
            </a:pPr>
            <a:r>
              <a:rPr lang="da-DK" baseline="0" dirty="0" smtClean="0"/>
              <a:t>BRO: Men.. Når det er sagt, så er det helt afgørende for strategien, at vi husker på, at ikke alle er eller bliver digitale… </a:t>
            </a:r>
          </a:p>
        </p:txBody>
      </p:sp>
      <p:sp>
        <p:nvSpPr>
          <p:cNvPr id="4" name="Pladsholder til diasnummer 3"/>
          <p:cNvSpPr>
            <a:spLocks noGrp="1"/>
          </p:cNvSpPr>
          <p:nvPr>
            <p:ph type="sldNum" sz="quarter" idx="10"/>
          </p:nvPr>
        </p:nvSpPr>
        <p:spPr/>
        <p:txBody>
          <a:bodyPr/>
          <a:lstStyle/>
          <a:p>
            <a:pPr>
              <a:defRPr/>
            </a:pPr>
            <a:fld id="{866EE72B-5039-469C-9EB2-CD5B00E12FEF}" type="slidenum">
              <a:rPr lang="da-DK" smtClean="0"/>
              <a:pPr>
                <a:defRPr/>
              </a:pPr>
              <a:t>3</a:t>
            </a:fld>
            <a:endParaRPr lang="da-DK"/>
          </a:p>
        </p:txBody>
      </p:sp>
      <p:sp>
        <p:nvSpPr>
          <p:cNvPr id="5" name="Pladsholder til dato 4"/>
          <p:cNvSpPr>
            <a:spLocks noGrp="1"/>
          </p:cNvSpPr>
          <p:nvPr>
            <p:ph type="dt" idx="11"/>
          </p:nvPr>
        </p:nvSpPr>
        <p:spPr/>
        <p:txBody>
          <a:bodyPr/>
          <a:lstStyle/>
          <a:p>
            <a:pPr>
              <a:defRPr/>
            </a:pPr>
            <a:fld id="{3DF21AB3-B97E-4C6D-AE71-90F341D7F7D2}" type="datetime1">
              <a:rPr lang="da-DK" smtClean="0"/>
              <a:pPr>
                <a:defRPr/>
              </a:pPr>
              <a:t>19-03-2012</a:t>
            </a:fld>
            <a:endParaRPr lang="da-DK"/>
          </a:p>
        </p:txBody>
      </p:sp>
      <p:sp>
        <p:nvSpPr>
          <p:cNvPr id="6" name="Pladsholder til sidefod 5"/>
          <p:cNvSpPr>
            <a:spLocks noGrp="1"/>
          </p:cNvSpPr>
          <p:nvPr>
            <p:ph type="ftr" sz="quarter" idx="12"/>
          </p:nvPr>
        </p:nvSpPr>
        <p:spPr>
          <a:xfrm>
            <a:off x="0" y="9446895"/>
            <a:ext cx="2949099" cy="497205"/>
          </a:xfrm>
          <a:prstGeom prst="rect">
            <a:avLst/>
          </a:prstGeom>
        </p:spPr>
        <p:txBody>
          <a:bodyPr/>
          <a:lstStyle/>
          <a:p>
            <a:pPr>
              <a:defRPr/>
            </a:pPr>
            <a:r>
              <a:rPr lang="da-DK" smtClean="0"/>
              <a:t>Digitaliseringskonference 30. januar 2012 </a:t>
            </a:r>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da-DK" sz="1200" baseline="0" dirty="0" smtClean="0"/>
              <a:t>- </a:t>
            </a:r>
            <a:r>
              <a:rPr lang="da-DK" sz="1200" dirty="0" smtClean="0"/>
              <a:t>Tal fra Danmarks</a:t>
            </a:r>
            <a:r>
              <a:rPr lang="da-DK" sz="1200" baseline="0" dirty="0" smtClean="0"/>
              <a:t> Statistiks undersøgelse af de 16-89-åriges brug af internet i 2011. Danmarks Statistik er i gang med en tilsvarende undersøgelse i år, som vi forventer ligger klar efter sommer… </a:t>
            </a:r>
          </a:p>
          <a:p>
            <a:pPr marL="0" marR="0" indent="0" algn="l" defTabSz="914400" rtl="0" eaLnBrk="0" fontAlgn="base" latinLnBrk="0" hangingPunct="0">
              <a:lnSpc>
                <a:spcPct val="100000"/>
              </a:lnSpc>
              <a:spcBef>
                <a:spcPct val="30000"/>
              </a:spcBef>
              <a:spcAft>
                <a:spcPct val="0"/>
              </a:spcAft>
              <a:buClrTx/>
              <a:buSzTx/>
              <a:buFontTx/>
              <a:buChar char="-"/>
              <a:tabLst/>
              <a:defRPr/>
            </a:pPr>
            <a:r>
              <a:rPr lang="da-DK" sz="1200" dirty="0" smtClean="0"/>
              <a:t> Figuren</a:t>
            </a:r>
            <a:r>
              <a:rPr lang="da-DK" sz="1200" baseline="0" dirty="0" smtClean="0"/>
              <a:t> t</a:t>
            </a:r>
            <a:r>
              <a:rPr lang="da-DK" sz="1200" dirty="0" smtClean="0"/>
              <a:t>aler</a:t>
            </a:r>
            <a:r>
              <a:rPr lang="da-DK" sz="1200" baseline="0" dirty="0" smtClean="0"/>
              <a:t> jo sit klare sprog om, at alder er en afgørende faktor, når vi taler om, hvor parate borgerne er til at Danmark går online.</a:t>
            </a:r>
          </a:p>
          <a:p>
            <a:pPr marL="0" marR="0" indent="0" algn="l" defTabSz="914400" rtl="0" eaLnBrk="0" fontAlgn="base" latinLnBrk="0" hangingPunct="0">
              <a:lnSpc>
                <a:spcPct val="100000"/>
              </a:lnSpc>
              <a:spcBef>
                <a:spcPct val="30000"/>
              </a:spcBef>
              <a:spcAft>
                <a:spcPct val="0"/>
              </a:spcAft>
              <a:buClrTx/>
              <a:buSzTx/>
              <a:buFontTx/>
              <a:buChar char="-"/>
              <a:tabLst/>
              <a:defRPr/>
            </a:pPr>
            <a:r>
              <a:rPr lang="da-DK" sz="1200" baseline="0" dirty="0" smtClean="0"/>
              <a:t> Ikke alene har færre ældre adgang til nettet i hjemmet set i forhold til den øvrige befolkning, men de ældre, der anvender nettet, gør det også i mindre omfang end den yngre del af befolkningen. Omkring 400.000 personer over 65 år har ikke adgang til nettet i hjemmet. Det er vigtigt, når vi taler om digitalisering at tage alle aldersgrupper med også dem over 74 år, hvilket vi man ikke har valgt at gøre i de nye lovforslag om digitalisering. Når man ikke tager de ældste grupper med får man et misvisende billede! (Lars </a:t>
            </a:r>
            <a:r>
              <a:rPr lang="da-DK" sz="1200" baseline="0" dirty="0" err="1" smtClean="0"/>
              <a:t>Frelle</a:t>
            </a:r>
            <a:r>
              <a:rPr lang="da-DK" sz="1200" baseline="0" dirty="0" smtClean="0"/>
              <a:t> kan måske finde på at fremhæve, at ca. 73% af befolkningen iflg. Digitaliseringsstyrelsen anses for at være klar til digitalisering) </a:t>
            </a:r>
          </a:p>
          <a:p>
            <a:pPr marL="0" marR="0" indent="0" algn="l" defTabSz="914400" rtl="0" eaLnBrk="0" fontAlgn="base" latinLnBrk="0" hangingPunct="0">
              <a:lnSpc>
                <a:spcPct val="100000"/>
              </a:lnSpc>
              <a:spcBef>
                <a:spcPct val="30000"/>
              </a:spcBef>
              <a:spcAft>
                <a:spcPct val="0"/>
              </a:spcAft>
              <a:buClrTx/>
              <a:buSzTx/>
              <a:buFontTx/>
              <a:buChar char="-"/>
              <a:tabLst/>
              <a:defRPr/>
            </a:pPr>
            <a:r>
              <a:rPr lang="da-DK" sz="1200" baseline="0" dirty="0" smtClean="0"/>
              <a:t> Kan vi forvente, at den ældste del af befolkningen bliver digitale? Og vil problemer ikke være løst om nogle år, når de ældste årgange i figuren er gået bort? Nej.. Hvis man skal vente på det, hedder det ikke 2015 men 2040 for ”obligatorisk digitalisering”. Vi må også være opmærksomme på, at den teknologiske udvikling går meget stærkt. Tal fra vores fremtidsstudie viser, at jo ældre man bliver, i jo mindre grad føler man, at man kan følge med i den teknologiske udvikling… mon ikke den tendens vil forsætte i en vis grad og betyde at problemet ikke løser sig selv ved, at de ældste årgange går bort? (Birgit Jæger prof. i Teknologi- og samfundsudvikling talte på vores konference om dette)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da-DK"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baseline="0" dirty="0" smtClean="0"/>
              <a:t>BRO: Hvordan var erfaringen med digital kontakt til det offentlige på tidspunktet for undersøgelsen? </a:t>
            </a:r>
          </a:p>
          <a:p>
            <a:pPr marL="0" marR="0" indent="0" algn="l" defTabSz="914400" rtl="0" eaLnBrk="0" fontAlgn="base" latinLnBrk="0" hangingPunct="0">
              <a:lnSpc>
                <a:spcPct val="100000"/>
              </a:lnSpc>
              <a:spcBef>
                <a:spcPct val="30000"/>
              </a:spcBef>
              <a:spcAft>
                <a:spcPct val="0"/>
              </a:spcAft>
              <a:buClrTx/>
              <a:buSzTx/>
              <a:buFontTx/>
              <a:buChar char="-"/>
              <a:tabLst/>
              <a:defRPr/>
            </a:pPr>
            <a:endParaRPr lang="da-DK" sz="1200" dirty="0" smtClean="0"/>
          </a:p>
          <a:p>
            <a:r>
              <a:rPr lang="da-DK" sz="1200" b="1" dirty="0" smtClean="0"/>
              <a:t>Til</a:t>
            </a:r>
            <a:r>
              <a:rPr lang="da-DK" sz="1200" b="1" baseline="0" dirty="0" smtClean="0"/>
              <a:t> orientering; </a:t>
            </a:r>
            <a:r>
              <a:rPr lang="da-DK" sz="1200" b="0" u="sng" baseline="0" dirty="0" smtClean="0"/>
              <a:t>Gr</a:t>
            </a:r>
            <a:r>
              <a:rPr lang="da-DK" sz="1200" b="0" u="sng" dirty="0" smtClean="0"/>
              <a:t>afen:</a:t>
            </a:r>
            <a:r>
              <a:rPr lang="da-DK" sz="1200" dirty="0" smtClean="0"/>
              <a:t> Andel af befolkningen, der har adgang til internet i hjemmet, har anvendt internet indenfor 3 måneder og indenfor en uge. </a:t>
            </a:r>
          </a:p>
        </p:txBody>
      </p:sp>
      <p:sp>
        <p:nvSpPr>
          <p:cNvPr id="4" name="Pladsholder til diasnummer 3"/>
          <p:cNvSpPr>
            <a:spLocks noGrp="1"/>
          </p:cNvSpPr>
          <p:nvPr>
            <p:ph type="sldNum" sz="quarter" idx="10"/>
          </p:nvPr>
        </p:nvSpPr>
        <p:spPr/>
        <p:txBody>
          <a:bodyPr/>
          <a:lstStyle/>
          <a:p>
            <a:pPr>
              <a:defRPr/>
            </a:pPr>
            <a:fld id="{866EE72B-5039-469C-9EB2-CD5B00E12FEF}" type="slidenum">
              <a:rPr lang="da-DK" smtClean="0"/>
              <a:pPr>
                <a:defRPr/>
              </a:pPr>
              <a:t>4</a:t>
            </a:fld>
            <a:endParaRPr lang="da-DK"/>
          </a:p>
        </p:txBody>
      </p:sp>
      <p:sp>
        <p:nvSpPr>
          <p:cNvPr id="5" name="Pladsholder til dato 4"/>
          <p:cNvSpPr>
            <a:spLocks noGrp="1"/>
          </p:cNvSpPr>
          <p:nvPr>
            <p:ph type="dt" idx="11"/>
          </p:nvPr>
        </p:nvSpPr>
        <p:spPr/>
        <p:txBody>
          <a:bodyPr/>
          <a:lstStyle/>
          <a:p>
            <a:pPr>
              <a:defRPr/>
            </a:pPr>
            <a:fld id="{AB3AE553-FF03-4F4C-9739-EF74AA03E04D}" type="datetime1">
              <a:rPr lang="da-DK" smtClean="0"/>
              <a:pPr>
                <a:defRPr/>
              </a:pPr>
              <a:t>19-03-2012</a:t>
            </a:fld>
            <a:endParaRPr lang="da-DK"/>
          </a:p>
        </p:txBody>
      </p:sp>
      <p:sp>
        <p:nvSpPr>
          <p:cNvPr id="6" name="Pladsholder til sidefod 5"/>
          <p:cNvSpPr>
            <a:spLocks noGrp="1"/>
          </p:cNvSpPr>
          <p:nvPr>
            <p:ph type="ftr" sz="quarter" idx="12"/>
          </p:nvPr>
        </p:nvSpPr>
        <p:spPr>
          <a:xfrm>
            <a:off x="0" y="9446895"/>
            <a:ext cx="2949099" cy="497205"/>
          </a:xfrm>
          <a:prstGeom prst="rect">
            <a:avLst/>
          </a:prstGeom>
        </p:spPr>
        <p:txBody>
          <a:bodyPr/>
          <a:lstStyle/>
          <a:p>
            <a:pPr>
              <a:defRPr/>
            </a:pPr>
            <a:r>
              <a:rPr lang="da-DK" smtClean="0"/>
              <a:t>Digitaliseringskonference 30. januar 2012 </a:t>
            </a:r>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a:buFontTx/>
              <a:buChar char="-"/>
            </a:pPr>
            <a:r>
              <a:rPr lang="da-DK" sz="1200" b="0" baseline="0" dirty="0" smtClean="0"/>
              <a:t> Her taler grafen et tydeligt sprog om, at alderen også har en betydning for, hvor stor erfaring man har med at anvende de allerede eksisterende selvbetjeningsløsninger. Det at søge information på internettet er måske ikke så vanskeligt, men derfra og til at indsende oplysninger er der åbenbart en hindring. </a:t>
            </a:r>
          </a:p>
          <a:p>
            <a:pPr marL="0" marR="0" indent="0" algn="l" defTabSz="914400" rtl="0" eaLnBrk="0" fontAlgn="base" latinLnBrk="0" hangingPunct="0">
              <a:lnSpc>
                <a:spcPct val="100000"/>
              </a:lnSpc>
              <a:spcBef>
                <a:spcPct val="30000"/>
              </a:spcBef>
              <a:spcAft>
                <a:spcPct val="0"/>
              </a:spcAft>
              <a:buClrTx/>
              <a:buSzTx/>
              <a:buFontTx/>
              <a:buChar char="-"/>
              <a:tabLst/>
              <a:defRPr/>
            </a:pPr>
            <a:r>
              <a:rPr lang="da-DK" sz="1200" b="0" baseline="0" dirty="0" smtClean="0"/>
              <a:t> Grafen viser, at der er lang vej endnu til at størstedelen af kontakten med det offentlige sker digitalt. Alder har en betydning, men selv i den aldersgrupper hvor flest har erfaring med at indsende oplysninger til det offentlige, er der omkring 20%, der ikke har indsendt oplysninger. </a:t>
            </a:r>
          </a:p>
          <a:p>
            <a:pPr>
              <a:buFontTx/>
              <a:buNone/>
            </a:pPr>
            <a:endParaRPr lang="da-DK" sz="1200" b="0" baseline="0" dirty="0" smtClean="0"/>
          </a:p>
          <a:p>
            <a:pPr>
              <a:buFontTx/>
              <a:buNone/>
            </a:pPr>
            <a:r>
              <a:rPr lang="da-DK" sz="1200" b="0" baseline="0" dirty="0" smtClean="0"/>
              <a:t>BRO: Man kan stille spørgsmål ved om grunden til at andelen af personer, der har søgt, hentet eller indsendt informationer til det offentlige, falder med alderen skyldes, at den ældre del af befolkningen har et mindre behov for at være i kontakt med det offentlige?</a:t>
            </a:r>
          </a:p>
          <a:p>
            <a:endParaRPr lang="da-DK" sz="1200" b="1" baseline="0" dirty="0" smtClean="0"/>
          </a:p>
          <a:p>
            <a:endParaRPr lang="da-DK" sz="1200" b="0" baseline="0" dirty="0" smtClean="0"/>
          </a:p>
          <a:p>
            <a:r>
              <a:rPr lang="da-DK" sz="1200" b="1" baseline="0" dirty="0" smtClean="0"/>
              <a:t>Til orientering; </a:t>
            </a:r>
            <a:r>
              <a:rPr lang="da-DK" sz="1200" b="0" u="sng" dirty="0" smtClean="0"/>
              <a:t>Grafen:</a:t>
            </a:r>
            <a:r>
              <a:rPr lang="da-DK" sz="1200" b="1" baseline="0" dirty="0" smtClean="0"/>
              <a:t> </a:t>
            </a:r>
            <a:r>
              <a:rPr lang="da-DK" sz="1200" dirty="0" smtClean="0"/>
              <a:t>Andel af befolkningen, der har henholdsvis søgt information, hentet skemaer, indsendt oplysninger via offentlige hjemmesider og indsendt oplysninger til SKAT.</a:t>
            </a:r>
            <a:endParaRPr lang="da-DK" dirty="0"/>
          </a:p>
        </p:txBody>
      </p:sp>
      <p:sp>
        <p:nvSpPr>
          <p:cNvPr id="4" name="Pladsholder til diasnummer 3"/>
          <p:cNvSpPr>
            <a:spLocks noGrp="1"/>
          </p:cNvSpPr>
          <p:nvPr>
            <p:ph type="sldNum" sz="quarter" idx="10"/>
          </p:nvPr>
        </p:nvSpPr>
        <p:spPr/>
        <p:txBody>
          <a:bodyPr/>
          <a:lstStyle/>
          <a:p>
            <a:pPr>
              <a:defRPr/>
            </a:pPr>
            <a:fld id="{866EE72B-5039-469C-9EB2-CD5B00E12FEF}" type="slidenum">
              <a:rPr lang="da-DK" smtClean="0"/>
              <a:pPr>
                <a:defRPr/>
              </a:pPr>
              <a:t>5</a:t>
            </a:fld>
            <a:endParaRPr lang="da-DK"/>
          </a:p>
        </p:txBody>
      </p:sp>
      <p:sp>
        <p:nvSpPr>
          <p:cNvPr id="5" name="Pladsholder til dato 4"/>
          <p:cNvSpPr>
            <a:spLocks noGrp="1"/>
          </p:cNvSpPr>
          <p:nvPr>
            <p:ph type="dt" idx="11"/>
          </p:nvPr>
        </p:nvSpPr>
        <p:spPr/>
        <p:txBody>
          <a:bodyPr/>
          <a:lstStyle/>
          <a:p>
            <a:pPr>
              <a:defRPr/>
            </a:pPr>
            <a:fld id="{5C5BB0D6-CE64-4A29-8E8D-BCA9D403DC7E}" type="datetime1">
              <a:rPr lang="da-DK" smtClean="0"/>
              <a:pPr>
                <a:defRPr/>
              </a:pPr>
              <a:t>19-03-2012</a:t>
            </a:fld>
            <a:endParaRPr lang="da-DK"/>
          </a:p>
        </p:txBody>
      </p:sp>
      <p:sp>
        <p:nvSpPr>
          <p:cNvPr id="6" name="Pladsholder til sidefod 5"/>
          <p:cNvSpPr>
            <a:spLocks noGrp="1"/>
          </p:cNvSpPr>
          <p:nvPr>
            <p:ph type="ftr" sz="quarter" idx="12"/>
          </p:nvPr>
        </p:nvSpPr>
        <p:spPr>
          <a:xfrm>
            <a:off x="0" y="9446895"/>
            <a:ext cx="2949099" cy="497205"/>
          </a:xfrm>
          <a:prstGeom prst="rect">
            <a:avLst/>
          </a:prstGeom>
        </p:spPr>
        <p:txBody>
          <a:bodyPr/>
          <a:lstStyle/>
          <a:p>
            <a:pPr>
              <a:defRPr/>
            </a:pPr>
            <a:r>
              <a:rPr lang="da-DK" smtClean="0"/>
              <a:t>Digitaliseringskonference 30. januar 2012 </a:t>
            </a:r>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a:buFontTx/>
              <a:buChar char="-"/>
            </a:pPr>
            <a:r>
              <a:rPr lang="da-DK" b="0" dirty="0" smtClean="0"/>
              <a:t>Der er færre</a:t>
            </a:r>
            <a:r>
              <a:rPr lang="da-DK" b="0" baseline="0" dirty="0" smtClean="0"/>
              <a:t> ældre end yngre, der svarer, at de ikke har haft brug for at indsende oplysninger til det offentlige. Vi ved jo også, at det er relevant for ældre at søge folkepension, pensionstillæg, boligydelse, ændre diverse oplysninger og meget mere. Så ældre har og vil forsat have behov for at komme i kontakt med det offentlige.</a:t>
            </a:r>
          </a:p>
          <a:p>
            <a:pPr>
              <a:buFontTx/>
              <a:buChar char="-"/>
            </a:pPr>
            <a:r>
              <a:rPr lang="da-DK" b="0" baseline="0" dirty="0" smtClean="0"/>
              <a:t> Grafen viser også, at jo ældre man er, i jo højere grad svarer man, at grunden til, at man ikke har indsendt blanketter til en offentlig hjemmeside er, at man ikke ved, hvordan man gør. </a:t>
            </a:r>
          </a:p>
          <a:p>
            <a:endParaRPr lang="da-DK" b="1" dirty="0" smtClean="0"/>
          </a:p>
          <a:p>
            <a:r>
              <a:rPr lang="da-DK" b="0" dirty="0" smtClean="0"/>
              <a:t>BRO: Hvordan</a:t>
            </a:r>
            <a:r>
              <a:rPr lang="da-DK" b="0" baseline="0" dirty="0" smtClean="0"/>
              <a:t> får vi ændret den lilla kurve, således at flest mulige får mulighed for at få del i de fordele, der er ved digitaliseringen? </a:t>
            </a:r>
            <a:endParaRPr lang="da-DK" b="0" dirty="0" smtClean="0"/>
          </a:p>
          <a:p>
            <a:endParaRPr lang="da-DK" b="0" dirty="0" smtClean="0"/>
          </a:p>
          <a:p>
            <a:r>
              <a:rPr lang="da-DK" b="1" dirty="0" smtClean="0"/>
              <a:t>Til orientering; </a:t>
            </a:r>
            <a:r>
              <a:rPr lang="da-DK" b="0" u="sng" dirty="0" smtClean="0"/>
              <a:t>Grafen:</a:t>
            </a:r>
            <a:r>
              <a:rPr lang="da-DK" b="1" baseline="0" dirty="0" smtClean="0"/>
              <a:t> </a:t>
            </a:r>
            <a:r>
              <a:rPr lang="da-DK" dirty="0" smtClean="0"/>
              <a:t>Årsag til manglende indsendelse af oplysninger til det offentlige  indenfor de seneste 12 måneder. Filter;</a:t>
            </a:r>
            <a:r>
              <a:rPr lang="da-DK" baseline="0" dirty="0" smtClean="0"/>
              <a:t> Dem der har svaret, at de ikke har indsendt oplysninger via offentlige hjemmesider. </a:t>
            </a:r>
            <a:endParaRPr lang="da-DK" dirty="0"/>
          </a:p>
        </p:txBody>
      </p:sp>
      <p:sp>
        <p:nvSpPr>
          <p:cNvPr id="4" name="Pladsholder til diasnummer 3"/>
          <p:cNvSpPr>
            <a:spLocks noGrp="1"/>
          </p:cNvSpPr>
          <p:nvPr>
            <p:ph type="sldNum" sz="quarter" idx="10"/>
          </p:nvPr>
        </p:nvSpPr>
        <p:spPr/>
        <p:txBody>
          <a:bodyPr/>
          <a:lstStyle/>
          <a:p>
            <a:pPr>
              <a:defRPr/>
            </a:pPr>
            <a:fld id="{866EE72B-5039-469C-9EB2-CD5B00E12FEF}" type="slidenum">
              <a:rPr lang="da-DK" smtClean="0"/>
              <a:pPr>
                <a:defRPr/>
              </a:pPr>
              <a:t>6</a:t>
            </a:fld>
            <a:endParaRPr lang="da-DK"/>
          </a:p>
        </p:txBody>
      </p:sp>
      <p:sp>
        <p:nvSpPr>
          <p:cNvPr id="5" name="Pladsholder til dato 4"/>
          <p:cNvSpPr>
            <a:spLocks noGrp="1"/>
          </p:cNvSpPr>
          <p:nvPr>
            <p:ph type="dt" idx="11"/>
          </p:nvPr>
        </p:nvSpPr>
        <p:spPr/>
        <p:txBody>
          <a:bodyPr/>
          <a:lstStyle/>
          <a:p>
            <a:pPr>
              <a:defRPr/>
            </a:pPr>
            <a:fld id="{FE503171-DAEB-4F8D-9170-FC77175DEF58}" type="datetime1">
              <a:rPr lang="da-DK" smtClean="0"/>
              <a:pPr>
                <a:defRPr/>
              </a:pPr>
              <a:t>19-03-2012</a:t>
            </a:fld>
            <a:endParaRPr lang="da-DK"/>
          </a:p>
        </p:txBody>
      </p:sp>
      <p:sp>
        <p:nvSpPr>
          <p:cNvPr id="6" name="Pladsholder til sidefod 5"/>
          <p:cNvSpPr>
            <a:spLocks noGrp="1"/>
          </p:cNvSpPr>
          <p:nvPr>
            <p:ph type="ftr" sz="quarter" idx="12"/>
          </p:nvPr>
        </p:nvSpPr>
        <p:spPr>
          <a:xfrm>
            <a:off x="0" y="9446895"/>
            <a:ext cx="2949099" cy="497205"/>
          </a:xfrm>
          <a:prstGeom prst="rect">
            <a:avLst/>
          </a:prstGeom>
        </p:spPr>
        <p:txBody>
          <a:bodyPr/>
          <a:lstStyle/>
          <a:p>
            <a:pPr>
              <a:defRPr/>
            </a:pPr>
            <a:r>
              <a:rPr lang="da-DK" smtClean="0"/>
              <a:t>Digitaliseringskonference 30. januar 2012 </a:t>
            </a:r>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pPr rtl="0"/>
            <a:r>
              <a:rPr lang="da-DK" sz="1100" dirty="0" smtClean="0"/>
              <a:t>- </a:t>
            </a:r>
            <a:r>
              <a:rPr lang="da-DK" sz="1000" dirty="0" smtClean="0"/>
              <a:t>Myndighederne skal tilbyde</a:t>
            </a:r>
            <a:r>
              <a:rPr lang="da-DK" sz="1000" baseline="0" dirty="0" smtClean="0"/>
              <a:t> løsninger, der fungerer fuldt ud digitalt. Løsninger som er smarte at anvende og som er let tilgængelige og lette at anvende. Myndighederne må også tænke i nyt til de digitale løsninger, så fx et indberetningsskema nytænkes og ikke bare kopieres i sin manuelle form over i en digital løsning. Hvis der er smarte løsninger, som er lette at lære at bruge fx lettilgængelige </a:t>
            </a:r>
            <a:r>
              <a:rPr lang="da-DK" sz="1000" baseline="0" dirty="0" err="1" smtClean="0"/>
              <a:t>apps</a:t>
            </a:r>
            <a:r>
              <a:rPr lang="da-DK" sz="1000" baseline="0" dirty="0" smtClean="0"/>
              <a:t>, vil det kunne lokke en gruppe til at blive digitale og derved er man kommet målet, om at få så mange som muligt over på de digitale selvbetjeningsløsninger, et skridt nærmere. </a:t>
            </a:r>
          </a:p>
          <a:p>
            <a:pPr rtl="0">
              <a:buFontTx/>
              <a:buChar char="-"/>
            </a:pPr>
            <a:r>
              <a:rPr lang="da-DK" sz="1000" baseline="0" dirty="0" smtClean="0"/>
              <a:t>Hvis man i kommunikationen omkring digitaliseringsstrategien fremhæver de positive muligheder for borgerne og har borgernes behov i centrum, tror jeg der vil være mere velvilje hos borgere og større fokus på borgernes behov i forbindelse med implementeringen af strategien. Undgå en ensporet fokusering på besparelser. </a:t>
            </a:r>
          </a:p>
          <a:p>
            <a:pPr rtl="0">
              <a:buFontTx/>
              <a:buChar char="-"/>
            </a:pPr>
            <a:r>
              <a:rPr lang="da-DK" sz="1000" baseline="0" dirty="0" smtClean="0"/>
              <a:t> Det vil også være brugervenligt at ensarte løsningerne. Fx at der er én fælles indgang til alle selvbetjeningsløsninger i stedet for, at der er forskellige løsninger for alle kommuner. Kommunerne vil nok ikke bryde sig om denne ide, da de værner om deres selvstyre og gerne vil have borgerne ind på de kommunale hjemmesider. Men her kan man anvende bibliotekerne som et eksempel. De har lavet en fælles indgang og tænkte netop at det var ok at slippe noget af selvstændigheden og gå sammen. (Se </a:t>
            </a:r>
            <a:r>
              <a:rPr lang="da-DK" sz="1000" baseline="0" dirty="0" err="1" smtClean="0"/>
              <a:t>bibliotek.dk</a:t>
            </a:r>
            <a:r>
              <a:rPr lang="da-DK" sz="1000" baseline="0" dirty="0" smtClean="0"/>
              <a:t>)</a:t>
            </a:r>
          </a:p>
          <a:p>
            <a:pPr lvl="0">
              <a:buFontTx/>
              <a:buChar char="-"/>
            </a:pPr>
            <a:r>
              <a:rPr lang="da-DK" sz="1000" baseline="0" dirty="0" smtClean="0"/>
              <a:t>Så er det jo også helt afgørende, at myndighederne selv er klar før de forventer borgerne bliver digitale. Eks. med p</a:t>
            </a:r>
            <a:r>
              <a:rPr lang="da-DK" sz="1000" kern="1200" dirty="0" smtClean="0">
                <a:solidFill>
                  <a:schemeClr val="tx1"/>
                </a:solidFill>
                <a:latin typeface="Times" pitchFamily="18" charset="0"/>
                <a:ea typeface="+mn-ea"/>
                <a:cs typeface="+mn-cs"/>
              </a:rPr>
              <a:t>årørende med en fuldmagt, forældre i Århus, ham og søster bor på Sjælland.</a:t>
            </a:r>
            <a:r>
              <a:rPr lang="da-DK" sz="1000" kern="1200" baseline="0" dirty="0" smtClean="0">
                <a:solidFill>
                  <a:schemeClr val="tx1"/>
                </a:solidFill>
                <a:latin typeface="Times" pitchFamily="18" charset="0"/>
                <a:ea typeface="+mn-ea"/>
                <a:cs typeface="+mn-cs"/>
              </a:rPr>
              <a:t> </a:t>
            </a:r>
            <a:r>
              <a:rPr lang="da-DK" sz="1000" kern="1200" dirty="0" smtClean="0">
                <a:solidFill>
                  <a:schemeClr val="tx1"/>
                </a:solidFill>
                <a:latin typeface="Times" pitchFamily="18" charset="0"/>
                <a:ea typeface="+mn-ea"/>
                <a:cs typeface="+mn-cs"/>
              </a:rPr>
              <a:t>Eks. oplysning om lægeskift og kvitteringer for fodpleje skal sendes i kopi med almindelig post i stedet for at scanne og maile.</a:t>
            </a:r>
            <a:r>
              <a:rPr lang="da-DK" sz="1000" kern="1200" baseline="0" dirty="0" smtClean="0">
                <a:solidFill>
                  <a:schemeClr val="tx1"/>
                </a:solidFill>
                <a:latin typeface="Times" pitchFamily="18" charset="0"/>
                <a:ea typeface="+mn-ea"/>
                <a:cs typeface="+mn-cs"/>
              </a:rPr>
              <a:t> At de havde fået </a:t>
            </a:r>
            <a:r>
              <a:rPr lang="da-DK" sz="1000" kern="1200" dirty="0" smtClean="0">
                <a:solidFill>
                  <a:schemeClr val="tx1"/>
                </a:solidFill>
                <a:latin typeface="Times" pitchFamily="18" charset="0"/>
                <a:ea typeface="+mn-ea"/>
                <a:cs typeface="+mn-cs"/>
              </a:rPr>
              <a:t>plads på plejehjem blev heller ikke meddelt digitalt til</a:t>
            </a:r>
            <a:r>
              <a:rPr lang="da-DK" sz="1000" kern="1200" baseline="0" dirty="0" smtClean="0">
                <a:solidFill>
                  <a:schemeClr val="tx1"/>
                </a:solidFill>
                <a:latin typeface="Times" pitchFamily="18" charset="0"/>
                <a:ea typeface="+mn-ea"/>
                <a:cs typeface="+mn-cs"/>
              </a:rPr>
              <a:t> børnene, men pr. almindeligt brev til forældrene. </a:t>
            </a:r>
          </a:p>
          <a:p>
            <a:pPr lvl="0">
              <a:buFontTx/>
              <a:buChar char="-"/>
            </a:pPr>
            <a:r>
              <a:rPr lang="da-DK" sz="1000" kern="1200" baseline="0" dirty="0" smtClean="0">
                <a:solidFill>
                  <a:schemeClr val="tx1"/>
                </a:solidFill>
                <a:latin typeface="Times" pitchFamily="18" charset="0"/>
                <a:ea typeface="+mn-ea"/>
                <a:cs typeface="+mn-cs"/>
              </a:rPr>
              <a:t> Det skal være muligt at anvende digitale fuldmagter. </a:t>
            </a:r>
            <a:r>
              <a:rPr lang="da-DK" sz="1000" baseline="0" dirty="0" smtClean="0"/>
              <a:t>Vi har i flere sammenhænge gjort gældende, at der skal udvikles en differentieret fuldmagtsløsning, der giver begrænset adgang til fx pårørende. Det er jo ikke sikkert at en mor, der skal have hjælp til at søge boligstøtte, ønsker at barnet også kan læse alle registrerede helbredsoplysninger. </a:t>
            </a:r>
          </a:p>
          <a:p>
            <a:pPr lvl="0">
              <a:buFontTx/>
              <a:buChar char="-"/>
            </a:pPr>
            <a:r>
              <a:rPr lang="da-DK" sz="1000" kern="1200" baseline="0" dirty="0" smtClean="0">
                <a:solidFill>
                  <a:schemeClr val="tx1"/>
                </a:solidFill>
                <a:latin typeface="Times" pitchFamily="18" charset="0"/>
                <a:ea typeface="+mn-ea"/>
                <a:cs typeface="+mn-cs"/>
              </a:rPr>
              <a:t> En del af de borgere, der i dag ikke er digitale kan blive det ved bl.a. at modtage undervisning. Her ser Ældre Sagen sig som en vigtig medspiller. Fx har vi it tilbud i 139 af vores 217 lokalafdelinger og </a:t>
            </a:r>
            <a:r>
              <a:rPr lang="da-DK" sz="1000" kern="1200" dirty="0" smtClean="0">
                <a:solidFill>
                  <a:schemeClr val="tx1"/>
                </a:solidFill>
                <a:latin typeface="Times" pitchFamily="18" charset="0"/>
                <a:ea typeface="+mn-ea"/>
                <a:cs typeface="+mn-cs"/>
              </a:rPr>
              <a:t>ca. 10.000 deltog i vores it-tilbud i 2011. Også bibliotekerne er her en vigtig medspiller,</a:t>
            </a:r>
            <a:r>
              <a:rPr lang="da-DK" sz="1000" kern="1200" baseline="0" dirty="0" smtClean="0">
                <a:solidFill>
                  <a:schemeClr val="tx1"/>
                </a:solidFill>
                <a:latin typeface="Times" pitchFamily="18" charset="0"/>
                <a:ea typeface="+mn-ea"/>
                <a:cs typeface="+mn-cs"/>
              </a:rPr>
              <a:t> da de afholdte omkring 1.700 it-kurser i 2011. </a:t>
            </a:r>
            <a:endParaRPr lang="da-DK" sz="1000" kern="1200" dirty="0" smtClean="0">
              <a:solidFill>
                <a:schemeClr val="tx1"/>
              </a:solidFill>
              <a:latin typeface="Times" pitchFamily="18" charset="0"/>
              <a:ea typeface="+mn-ea"/>
              <a:cs typeface="+mn-cs"/>
            </a:endParaRPr>
          </a:p>
          <a:p>
            <a:pPr rtl="0">
              <a:buFontTx/>
              <a:buChar char="-"/>
            </a:pPr>
            <a:endParaRPr lang="da-DK" sz="1000" baseline="0" dirty="0" smtClean="0"/>
          </a:p>
          <a:p>
            <a:pPr rtl="0">
              <a:buFontTx/>
              <a:buChar char="-"/>
            </a:pPr>
            <a:r>
              <a:rPr lang="da-DK" sz="1000" baseline="0" dirty="0" smtClean="0"/>
              <a:t>Bro: Men uanset de ovenstående punkter, vil der altid være nogle som ikke er digitale. </a:t>
            </a:r>
          </a:p>
          <a:p>
            <a:pPr rtl="0">
              <a:buFontTx/>
              <a:buChar char="-"/>
            </a:pPr>
            <a:endParaRPr lang="da-DK" sz="1000" b="0" baseline="0" dirty="0" smtClean="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a-DK" sz="1000" kern="1200" dirty="0" smtClean="0">
              <a:solidFill>
                <a:schemeClr val="tx1"/>
              </a:solidFill>
              <a:latin typeface="Times" pitchFamily="18" charset="0"/>
              <a:ea typeface="+mn-ea"/>
              <a:cs typeface="+mn-cs"/>
            </a:endParaRPr>
          </a:p>
          <a:p>
            <a:pPr>
              <a:buFontTx/>
              <a:buChar char="-"/>
            </a:pPr>
            <a:endParaRPr lang="da-DK" sz="1000" kern="1200" dirty="0" smtClean="0">
              <a:solidFill>
                <a:schemeClr val="tx1"/>
              </a:solidFill>
              <a:latin typeface="Times" pitchFamily="18" charset="0"/>
              <a:ea typeface="+mn-ea"/>
              <a:cs typeface="+mn-cs"/>
            </a:endParaRPr>
          </a:p>
          <a:p>
            <a:pPr>
              <a:buFontTx/>
              <a:buChar char="-"/>
            </a:pPr>
            <a:endParaRPr lang="da-DK" sz="1100" b="1" baseline="0" dirty="0" smtClean="0">
              <a:solidFill>
                <a:schemeClr val="tx1"/>
              </a:solidFill>
            </a:endParaRPr>
          </a:p>
        </p:txBody>
      </p:sp>
      <p:sp>
        <p:nvSpPr>
          <p:cNvPr id="4" name="Pladsholder til diasnummer 3"/>
          <p:cNvSpPr>
            <a:spLocks noGrp="1"/>
          </p:cNvSpPr>
          <p:nvPr>
            <p:ph type="sldNum" sz="quarter" idx="10"/>
          </p:nvPr>
        </p:nvSpPr>
        <p:spPr/>
        <p:txBody>
          <a:bodyPr/>
          <a:lstStyle/>
          <a:p>
            <a:pPr>
              <a:defRPr/>
            </a:pPr>
            <a:fld id="{866EE72B-5039-469C-9EB2-CD5B00E12FEF}" type="slidenum">
              <a:rPr lang="da-DK" smtClean="0"/>
              <a:pPr>
                <a:defRPr/>
              </a:pPr>
              <a:t>7</a:t>
            </a:fld>
            <a:endParaRPr lang="da-DK"/>
          </a:p>
        </p:txBody>
      </p:sp>
      <p:sp>
        <p:nvSpPr>
          <p:cNvPr id="5" name="Pladsholder til dato 4"/>
          <p:cNvSpPr>
            <a:spLocks noGrp="1"/>
          </p:cNvSpPr>
          <p:nvPr>
            <p:ph type="dt" idx="11"/>
          </p:nvPr>
        </p:nvSpPr>
        <p:spPr/>
        <p:txBody>
          <a:bodyPr/>
          <a:lstStyle/>
          <a:p>
            <a:pPr>
              <a:defRPr/>
            </a:pPr>
            <a:fld id="{03E8769C-60C9-4CD0-B0BF-3D82180B0A88}" type="datetime1">
              <a:rPr lang="da-DK" smtClean="0"/>
              <a:pPr>
                <a:defRPr/>
              </a:pPr>
              <a:t>19-03-2012</a:t>
            </a:fld>
            <a:endParaRPr lang="da-DK"/>
          </a:p>
        </p:txBody>
      </p:sp>
      <p:sp>
        <p:nvSpPr>
          <p:cNvPr id="6" name="Pladsholder til sidefod 5"/>
          <p:cNvSpPr>
            <a:spLocks noGrp="1"/>
          </p:cNvSpPr>
          <p:nvPr>
            <p:ph type="ftr" sz="quarter" idx="12"/>
          </p:nvPr>
        </p:nvSpPr>
        <p:spPr>
          <a:xfrm>
            <a:off x="0" y="9446895"/>
            <a:ext cx="2949099" cy="497205"/>
          </a:xfrm>
          <a:prstGeom prst="rect">
            <a:avLst/>
          </a:prstGeom>
        </p:spPr>
        <p:txBody>
          <a:bodyPr/>
          <a:lstStyle/>
          <a:p>
            <a:pPr>
              <a:defRPr/>
            </a:pPr>
            <a:r>
              <a:rPr lang="da-DK" smtClean="0"/>
              <a:t>Digitaliseringskonference 30. januar 2012 </a:t>
            </a:r>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lnSpcReduction="10000"/>
          </a:bodyPr>
          <a:lstStyle/>
          <a:p>
            <a:pPr>
              <a:buFontTx/>
              <a:buChar char="-"/>
            </a:pPr>
            <a:r>
              <a:rPr lang="da-DK" baseline="0" dirty="0" smtClean="0"/>
              <a:t>  </a:t>
            </a:r>
            <a:r>
              <a:rPr lang="da-DK" sz="1200" baseline="0" dirty="0" smtClean="0"/>
              <a:t>Vi må også være opmærksomme på, at den teknologiske udvikling går meget stærkt. Tal fra vores fremtidsstudie viser, at jo ældre man bliver, i jo mindre grad føler man, at man kan følge med i den teknologiske udvikling… mon ikke den tendens vil forsætte i en vis grad og betyde at problemet ikke løser sig selv ved, at de ældste årgange går bort? Derfor skal vi have nogle  g</a:t>
            </a:r>
            <a:r>
              <a:rPr lang="da-DK" baseline="0" dirty="0" smtClean="0"/>
              <a:t>ode og værdige alternative løsninger, så vi undgår et demokratisk underskud!! Derfor skal der også af retssikkerhedsmæssige grunde altid være alternativer. Som oplægsholderen fra Ombudsmanden sagde det på vores digitaliseringskonference: Der kan være et digitalt ”hovedspor” for de fleste og et ikke-digitalt ”nødspor” til resten. Dårligt eksempel: </a:t>
            </a:r>
            <a:r>
              <a:rPr lang="da-DK" baseline="0" dirty="0" err="1" smtClean="0"/>
              <a:t>SKATs</a:t>
            </a:r>
            <a:r>
              <a:rPr lang="da-DK" baseline="0" dirty="0" smtClean="0"/>
              <a:t> håndværkerfradrag blev i første gang indført således, at man kun kunne få fradraget, hvis man ordnede det hele digitalt. SKAT har efterfølgende været nødt til at tilbyde blanketløsning til nogle. </a:t>
            </a:r>
          </a:p>
          <a:p>
            <a:pPr lvl="0"/>
            <a:r>
              <a:rPr lang="da-DK" baseline="0" dirty="0" smtClean="0"/>
              <a:t>- Alm. Brev, telefonisk hjælp og personlig betjening siger sig selv. Men jeg synes godt, du lige kan bruge lidt tid på at bakke bibliotekerne op </a:t>
            </a:r>
            <a:r>
              <a:rPr lang="da-DK" baseline="0" dirty="0" smtClean="0">
                <a:sym typeface="Wingdings" pitchFamily="2" charset="2"/>
              </a:rPr>
              <a:t> </a:t>
            </a:r>
          </a:p>
          <a:p>
            <a:pPr lvl="0"/>
            <a:r>
              <a:rPr lang="da-DK" baseline="0" dirty="0" smtClean="0">
                <a:sym typeface="Wingdings" pitchFamily="2" charset="2"/>
              </a:rPr>
              <a:t>- Tal fra </a:t>
            </a:r>
            <a:r>
              <a:rPr lang="da-DK" sz="1200" kern="1200" dirty="0" smtClean="0">
                <a:solidFill>
                  <a:schemeClr val="tx1"/>
                </a:solidFill>
                <a:latin typeface="Times" pitchFamily="18" charset="0"/>
                <a:ea typeface="+mn-ea"/>
                <a:cs typeface="+mn-cs"/>
              </a:rPr>
              <a:t>Dansk Biblioteksforenings landsdækkende undersøgelse i 2011. </a:t>
            </a:r>
          </a:p>
          <a:p>
            <a:pPr lvl="1"/>
            <a:r>
              <a:rPr lang="da-DK" sz="1200" kern="1200" dirty="0" smtClean="0">
                <a:solidFill>
                  <a:schemeClr val="tx1"/>
                </a:solidFill>
                <a:latin typeface="Times" pitchFamily="18" charset="0"/>
                <a:ea typeface="+mn-ea"/>
                <a:cs typeface="+mn-cs"/>
              </a:rPr>
              <a:t>- 92 ud af 98 kommuner svarede på undersøgelsen.</a:t>
            </a:r>
          </a:p>
          <a:p>
            <a:pPr lvl="1"/>
            <a:r>
              <a:rPr lang="da-DK" sz="1200" kern="1200" dirty="0" smtClean="0">
                <a:solidFill>
                  <a:schemeClr val="tx1"/>
                </a:solidFill>
                <a:latin typeface="Times" pitchFamily="18" charset="0"/>
                <a:ea typeface="+mn-ea"/>
                <a:cs typeface="+mn-cs"/>
              </a:rPr>
              <a:t>- Op mod 60% af landets kommuner giver et reduceret budget til deres biblioteker i 2012</a:t>
            </a:r>
          </a:p>
          <a:p>
            <a:pPr lvl="1"/>
            <a:r>
              <a:rPr lang="da-DK" sz="1200" kern="1200" dirty="0" smtClean="0">
                <a:solidFill>
                  <a:schemeClr val="tx1"/>
                </a:solidFill>
                <a:latin typeface="Times" pitchFamily="18" charset="0"/>
                <a:ea typeface="+mn-ea"/>
                <a:cs typeface="+mn-cs"/>
              </a:rPr>
              <a:t>- Ca. 30% ender på status quo</a:t>
            </a:r>
          </a:p>
          <a:p>
            <a:pPr lvl="1"/>
            <a:r>
              <a:rPr lang="da-DK" sz="1200" kern="1200" dirty="0" smtClean="0">
                <a:solidFill>
                  <a:schemeClr val="tx1"/>
                </a:solidFill>
                <a:latin typeface="Times" pitchFamily="18" charset="0"/>
                <a:ea typeface="+mn-ea"/>
                <a:cs typeface="+mn-cs"/>
              </a:rPr>
              <a:t>- Besparelser ligger først og fremmest på personale, materiale og åbningstider og atter i 2012, må der lukkes filialer. </a:t>
            </a:r>
          </a:p>
          <a:p>
            <a:pPr lvl="0"/>
            <a:r>
              <a:rPr lang="da-DK" sz="1200" kern="1200" dirty="0" smtClean="0">
                <a:solidFill>
                  <a:schemeClr val="tx1"/>
                </a:solidFill>
                <a:latin typeface="Times" pitchFamily="18" charset="0"/>
                <a:ea typeface="+mn-ea"/>
                <a:cs typeface="+mn-cs"/>
              </a:rPr>
              <a:t>- Der må ikke blive for</a:t>
            </a:r>
            <a:r>
              <a:rPr lang="da-DK" sz="1200" kern="1200" baseline="0" dirty="0" smtClean="0">
                <a:solidFill>
                  <a:schemeClr val="tx1"/>
                </a:solidFill>
                <a:latin typeface="Times" pitchFamily="18" charset="0"/>
                <a:ea typeface="+mn-ea"/>
                <a:cs typeface="+mn-cs"/>
              </a:rPr>
              <a:t> langt mellem bibliotekerne, når det forventes fra regeringens side, at bibliotekerne skal være med til at understøtte digitaliseringen. </a:t>
            </a:r>
            <a:endParaRPr lang="da-DK" baseline="0" dirty="0" smtClean="0"/>
          </a:p>
          <a:p>
            <a:r>
              <a:rPr lang="da-DK" b="1" baseline="0" dirty="0" smtClean="0"/>
              <a:t>- </a:t>
            </a:r>
            <a:r>
              <a:rPr lang="da-DK" b="0" baseline="0" dirty="0" smtClean="0"/>
              <a:t>Fuldmagtløsningen kan være en løsning for de ”ikke-digitale”, men det skal være frivilligt. At man ikke er digital er jo ikke ensbetydende med, at man ikke selv kan fx ansøge om en ydelse eller ordne sine skattepapirer. Man skal ikke umyndiggøre ”almindelige” borgere, bare fordi de ikke kan anvende digitale selvbetjeningsløsninger. </a:t>
            </a:r>
          </a:p>
        </p:txBody>
      </p:sp>
      <p:sp>
        <p:nvSpPr>
          <p:cNvPr id="4" name="Pladsholder til diasnummer 3"/>
          <p:cNvSpPr>
            <a:spLocks noGrp="1"/>
          </p:cNvSpPr>
          <p:nvPr>
            <p:ph type="sldNum" sz="quarter" idx="10"/>
          </p:nvPr>
        </p:nvSpPr>
        <p:spPr/>
        <p:txBody>
          <a:bodyPr/>
          <a:lstStyle/>
          <a:p>
            <a:pPr>
              <a:defRPr/>
            </a:pPr>
            <a:fld id="{866EE72B-5039-469C-9EB2-CD5B00E12FEF}" type="slidenum">
              <a:rPr lang="da-DK" smtClean="0"/>
              <a:pPr>
                <a:defRPr/>
              </a:pPr>
              <a:t>8</a:t>
            </a:fld>
            <a:endParaRPr lang="da-DK"/>
          </a:p>
        </p:txBody>
      </p:sp>
      <p:sp>
        <p:nvSpPr>
          <p:cNvPr id="5" name="Pladsholder til dato 4"/>
          <p:cNvSpPr>
            <a:spLocks noGrp="1"/>
          </p:cNvSpPr>
          <p:nvPr>
            <p:ph type="dt" idx="11"/>
          </p:nvPr>
        </p:nvSpPr>
        <p:spPr/>
        <p:txBody>
          <a:bodyPr/>
          <a:lstStyle/>
          <a:p>
            <a:pPr>
              <a:defRPr/>
            </a:pPr>
            <a:fld id="{1307BCD7-1D31-46C7-B19B-D5E8A8A905F2}" type="datetime1">
              <a:rPr lang="da-DK" smtClean="0"/>
              <a:pPr>
                <a:defRPr/>
              </a:pPr>
              <a:t>19-03-2012</a:t>
            </a:fld>
            <a:endParaRPr lang="da-DK"/>
          </a:p>
        </p:txBody>
      </p:sp>
      <p:sp>
        <p:nvSpPr>
          <p:cNvPr id="6" name="Pladsholder til sidefod 5"/>
          <p:cNvSpPr>
            <a:spLocks noGrp="1"/>
          </p:cNvSpPr>
          <p:nvPr>
            <p:ph type="ftr" sz="quarter" idx="12"/>
          </p:nvPr>
        </p:nvSpPr>
        <p:spPr>
          <a:xfrm>
            <a:off x="0" y="9446895"/>
            <a:ext cx="2949099" cy="497205"/>
          </a:xfrm>
          <a:prstGeom prst="rect">
            <a:avLst/>
          </a:prstGeom>
        </p:spPr>
        <p:txBody>
          <a:bodyPr/>
          <a:lstStyle/>
          <a:p>
            <a:pPr>
              <a:defRPr/>
            </a:pPr>
            <a:r>
              <a:rPr lang="da-DK" smtClean="0"/>
              <a:t>Digitaliseringskonference 30. januar 2012 </a:t>
            </a:r>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Afrunding af oplægget</a:t>
            </a:r>
            <a:r>
              <a:rPr lang="da-DK" baseline="0" dirty="0" smtClean="0"/>
              <a:t> med, at vi i Ældre Sagen mener, at digitaliseringens potentiale selvfølgelig skal udnyttes og at vi også ser os selv som en medspiller i at få så mange borgere gjort digitale som muligt, hvilket du vil konkretisere nærmere i dit afslutningsoplæg. </a:t>
            </a:r>
          </a:p>
          <a:p>
            <a:r>
              <a:rPr lang="da-DK" baseline="0" dirty="0" smtClean="0"/>
              <a:t>Også bemærkning om, at vi håber, at dagen vil være til inspiration og give oplysninger til eftertanke.   </a:t>
            </a:r>
            <a:endParaRPr lang="da-DK" dirty="0"/>
          </a:p>
        </p:txBody>
      </p:sp>
      <p:sp>
        <p:nvSpPr>
          <p:cNvPr id="4" name="Pladsholder til diasnummer 3"/>
          <p:cNvSpPr>
            <a:spLocks noGrp="1"/>
          </p:cNvSpPr>
          <p:nvPr>
            <p:ph type="sldNum" sz="quarter" idx="10"/>
          </p:nvPr>
        </p:nvSpPr>
        <p:spPr/>
        <p:txBody>
          <a:bodyPr/>
          <a:lstStyle/>
          <a:p>
            <a:pPr>
              <a:defRPr/>
            </a:pPr>
            <a:fld id="{866EE72B-5039-469C-9EB2-CD5B00E12FEF}" type="slidenum">
              <a:rPr lang="da-DK" smtClean="0"/>
              <a:pPr>
                <a:defRPr/>
              </a:pPr>
              <a:t>9</a:t>
            </a:fld>
            <a:endParaRPr lang="da-DK"/>
          </a:p>
        </p:txBody>
      </p:sp>
      <p:sp>
        <p:nvSpPr>
          <p:cNvPr id="5" name="Pladsholder til dato 4"/>
          <p:cNvSpPr>
            <a:spLocks noGrp="1"/>
          </p:cNvSpPr>
          <p:nvPr>
            <p:ph type="dt" idx="11"/>
          </p:nvPr>
        </p:nvSpPr>
        <p:spPr/>
        <p:txBody>
          <a:bodyPr/>
          <a:lstStyle/>
          <a:p>
            <a:pPr>
              <a:defRPr/>
            </a:pPr>
            <a:fld id="{3708CFDF-E1CC-4A26-A85E-9568374A4258}" type="datetime1">
              <a:rPr lang="da-DK" smtClean="0"/>
              <a:pPr>
                <a:defRPr/>
              </a:pPr>
              <a:t>19-03-2012</a:t>
            </a:fld>
            <a:endParaRPr lang="da-DK"/>
          </a:p>
        </p:txBody>
      </p:sp>
      <p:sp>
        <p:nvSpPr>
          <p:cNvPr id="6" name="Pladsholder til sidefod 5"/>
          <p:cNvSpPr>
            <a:spLocks noGrp="1"/>
          </p:cNvSpPr>
          <p:nvPr>
            <p:ph type="ftr" sz="quarter" idx="12"/>
          </p:nvPr>
        </p:nvSpPr>
        <p:spPr>
          <a:xfrm>
            <a:off x="0" y="9446895"/>
            <a:ext cx="2949099" cy="497205"/>
          </a:xfrm>
          <a:prstGeom prst="rect">
            <a:avLst/>
          </a:prstGeom>
        </p:spPr>
        <p:txBody>
          <a:bodyPr/>
          <a:lstStyle/>
          <a:p>
            <a:pPr>
              <a:defRPr/>
            </a:pPr>
            <a:r>
              <a:rPr lang="da-DK" smtClean="0"/>
              <a:t>Digitaliseringskonference 30. januar 2012 </a:t>
            </a:r>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19"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3810000"/>
            <a:ext cx="4267200" cy="430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96150" y="6207125"/>
            <a:ext cx="153035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8"/>
          <p:cNvSpPr>
            <a:spLocks noChangeArrowheads="1"/>
          </p:cNvSpPr>
          <p:nvPr userDrawn="1"/>
        </p:nvSpPr>
        <p:spPr bwMode="auto">
          <a:xfrm>
            <a:off x="679367" y="0"/>
            <a:ext cx="8456612" cy="179388"/>
          </a:xfrm>
          <a:prstGeom prst="rect">
            <a:avLst/>
          </a:prstGeom>
          <a:solidFill>
            <a:srgbClr val="A5135B"/>
          </a:solidFill>
          <a:ln w="12700">
            <a:noFill/>
            <a:miter lim="800000"/>
            <a:headEnd/>
            <a:tailEnd/>
          </a:ln>
        </p:spPr>
        <p:txBody>
          <a:bodyPr/>
          <a:lstStyle/>
          <a:p>
            <a:pPr eaLnBrk="0" hangingPunct="0">
              <a:defRPr/>
            </a:pPr>
            <a:endParaRPr lang="da-DK">
              <a:latin typeface="Times" charset="0"/>
              <a:ea typeface="+mn-ea"/>
            </a:endParaRPr>
          </a:p>
        </p:txBody>
      </p:sp>
      <p:sp>
        <p:nvSpPr>
          <p:cNvPr id="16" name="Rectangle 12"/>
          <p:cNvSpPr>
            <a:spLocks noChangeArrowheads="1"/>
          </p:cNvSpPr>
          <p:nvPr userDrawn="1"/>
        </p:nvSpPr>
        <p:spPr bwMode="auto">
          <a:xfrm>
            <a:off x="-8021" y="0"/>
            <a:ext cx="601663" cy="179388"/>
          </a:xfrm>
          <a:prstGeom prst="rect">
            <a:avLst/>
          </a:prstGeom>
          <a:solidFill>
            <a:schemeClr val="accent5"/>
          </a:solidFill>
          <a:ln w="15875">
            <a:noFill/>
            <a:miter lim="800000"/>
            <a:headEnd/>
            <a:tailEnd/>
          </a:ln>
        </p:spPr>
        <p:txBody>
          <a:bodyPr/>
          <a:lstStyle/>
          <a:p>
            <a:pPr eaLnBrk="0" hangingPunct="0">
              <a:defRPr/>
            </a:pPr>
            <a:endParaRPr lang="da-DK">
              <a:latin typeface="Times" charset="0"/>
              <a:ea typeface="+mn-ea"/>
            </a:endParaRPr>
          </a:p>
        </p:txBody>
      </p:sp>
      <p:sp>
        <p:nvSpPr>
          <p:cNvPr id="17" name="Rectangle 16"/>
          <p:cNvSpPr>
            <a:spLocks noChangeArrowheads="1"/>
          </p:cNvSpPr>
          <p:nvPr userDrawn="1"/>
        </p:nvSpPr>
        <p:spPr bwMode="auto">
          <a:xfrm>
            <a:off x="0" y="6705997"/>
            <a:ext cx="8450263" cy="179387"/>
          </a:xfrm>
          <a:prstGeom prst="rect">
            <a:avLst/>
          </a:prstGeom>
          <a:solidFill>
            <a:srgbClr val="194164"/>
          </a:solidFill>
          <a:ln w="15875">
            <a:noFill/>
            <a:miter lim="800000"/>
            <a:headEnd/>
            <a:tailEnd/>
          </a:ln>
        </p:spPr>
        <p:txBody>
          <a:bodyPr/>
          <a:lstStyle/>
          <a:p>
            <a:pPr eaLnBrk="0" hangingPunct="0">
              <a:defRPr/>
            </a:pPr>
            <a:endParaRPr lang="da-DK">
              <a:latin typeface="Times" charset="0"/>
              <a:ea typeface="+mn-ea"/>
            </a:endParaRPr>
          </a:p>
        </p:txBody>
      </p:sp>
      <p:sp>
        <p:nvSpPr>
          <p:cNvPr id="18" name="Rectangle 17"/>
          <p:cNvSpPr>
            <a:spLocks noChangeArrowheads="1"/>
          </p:cNvSpPr>
          <p:nvPr userDrawn="1"/>
        </p:nvSpPr>
        <p:spPr bwMode="auto">
          <a:xfrm>
            <a:off x="8534400" y="6705997"/>
            <a:ext cx="609600" cy="179387"/>
          </a:xfrm>
          <a:prstGeom prst="rect">
            <a:avLst/>
          </a:prstGeom>
          <a:solidFill>
            <a:srgbClr val="005724"/>
          </a:solidFill>
          <a:ln w="15875">
            <a:noFill/>
            <a:miter lim="800000"/>
            <a:headEnd/>
            <a:tailEnd/>
          </a:ln>
        </p:spPr>
        <p:txBody>
          <a:bodyPr/>
          <a:lstStyle/>
          <a:p>
            <a:pPr eaLnBrk="0" hangingPunct="0">
              <a:defRPr/>
            </a:pPr>
            <a:endParaRPr lang="da-DK">
              <a:latin typeface="Times" charset="0"/>
              <a:ea typeface="+mn-ea"/>
            </a:endParaRPr>
          </a:p>
        </p:txBody>
      </p:sp>
      <p:sp>
        <p:nvSpPr>
          <p:cNvPr id="20" name="Titel 1"/>
          <p:cNvSpPr>
            <a:spLocks noGrp="1"/>
          </p:cNvSpPr>
          <p:nvPr>
            <p:ph type="ctrTitle"/>
          </p:nvPr>
        </p:nvSpPr>
        <p:spPr>
          <a:xfrm>
            <a:off x="2286000" y="2740025"/>
            <a:ext cx="6477000" cy="612775"/>
          </a:xfrm>
        </p:spPr>
        <p:txBody>
          <a:bodyPr/>
          <a:lstStyle/>
          <a:p>
            <a:pPr eaLnBrk="1" hangingPunct="1"/>
            <a:r>
              <a:rPr lang="da-DK" smtClean="0">
                <a:ea typeface="ＭＳ Ｐゴシック" pitchFamily="34" charset="-128"/>
              </a:rPr>
              <a:t>Klik for at redigere titeltypografi i masteren</a:t>
            </a:r>
            <a:endParaRPr lang="da-DK" dirty="0" smtClean="0">
              <a:ea typeface="ＭＳ Ｐゴシック" pitchFamily="34" charset="-128"/>
            </a:endParaRPr>
          </a:p>
        </p:txBody>
      </p:sp>
      <p:sp>
        <p:nvSpPr>
          <p:cNvPr id="21" name="Undertitel 2"/>
          <p:cNvSpPr>
            <a:spLocks noGrp="1"/>
          </p:cNvSpPr>
          <p:nvPr>
            <p:ph type="subTitle" idx="1"/>
          </p:nvPr>
        </p:nvSpPr>
        <p:spPr>
          <a:xfrm>
            <a:off x="2286000" y="3429000"/>
            <a:ext cx="6477000" cy="1524000"/>
          </a:xfrm>
        </p:spPr>
        <p:txBody>
          <a:bodyPr/>
          <a:lstStyle>
            <a:lvl1pPr marL="0" indent="0">
              <a:buNone/>
              <a:defRPr/>
            </a:lvl1pPr>
          </a:lstStyle>
          <a:p>
            <a:pPr eaLnBrk="1" hangingPunct="1"/>
            <a:r>
              <a:rPr lang="da-DK" smtClean="0">
                <a:ea typeface="ＭＳ Ｐゴシック" pitchFamily="34" charset="-128"/>
              </a:rPr>
              <a:t>Klik for at redigere undertiteltypografien i masteren</a:t>
            </a:r>
            <a:endParaRPr lang="da-DK" dirty="0" smtClean="0">
              <a:ea typeface="ＭＳ Ｐゴシック" pitchFamily="34" charset="-128"/>
            </a:endParaRPr>
          </a:p>
        </p:txBody>
      </p:sp>
    </p:spTree>
    <p:extLst>
      <p:ext uri="{BB962C8B-B14F-4D97-AF65-F5344CB8AC3E}">
        <p14:creationId xmlns:p14="http://schemas.microsoft.com/office/powerpoint/2010/main" xmlns="" val="2090979843"/>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3338" cy="585311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8" name="Pladsholder til dato 13"/>
          <p:cNvSpPr>
            <a:spLocks noGrp="1"/>
          </p:cNvSpPr>
          <p:nvPr>
            <p:ph type="dt" sz="half" idx="10"/>
          </p:nvPr>
        </p:nvSpPr>
        <p:spPr>
          <a:xfrm>
            <a:off x="1268413" y="6264275"/>
            <a:ext cx="9144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D893B6F1-9E16-499E-B923-E2CC6A421F74}" type="datetime1">
              <a:rPr lang="da-DK" smtClean="0"/>
              <a:pPr/>
              <a:t>19-03-2012</a:t>
            </a:fld>
            <a:endParaRPr lang="da-DK" dirty="0"/>
          </a:p>
        </p:txBody>
      </p:sp>
      <p:sp>
        <p:nvSpPr>
          <p:cNvPr id="9" name="Pladsholder til diasnummer 14"/>
          <p:cNvSpPr>
            <a:spLocks noGrp="1"/>
          </p:cNvSpPr>
          <p:nvPr>
            <p:ph type="sldNum" sz="quarter" idx="4"/>
          </p:nvPr>
        </p:nvSpPr>
        <p:spPr>
          <a:xfrm>
            <a:off x="582613" y="6264275"/>
            <a:ext cx="60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EFDD6E78-A720-490C-8F53-674274A94C7A}" type="slidenum">
              <a:rPr lang="da-DK" smtClean="0"/>
              <a:pPr/>
              <a:t>‹nr.›</a:t>
            </a:fld>
            <a:endParaRPr lang="da-DK" dirty="0"/>
          </a:p>
        </p:txBody>
      </p:sp>
      <p:sp>
        <p:nvSpPr>
          <p:cNvPr id="10" name="Pladsholder til sidefod 15"/>
          <p:cNvSpPr>
            <a:spLocks noGrp="1"/>
          </p:cNvSpPr>
          <p:nvPr>
            <p:ph type="ftr" sz="quarter" idx="3"/>
          </p:nvPr>
        </p:nvSpPr>
        <p:spPr>
          <a:xfrm>
            <a:off x="2259013" y="6264275"/>
            <a:ext cx="441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r>
              <a:rPr lang="da-DK" smtClean="0"/>
              <a:t>Ældre Sagen PowerPoint eksempel</a:t>
            </a:r>
            <a:endParaRPr lang="da-DK" dirty="0"/>
          </a:p>
        </p:txBody>
      </p:sp>
    </p:spTree>
    <p:extLst>
      <p:ext uri="{BB962C8B-B14F-4D97-AF65-F5344CB8AC3E}">
        <p14:creationId xmlns:p14="http://schemas.microsoft.com/office/powerpoint/2010/main" xmlns="" val="38469402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7987"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79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p>
        </p:txBody>
      </p:sp>
      <p:sp>
        <p:nvSpPr>
          <p:cNvPr id="4" name="Pladsholder til tekst 3"/>
          <p:cNvSpPr>
            <a:spLocks noGrp="1"/>
          </p:cNvSpPr>
          <p:nvPr>
            <p:ph type="body" sz="half" idx="2"/>
          </p:nvPr>
        </p:nvSpPr>
        <p:spPr>
          <a:xfrm>
            <a:off x="1792288" y="5367338"/>
            <a:ext cx="54879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8" name="Pladsholder til dato 13"/>
          <p:cNvSpPr>
            <a:spLocks noGrp="1"/>
          </p:cNvSpPr>
          <p:nvPr>
            <p:ph type="dt" sz="half" idx="10"/>
          </p:nvPr>
        </p:nvSpPr>
        <p:spPr>
          <a:xfrm>
            <a:off x="1268413" y="6264275"/>
            <a:ext cx="9144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D893B6F1-9E16-499E-B923-E2CC6A421F74}" type="datetime1">
              <a:rPr lang="da-DK" smtClean="0"/>
              <a:pPr/>
              <a:t>19-03-2012</a:t>
            </a:fld>
            <a:endParaRPr lang="da-DK" dirty="0"/>
          </a:p>
        </p:txBody>
      </p:sp>
      <p:sp>
        <p:nvSpPr>
          <p:cNvPr id="9" name="Pladsholder til diasnummer 14"/>
          <p:cNvSpPr>
            <a:spLocks noGrp="1"/>
          </p:cNvSpPr>
          <p:nvPr>
            <p:ph type="sldNum" sz="quarter" idx="4"/>
          </p:nvPr>
        </p:nvSpPr>
        <p:spPr>
          <a:xfrm>
            <a:off x="582613" y="6264275"/>
            <a:ext cx="60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EFDD6E78-A720-490C-8F53-674274A94C7A}" type="slidenum">
              <a:rPr lang="da-DK" smtClean="0"/>
              <a:pPr/>
              <a:t>‹nr.›</a:t>
            </a:fld>
            <a:endParaRPr lang="da-DK" dirty="0"/>
          </a:p>
        </p:txBody>
      </p:sp>
      <p:sp>
        <p:nvSpPr>
          <p:cNvPr id="10" name="Pladsholder til sidefod 15"/>
          <p:cNvSpPr>
            <a:spLocks noGrp="1"/>
          </p:cNvSpPr>
          <p:nvPr>
            <p:ph type="ftr" sz="quarter" idx="3"/>
          </p:nvPr>
        </p:nvSpPr>
        <p:spPr>
          <a:xfrm>
            <a:off x="2259013" y="6264275"/>
            <a:ext cx="441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r>
              <a:rPr lang="da-DK" smtClean="0"/>
              <a:t>Ældre Sagen PowerPoint eksempel</a:t>
            </a:r>
            <a:endParaRPr lang="da-DK" dirty="0"/>
          </a:p>
        </p:txBody>
      </p:sp>
      <p:sp>
        <p:nvSpPr>
          <p:cNvPr id="11" name="Rectangle 10"/>
          <p:cNvSpPr>
            <a:spLocks noChangeArrowheads="1"/>
          </p:cNvSpPr>
          <p:nvPr userDrawn="1"/>
        </p:nvSpPr>
        <p:spPr bwMode="auto">
          <a:xfrm>
            <a:off x="0" y="6705997"/>
            <a:ext cx="8450263" cy="179387"/>
          </a:xfrm>
          <a:prstGeom prst="rect">
            <a:avLst/>
          </a:prstGeom>
          <a:solidFill>
            <a:srgbClr val="194164"/>
          </a:solidFill>
          <a:ln w="15875">
            <a:noFill/>
            <a:miter lim="800000"/>
            <a:headEnd/>
            <a:tailEnd/>
          </a:ln>
        </p:spPr>
        <p:txBody>
          <a:bodyPr/>
          <a:lstStyle/>
          <a:p>
            <a:pPr eaLnBrk="0" hangingPunct="0">
              <a:defRPr/>
            </a:pPr>
            <a:endParaRPr lang="da-DK">
              <a:latin typeface="Times" charset="0"/>
              <a:ea typeface="+mn-ea"/>
            </a:endParaRPr>
          </a:p>
        </p:txBody>
      </p:sp>
      <p:sp>
        <p:nvSpPr>
          <p:cNvPr id="12" name="Rectangle 11"/>
          <p:cNvSpPr>
            <a:spLocks noChangeArrowheads="1"/>
          </p:cNvSpPr>
          <p:nvPr userDrawn="1"/>
        </p:nvSpPr>
        <p:spPr bwMode="auto">
          <a:xfrm>
            <a:off x="8534400" y="6705997"/>
            <a:ext cx="609600" cy="179387"/>
          </a:xfrm>
          <a:prstGeom prst="rect">
            <a:avLst/>
          </a:prstGeom>
          <a:solidFill>
            <a:srgbClr val="005724"/>
          </a:solidFill>
          <a:ln w="15875">
            <a:noFill/>
            <a:miter lim="800000"/>
            <a:headEnd/>
            <a:tailEnd/>
          </a:ln>
        </p:spPr>
        <p:txBody>
          <a:bodyPr/>
          <a:lstStyle/>
          <a:p>
            <a:pPr eaLnBrk="0" hangingPunct="0">
              <a:defRPr/>
            </a:pPr>
            <a:endParaRPr lang="da-DK">
              <a:latin typeface="Times" charset="0"/>
              <a:ea typeface="+mn-ea"/>
            </a:endParaRPr>
          </a:p>
        </p:txBody>
      </p:sp>
    </p:spTree>
    <p:extLst>
      <p:ext uri="{BB962C8B-B14F-4D97-AF65-F5344CB8AC3E}">
        <p14:creationId xmlns:p14="http://schemas.microsoft.com/office/powerpoint/2010/main" xmlns="" val="2286082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13"/>
          <p:cNvSpPr>
            <a:spLocks noGrp="1"/>
          </p:cNvSpPr>
          <p:nvPr>
            <p:ph type="dt" sz="half" idx="2"/>
          </p:nvPr>
        </p:nvSpPr>
        <p:spPr>
          <a:xfrm>
            <a:off x="1268413" y="6264275"/>
            <a:ext cx="9144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D893B6F1-9E16-499E-B923-E2CC6A421F74}" type="datetime1">
              <a:rPr lang="da-DK" smtClean="0"/>
              <a:pPr/>
              <a:t>19-03-2012</a:t>
            </a:fld>
            <a:endParaRPr lang="da-DK" dirty="0"/>
          </a:p>
        </p:txBody>
      </p:sp>
      <p:sp>
        <p:nvSpPr>
          <p:cNvPr id="8" name="Pladsholder til diasnummer 14"/>
          <p:cNvSpPr>
            <a:spLocks noGrp="1"/>
          </p:cNvSpPr>
          <p:nvPr>
            <p:ph type="sldNum" sz="quarter" idx="4"/>
          </p:nvPr>
        </p:nvSpPr>
        <p:spPr>
          <a:xfrm>
            <a:off x="582613" y="6264275"/>
            <a:ext cx="60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EFDD6E78-A720-490C-8F53-674274A94C7A}" type="slidenum">
              <a:rPr lang="da-DK" smtClean="0"/>
              <a:pPr/>
              <a:t>‹nr.›</a:t>
            </a:fld>
            <a:endParaRPr lang="da-DK" dirty="0"/>
          </a:p>
        </p:txBody>
      </p:sp>
      <p:sp>
        <p:nvSpPr>
          <p:cNvPr id="9" name="Pladsholder til sidefod 15"/>
          <p:cNvSpPr>
            <a:spLocks noGrp="1"/>
          </p:cNvSpPr>
          <p:nvPr>
            <p:ph type="ftr" sz="quarter" idx="3"/>
          </p:nvPr>
        </p:nvSpPr>
        <p:spPr>
          <a:xfrm>
            <a:off x="2259013" y="6264275"/>
            <a:ext cx="441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r>
              <a:rPr lang="da-DK" smtClean="0"/>
              <a:t>Ældre Sagen PowerPoint eksempel</a:t>
            </a:r>
            <a:endParaRPr lang="da-DK" dirty="0"/>
          </a:p>
        </p:txBody>
      </p:sp>
    </p:spTree>
    <p:extLst>
      <p:ext uri="{BB962C8B-B14F-4D97-AF65-F5344CB8AC3E}">
        <p14:creationId xmlns:p14="http://schemas.microsoft.com/office/powerpoint/2010/main" xmlns="" val="2091988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783388" y="404664"/>
            <a:ext cx="2109787" cy="5688632"/>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0850" y="404664"/>
            <a:ext cx="6180138" cy="5688632"/>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13"/>
          <p:cNvSpPr>
            <a:spLocks noGrp="1"/>
          </p:cNvSpPr>
          <p:nvPr>
            <p:ph type="dt" sz="half" idx="2"/>
          </p:nvPr>
        </p:nvSpPr>
        <p:spPr>
          <a:xfrm>
            <a:off x="1268413" y="6264275"/>
            <a:ext cx="9144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D893B6F1-9E16-499E-B923-E2CC6A421F74}" type="datetime1">
              <a:rPr lang="da-DK" smtClean="0"/>
              <a:pPr/>
              <a:t>19-03-2012</a:t>
            </a:fld>
            <a:endParaRPr lang="da-DK" dirty="0"/>
          </a:p>
        </p:txBody>
      </p:sp>
      <p:sp>
        <p:nvSpPr>
          <p:cNvPr id="8" name="Pladsholder til diasnummer 14"/>
          <p:cNvSpPr>
            <a:spLocks noGrp="1"/>
          </p:cNvSpPr>
          <p:nvPr>
            <p:ph type="sldNum" sz="quarter" idx="4"/>
          </p:nvPr>
        </p:nvSpPr>
        <p:spPr>
          <a:xfrm>
            <a:off x="582613" y="6264275"/>
            <a:ext cx="60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EFDD6E78-A720-490C-8F53-674274A94C7A}" type="slidenum">
              <a:rPr lang="da-DK" smtClean="0"/>
              <a:pPr/>
              <a:t>‹nr.›</a:t>
            </a:fld>
            <a:endParaRPr lang="da-DK" dirty="0"/>
          </a:p>
        </p:txBody>
      </p:sp>
      <p:sp>
        <p:nvSpPr>
          <p:cNvPr id="9" name="Pladsholder til sidefod 15"/>
          <p:cNvSpPr>
            <a:spLocks noGrp="1"/>
          </p:cNvSpPr>
          <p:nvPr>
            <p:ph type="ftr" sz="quarter" idx="3"/>
          </p:nvPr>
        </p:nvSpPr>
        <p:spPr>
          <a:xfrm>
            <a:off x="2259013" y="6264275"/>
            <a:ext cx="441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r>
              <a:rPr lang="da-DK" smtClean="0"/>
              <a:t>Ældre Sagen PowerPoint eksempel</a:t>
            </a:r>
            <a:endParaRPr lang="da-DK" dirty="0"/>
          </a:p>
        </p:txBody>
      </p:sp>
      <p:sp>
        <p:nvSpPr>
          <p:cNvPr id="10" name="Rectangle 9"/>
          <p:cNvSpPr>
            <a:spLocks noChangeArrowheads="1"/>
          </p:cNvSpPr>
          <p:nvPr userDrawn="1"/>
        </p:nvSpPr>
        <p:spPr bwMode="auto">
          <a:xfrm>
            <a:off x="0" y="6705997"/>
            <a:ext cx="8450263" cy="179387"/>
          </a:xfrm>
          <a:prstGeom prst="rect">
            <a:avLst/>
          </a:prstGeom>
          <a:solidFill>
            <a:srgbClr val="194164"/>
          </a:solidFill>
          <a:ln w="15875">
            <a:noFill/>
            <a:miter lim="800000"/>
            <a:headEnd/>
            <a:tailEnd/>
          </a:ln>
        </p:spPr>
        <p:txBody>
          <a:bodyPr/>
          <a:lstStyle/>
          <a:p>
            <a:pPr eaLnBrk="0" hangingPunct="0">
              <a:defRPr/>
            </a:pPr>
            <a:endParaRPr lang="da-DK">
              <a:latin typeface="Times" charset="0"/>
              <a:ea typeface="+mn-ea"/>
            </a:endParaRPr>
          </a:p>
        </p:txBody>
      </p:sp>
      <p:sp>
        <p:nvSpPr>
          <p:cNvPr id="11" name="Rectangle 10"/>
          <p:cNvSpPr>
            <a:spLocks noChangeArrowheads="1"/>
          </p:cNvSpPr>
          <p:nvPr userDrawn="1"/>
        </p:nvSpPr>
        <p:spPr bwMode="auto">
          <a:xfrm>
            <a:off x="8534400" y="6705997"/>
            <a:ext cx="609600" cy="179387"/>
          </a:xfrm>
          <a:prstGeom prst="rect">
            <a:avLst/>
          </a:prstGeom>
          <a:solidFill>
            <a:srgbClr val="005724"/>
          </a:solidFill>
          <a:ln w="15875">
            <a:noFill/>
            <a:miter lim="800000"/>
            <a:headEnd/>
            <a:tailEnd/>
          </a:ln>
        </p:spPr>
        <p:txBody>
          <a:bodyPr/>
          <a:lstStyle/>
          <a:p>
            <a:pPr eaLnBrk="0" hangingPunct="0">
              <a:defRPr/>
            </a:pPr>
            <a:endParaRPr lang="da-DK">
              <a:latin typeface="Times" charset="0"/>
              <a:ea typeface="+mn-ea"/>
            </a:endParaRPr>
          </a:p>
        </p:txBody>
      </p:sp>
    </p:spTree>
    <p:extLst>
      <p:ext uri="{BB962C8B-B14F-4D97-AF65-F5344CB8AC3E}">
        <p14:creationId xmlns:p14="http://schemas.microsoft.com/office/powerpoint/2010/main" xmlns="" val="138662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12355" y="413792"/>
            <a:ext cx="792088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585788" y="1727200"/>
            <a:ext cx="4076700" cy="4366096"/>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814888" y="1727200"/>
            <a:ext cx="4078287" cy="206184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indhold 4"/>
          <p:cNvSpPr>
            <a:spLocks noGrp="1"/>
          </p:cNvSpPr>
          <p:nvPr>
            <p:ph sz="quarter" idx="3"/>
          </p:nvPr>
        </p:nvSpPr>
        <p:spPr>
          <a:xfrm>
            <a:off x="4814888" y="4005064"/>
            <a:ext cx="4078287" cy="2088232"/>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dato 13"/>
          <p:cNvSpPr>
            <a:spLocks noGrp="1"/>
          </p:cNvSpPr>
          <p:nvPr>
            <p:ph type="dt" sz="half" idx="10"/>
          </p:nvPr>
        </p:nvSpPr>
        <p:spPr>
          <a:xfrm>
            <a:off x="1268413" y="6264275"/>
            <a:ext cx="9144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D893B6F1-9E16-499E-B923-E2CC6A421F74}" type="datetime1">
              <a:rPr lang="da-DK" smtClean="0"/>
              <a:pPr/>
              <a:t>19-03-2012</a:t>
            </a:fld>
            <a:endParaRPr lang="da-DK" dirty="0"/>
          </a:p>
        </p:txBody>
      </p:sp>
      <p:sp>
        <p:nvSpPr>
          <p:cNvPr id="10" name="Pladsholder til diasnummer 14"/>
          <p:cNvSpPr>
            <a:spLocks noGrp="1"/>
          </p:cNvSpPr>
          <p:nvPr>
            <p:ph type="sldNum" sz="quarter" idx="4"/>
          </p:nvPr>
        </p:nvSpPr>
        <p:spPr>
          <a:xfrm>
            <a:off x="582613" y="6264275"/>
            <a:ext cx="60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EFDD6E78-A720-490C-8F53-674274A94C7A}" type="slidenum">
              <a:rPr lang="da-DK" smtClean="0"/>
              <a:pPr/>
              <a:t>‹nr.›</a:t>
            </a:fld>
            <a:endParaRPr lang="da-DK" dirty="0"/>
          </a:p>
        </p:txBody>
      </p:sp>
      <p:sp>
        <p:nvSpPr>
          <p:cNvPr id="11" name="Pladsholder til sidefod 15"/>
          <p:cNvSpPr>
            <a:spLocks noGrp="1"/>
          </p:cNvSpPr>
          <p:nvPr>
            <p:ph type="ftr" sz="quarter" idx="11"/>
          </p:nvPr>
        </p:nvSpPr>
        <p:spPr>
          <a:xfrm>
            <a:off x="2259013" y="6264275"/>
            <a:ext cx="441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r>
              <a:rPr lang="da-DK" smtClean="0"/>
              <a:t>Ældre Sagen PowerPoint eksempel</a:t>
            </a:r>
            <a:endParaRPr lang="da-DK" dirty="0"/>
          </a:p>
        </p:txBody>
      </p:sp>
    </p:spTree>
    <p:extLst>
      <p:ext uri="{BB962C8B-B14F-4D97-AF65-F5344CB8AC3E}">
        <p14:creationId xmlns:p14="http://schemas.microsoft.com/office/powerpoint/2010/main" xmlns="" val="343547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600"/>
            </a:lvl1pPr>
          </a:lstStyle>
          <a:p>
            <a:r>
              <a:rPr lang="da-DK" smtClean="0"/>
              <a:t>Klik for at redigere titeltypografi i masteren</a:t>
            </a:r>
            <a:endParaRPr lang="da-DK" dirty="0"/>
          </a:p>
        </p:txBody>
      </p:sp>
      <p:sp>
        <p:nvSpPr>
          <p:cNvPr id="3" name="Pladsholder til indhold 2"/>
          <p:cNvSpPr>
            <a:spLocks noGrp="1"/>
          </p:cNvSpPr>
          <p:nvPr>
            <p:ph idx="1"/>
          </p:nvPr>
        </p:nvSpPr>
        <p:spPr/>
        <p:txBody>
          <a:bodyPr/>
          <a:lstStyle>
            <a:lvl1pPr>
              <a:defRPr sz="2800"/>
            </a:lvl1pPr>
            <a:lvl3pPr>
              <a:defRPr sz="2000"/>
            </a:lvl3pPr>
            <a:lvl4pPr>
              <a:defRPr sz="2000"/>
            </a:lvl4pPr>
            <a:lvl5pPr>
              <a:defRPr sz="2000"/>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Pladsholder til dato 13"/>
          <p:cNvSpPr>
            <a:spLocks noGrp="1"/>
          </p:cNvSpPr>
          <p:nvPr>
            <p:ph type="dt" sz="half" idx="2"/>
          </p:nvPr>
        </p:nvSpPr>
        <p:spPr>
          <a:xfrm>
            <a:off x="1268413" y="6264275"/>
            <a:ext cx="9144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D893B6F1-9E16-499E-B923-E2CC6A421F74}" type="datetime1">
              <a:rPr lang="da-DK" smtClean="0"/>
              <a:pPr/>
              <a:t>19-03-2012</a:t>
            </a:fld>
            <a:endParaRPr lang="da-DK" dirty="0"/>
          </a:p>
        </p:txBody>
      </p:sp>
      <p:sp>
        <p:nvSpPr>
          <p:cNvPr id="8" name="Pladsholder til diasnummer 14"/>
          <p:cNvSpPr>
            <a:spLocks noGrp="1"/>
          </p:cNvSpPr>
          <p:nvPr>
            <p:ph type="sldNum" sz="quarter" idx="4"/>
          </p:nvPr>
        </p:nvSpPr>
        <p:spPr>
          <a:xfrm>
            <a:off x="582613" y="6264275"/>
            <a:ext cx="60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EFDD6E78-A720-490C-8F53-674274A94C7A}" type="slidenum">
              <a:rPr lang="da-DK" smtClean="0"/>
              <a:pPr/>
              <a:t>‹nr.›</a:t>
            </a:fld>
            <a:endParaRPr lang="da-DK" dirty="0"/>
          </a:p>
        </p:txBody>
      </p:sp>
      <p:sp>
        <p:nvSpPr>
          <p:cNvPr id="9" name="Pladsholder til sidefod 15"/>
          <p:cNvSpPr>
            <a:spLocks noGrp="1"/>
          </p:cNvSpPr>
          <p:nvPr>
            <p:ph type="ftr" sz="quarter" idx="3"/>
          </p:nvPr>
        </p:nvSpPr>
        <p:spPr>
          <a:xfrm>
            <a:off x="2259013" y="6264275"/>
            <a:ext cx="441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r>
              <a:rPr lang="da-DK" smtClean="0"/>
              <a:t>Ældre Sagen PowerPoint eksempel</a:t>
            </a:r>
            <a:endParaRPr lang="da-DK" dirty="0"/>
          </a:p>
        </p:txBody>
      </p:sp>
    </p:spTree>
    <p:extLst>
      <p:ext uri="{BB962C8B-B14F-4D97-AF65-F5344CB8AC3E}">
        <p14:creationId xmlns:p14="http://schemas.microsoft.com/office/powerpoint/2010/main" xmlns="" val="43149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u. sneg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600"/>
            </a:lvl1pPr>
          </a:lstStyle>
          <a:p>
            <a:r>
              <a:rPr lang="da-DK" smtClean="0"/>
              <a:t>Klik for at redigere titeltypografi i masteren</a:t>
            </a:r>
            <a:endParaRPr lang="da-DK" dirty="0"/>
          </a:p>
        </p:txBody>
      </p:sp>
      <p:sp>
        <p:nvSpPr>
          <p:cNvPr id="3" name="Pladsholder til indhold 2"/>
          <p:cNvSpPr>
            <a:spLocks noGrp="1"/>
          </p:cNvSpPr>
          <p:nvPr>
            <p:ph idx="1"/>
          </p:nvPr>
        </p:nvSpPr>
        <p:spPr/>
        <p:txBody>
          <a:bodyPr/>
          <a:lstStyle>
            <a:lvl1pPr>
              <a:defRPr sz="2800"/>
            </a:lvl1pPr>
            <a:lvl3pPr>
              <a:defRPr sz="2000"/>
            </a:lvl3pPr>
            <a:lvl4pPr>
              <a:defRPr sz="2000"/>
            </a:lvl4pPr>
            <a:lvl5pPr>
              <a:defRPr sz="2000"/>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Pladsholder til dato 13"/>
          <p:cNvSpPr>
            <a:spLocks noGrp="1"/>
          </p:cNvSpPr>
          <p:nvPr>
            <p:ph type="dt" sz="half" idx="2"/>
          </p:nvPr>
        </p:nvSpPr>
        <p:spPr>
          <a:xfrm>
            <a:off x="1268413" y="6264275"/>
            <a:ext cx="9144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D893B6F1-9E16-499E-B923-E2CC6A421F74}" type="datetime1">
              <a:rPr lang="da-DK" smtClean="0"/>
              <a:pPr/>
              <a:t>19-03-2012</a:t>
            </a:fld>
            <a:endParaRPr lang="da-DK" dirty="0"/>
          </a:p>
        </p:txBody>
      </p:sp>
      <p:sp>
        <p:nvSpPr>
          <p:cNvPr id="8" name="Pladsholder til diasnummer 14"/>
          <p:cNvSpPr>
            <a:spLocks noGrp="1"/>
          </p:cNvSpPr>
          <p:nvPr>
            <p:ph type="sldNum" sz="quarter" idx="4"/>
          </p:nvPr>
        </p:nvSpPr>
        <p:spPr>
          <a:xfrm>
            <a:off x="582613" y="6264275"/>
            <a:ext cx="60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EFDD6E78-A720-490C-8F53-674274A94C7A}" type="slidenum">
              <a:rPr lang="da-DK" smtClean="0"/>
              <a:pPr/>
              <a:t>‹nr.›</a:t>
            </a:fld>
            <a:endParaRPr lang="da-DK" dirty="0"/>
          </a:p>
        </p:txBody>
      </p:sp>
      <p:sp>
        <p:nvSpPr>
          <p:cNvPr id="9" name="Pladsholder til sidefod 15"/>
          <p:cNvSpPr>
            <a:spLocks noGrp="1"/>
          </p:cNvSpPr>
          <p:nvPr>
            <p:ph type="ftr" sz="quarter" idx="3"/>
          </p:nvPr>
        </p:nvSpPr>
        <p:spPr>
          <a:xfrm>
            <a:off x="2259013" y="6264275"/>
            <a:ext cx="441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r>
              <a:rPr lang="da-DK" smtClean="0"/>
              <a:t>Ældre Sagen PowerPoint eksempel</a:t>
            </a:r>
            <a:endParaRPr lang="da-DK" dirty="0"/>
          </a:p>
        </p:txBody>
      </p:sp>
      <p:sp>
        <p:nvSpPr>
          <p:cNvPr id="10" name="Rectangle 8"/>
          <p:cNvSpPr>
            <a:spLocks noChangeArrowheads="1"/>
          </p:cNvSpPr>
          <p:nvPr userDrawn="1"/>
        </p:nvSpPr>
        <p:spPr bwMode="auto">
          <a:xfrm>
            <a:off x="687388" y="0"/>
            <a:ext cx="8456612" cy="179388"/>
          </a:xfrm>
          <a:prstGeom prst="rect">
            <a:avLst/>
          </a:prstGeom>
          <a:solidFill>
            <a:srgbClr val="A5135B"/>
          </a:solidFill>
          <a:ln w="12700">
            <a:noFill/>
            <a:miter lim="800000"/>
            <a:headEnd/>
            <a:tailEnd/>
          </a:ln>
        </p:spPr>
        <p:txBody>
          <a:bodyPr/>
          <a:lstStyle/>
          <a:p>
            <a:pPr eaLnBrk="0" hangingPunct="0">
              <a:defRPr/>
            </a:pPr>
            <a:endParaRPr lang="da-DK">
              <a:latin typeface="Times" charset="0"/>
              <a:ea typeface="+mn-ea"/>
            </a:endParaRPr>
          </a:p>
        </p:txBody>
      </p:sp>
      <p:sp>
        <p:nvSpPr>
          <p:cNvPr id="11" name="Rectangle 12"/>
          <p:cNvSpPr>
            <a:spLocks noChangeArrowheads="1"/>
          </p:cNvSpPr>
          <p:nvPr userDrawn="1"/>
        </p:nvSpPr>
        <p:spPr bwMode="auto">
          <a:xfrm>
            <a:off x="0" y="0"/>
            <a:ext cx="601663" cy="179388"/>
          </a:xfrm>
          <a:prstGeom prst="rect">
            <a:avLst/>
          </a:prstGeom>
          <a:solidFill>
            <a:schemeClr val="accent5"/>
          </a:solidFill>
          <a:ln w="15875">
            <a:noFill/>
            <a:miter lim="800000"/>
            <a:headEnd/>
            <a:tailEnd/>
          </a:ln>
        </p:spPr>
        <p:txBody>
          <a:bodyPr/>
          <a:lstStyle/>
          <a:p>
            <a:pPr eaLnBrk="0" hangingPunct="0">
              <a:defRPr/>
            </a:pPr>
            <a:endParaRPr lang="da-DK">
              <a:latin typeface="Times" charset="0"/>
              <a:ea typeface="+mn-ea"/>
            </a:endParaRPr>
          </a:p>
        </p:txBody>
      </p:sp>
      <p:pic>
        <p:nvPicPr>
          <p:cNvPr id="12" name="Picture 1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948488" y="6207125"/>
            <a:ext cx="153035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a:spLocks noChangeArrowheads="1"/>
          </p:cNvSpPr>
          <p:nvPr userDrawn="1"/>
        </p:nvSpPr>
        <p:spPr bwMode="auto">
          <a:xfrm>
            <a:off x="0" y="6705997"/>
            <a:ext cx="8450263" cy="179387"/>
          </a:xfrm>
          <a:prstGeom prst="rect">
            <a:avLst/>
          </a:prstGeom>
          <a:solidFill>
            <a:srgbClr val="534A46"/>
          </a:solidFill>
          <a:ln w="15875">
            <a:noFill/>
            <a:miter lim="800000"/>
            <a:headEnd/>
            <a:tailEnd/>
          </a:ln>
        </p:spPr>
        <p:txBody>
          <a:bodyPr/>
          <a:lstStyle/>
          <a:p>
            <a:pPr eaLnBrk="0" hangingPunct="0">
              <a:defRPr/>
            </a:pPr>
            <a:endParaRPr lang="da-DK">
              <a:latin typeface="Times" charset="0"/>
              <a:ea typeface="+mn-ea"/>
            </a:endParaRPr>
          </a:p>
        </p:txBody>
      </p:sp>
      <p:sp>
        <p:nvSpPr>
          <p:cNvPr id="14" name="Rectangle 13"/>
          <p:cNvSpPr>
            <a:spLocks noChangeArrowheads="1"/>
          </p:cNvSpPr>
          <p:nvPr userDrawn="1"/>
        </p:nvSpPr>
        <p:spPr bwMode="auto">
          <a:xfrm>
            <a:off x="8534400" y="6705997"/>
            <a:ext cx="609600" cy="179387"/>
          </a:xfrm>
          <a:prstGeom prst="rect">
            <a:avLst/>
          </a:prstGeom>
          <a:solidFill>
            <a:srgbClr val="167B7B"/>
          </a:solidFill>
          <a:ln w="15875">
            <a:noFill/>
            <a:miter lim="800000"/>
            <a:headEnd/>
            <a:tailEnd/>
          </a:ln>
        </p:spPr>
        <p:txBody>
          <a:bodyPr/>
          <a:lstStyle/>
          <a:p>
            <a:pPr eaLnBrk="0" hangingPunct="0">
              <a:defRPr/>
            </a:pPr>
            <a:endParaRPr lang="da-DK">
              <a:latin typeface="Times" charset="0"/>
              <a:ea typeface="+mn-ea"/>
            </a:endParaRPr>
          </a:p>
        </p:txBody>
      </p:sp>
    </p:spTree>
    <p:extLst>
      <p:ext uri="{BB962C8B-B14F-4D97-AF65-F5344CB8AC3E}">
        <p14:creationId xmlns:p14="http://schemas.microsoft.com/office/powerpoint/2010/main" xmlns="" val="17546526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3987" cy="1362075"/>
          </a:xfrm>
        </p:spPr>
        <p:txBody>
          <a:bodyPr anchor="t"/>
          <a:lstStyle>
            <a:lvl1pPr algn="l">
              <a:defRPr sz="4000" b="1" cap="all"/>
            </a:lvl1pPr>
          </a:lstStyle>
          <a:p>
            <a:r>
              <a:rPr lang="da-DK" smtClean="0"/>
              <a:t>Klik for at redigere titeltypografi i masteren</a:t>
            </a:r>
            <a:endParaRPr lang="da-DK" dirty="0"/>
          </a:p>
        </p:txBody>
      </p:sp>
      <p:sp>
        <p:nvSpPr>
          <p:cNvPr id="3" name="Pladsholder til tekst 2"/>
          <p:cNvSpPr>
            <a:spLocks noGrp="1"/>
          </p:cNvSpPr>
          <p:nvPr>
            <p:ph type="body" idx="1"/>
          </p:nvPr>
        </p:nvSpPr>
        <p:spPr>
          <a:xfrm>
            <a:off x="722313" y="2906713"/>
            <a:ext cx="77739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10" name="Pladsholder til dato 13"/>
          <p:cNvSpPr>
            <a:spLocks noGrp="1"/>
          </p:cNvSpPr>
          <p:nvPr>
            <p:ph type="dt" sz="half" idx="2"/>
          </p:nvPr>
        </p:nvSpPr>
        <p:spPr>
          <a:xfrm>
            <a:off x="1268413" y="6264275"/>
            <a:ext cx="9144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D893B6F1-9E16-499E-B923-E2CC6A421F74}" type="datetime1">
              <a:rPr lang="da-DK" smtClean="0"/>
              <a:pPr/>
              <a:t>19-03-2012</a:t>
            </a:fld>
            <a:endParaRPr lang="da-DK" dirty="0"/>
          </a:p>
        </p:txBody>
      </p:sp>
      <p:sp>
        <p:nvSpPr>
          <p:cNvPr id="11" name="Pladsholder til diasnummer 14"/>
          <p:cNvSpPr>
            <a:spLocks noGrp="1"/>
          </p:cNvSpPr>
          <p:nvPr>
            <p:ph type="sldNum" sz="quarter" idx="4"/>
          </p:nvPr>
        </p:nvSpPr>
        <p:spPr>
          <a:xfrm>
            <a:off x="582613" y="6264275"/>
            <a:ext cx="60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EFDD6E78-A720-490C-8F53-674274A94C7A}" type="slidenum">
              <a:rPr lang="da-DK" smtClean="0"/>
              <a:pPr/>
              <a:t>‹nr.›</a:t>
            </a:fld>
            <a:endParaRPr lang="da-DK" dirty="0"/>
          </a:p>
        </p:txBody>
      </p:sp>
      <p:sp>
        <p:nvSpPr>
          <p:cNvPr id="12" name="Pladsholder til sidefod 15"/>
          <p:cNvSpPr>
            <a:spLocks noGrp="1"/>
          </p:cNvSpPr>
          <p:nvPr>
            <p:ph type="ftr" sz="quarter" idx="3"/>
          </p:nvPr>
        </p:nvSpPr>
        <p:spPr>
          <a:xfrm>
            <a:off x="2259013" y="6264275"/>
            <a:ext cx="441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r>
              <a:rPr lang="da-DK" smtClean="0"/>
              <a:t>Ældre Sagen PowerPoint eksempel</a:t>
            </a:r>
            <a:endParaRPr lang="da-DK" dirty="0"/>
          </a:p>
        </p:txBody>
      </p:sp>
      <p:sp>
        <p:nvSpPr>
          <p:cNvPr id="7" name="Rectangle 6"/>
          <p:cNvSpPr>
            <a:spLocks noChangeArrowheads="1"/>
          </p:cNvSpPr>
          <p:nvPr userDrawn="1"/>
        </p:nvSpPr>
        <p:spPr bwMode="auto">
          <a:xfrm>
            <a:off x="0" y="6705997"/>
            <a:ext cx="8450263" cy="179387"/>
          </a:xfrm>
          <a:prstGeom prst="rect">
            <a:avLst/>
          </a:prstGeom>
          <a:solidFill>
            <a:srgbClr val="194164"/>
          </a:solidFill>
          <a:ln w="15875">
            <a:noFill/>
            <a:miter lim="800000"/>
            <a:headEnd/>
            <a:tailEnd/>
          </a:ln>
        </p:spPr>
        <p:txBody>
          <a:bodyPr/>
          <a:lstStyle/>
          <a:p>
            <a:pPr eaLnBrk="0" hangingPunct="0">
              <a:defRPr/>
            </a:pPr>
            <a:endParaRPr lang="da-DK">
              <a:latin typeface="Times" charset="0"/>
              <a:ea typeface="+mn-ea"/>
            </a:endParaRPr>
          </a:p>
        </p:txBody>
      </p:sp>
      <p:sp>
        <p:nvSpPr>
          <p:cNvPr id="8" name="Rectangle 7"/>
          <p:cNvSpPr>
            <a:spLocks noChangeArrowheads="1"/>
          </p:cNvSpPr>
          <p:nvPr userDrawn="1"/>
        </p:nvSpPr>
        <p:spPr bwMode="auto">
          <a:xfrm>
            <a:off x="8534400" y="6705997"/>
            <a:ext cx="609600" cy="179387"/>
          </a:xfrm>
          <a:prstGeom prst="rect">
            <a:avLst/>
          </a:prstGeom>
          <a:solidFill>
            <a:srgbClr val="005724"/>
          </a:solidFill>
          <a:ln w="15875">
            <a:noFill/>
            <a:miter lim="800000"/>
            <a:headEnd/>
            <a:tailEnd/>
          </a:ln>
        </p:spPr>
        <p:txBody>
          <a:bodyPr/>
          <a:lstStyle/>
          <a:p>
            <a:pPr eaLnBrk="0" hangingPunct="0">
              <a:defRPr/>
            </a:pPr>
            <a:endParaRPr lang="da-DK">
              <a:latin typeface="Times" charset="0"/>
              <a:ea typeface="+mn-ea"/>
            </a:endParaRPr>
          </a:p>
        </p:txBody>
      </p:sp>
    </p:spTree>
    <p:extLst>
      <p:ext uri="{BB962C8B-B14F-4D97-AF65-F5344CB8AC3E}">
        <p14:creationId xmlns:p14="http://schemas.microsoft.com/office/powerpoint/2010/main" xmlns="" val="53504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84362" y="1988840"/>
            <a:ext cx="3888432" cy="4299248"/>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p:cNvSpPr>
            <a:spLocks noGrp="1"/>
          </p:cNvSpPr>
          <p:nvPr>
            <p:ph sz="half" idx="2"/>
          </p:nvPr>
        </p:nvSpPr>
        <p:spPr>
          <a:xfrm>
            <a:off x="4716810" y="1988840"/>
            <a:ext cx="3816425" cy="4299248"/>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dato 13"/>
          <p:cNvSpPr>
            <a:spLocks noGrp="1"/>
          </p:cNvSpPr>
          <p:nvPr>
            <p:ph type="dt" sz="half" idx="10"/>
          </p:nvPr>
        </p:nvSpPr>
        <p:spPr>
          <a:xfrm>
            <a:off x="1268413" y="6264275"/>
            <a:ext cx="9144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D893B6F1-9E16-499E-B923-E2CC6A421F74}" type="datetime1">
              <a:rPr lang="da-DK" smtClean="0"/>
              <a:pPr/>
              <a:t>19-03-2012</a:t>
            </a:fld>
            <a:endParaRPr lang="da-DK" dirty="0"/>
          </a:p>
        </p:txBody>
      </p:sp>
      <p:sp>
        <p:nvSpPr>
          <p:cNvPr id="9" name="Pladsholder til diasnummer 14"/>
          <p:cNvSpPr>
            <a:spLocks noGrp="1"/>
          </p:cNvSpPr>
          <p:nvPr>
            <p:ph type="sldNum" sz="quarter" idx="4"/>
          </p:nvPr>
        </p:nvSpPr>
        <p:spPr>
          <a:xfrm>
            <a:off x="582613" y="6264275"/>
            <a:ext cx="60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EFDD6E78-A720-490C-8F53-674274A94C7A}" type="slidenum">
              <a:rPr lang="da-DK" smtClean="0"/>
              <a:pPr/>
              <a:t>‹nr.›</a:t>
            </a:fld>
            <a:endParaRPr lang="da-DK" dirty="0"/>
          </a:p>
        </p:txBody>
      </p:sp>
      <p:sp>
        <p:nvSpPr>
          <p:cNvPr id="10" name="Pladsholder til sidefod 15"/>
          <p:cNvSpPr>
            <a:spLocks noGrp="1"/>
          </p:cNvSpPr>
          <p:nvPr>
            <p:ph type="ftr" sz="quarter" idx="3"/>
          </p:nvPr>
        </p:nvSpPr>
        <p:spPr>
          <a:xfrm>
            <a:off x="2259013" y="6264275"/>
            <a:ext cx="441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r>
              <a:rPr lang="da-DK" smtClean="0"/>
              <a:t>Ældre Sagen PowerPoint eksempel</a:t>
            </a:r>
            <a:endParaRPr lang="da-DK" dirty="0"/>
          </a:p>
        </p:txBody>
      </p:sp>
    </p:spTree>
    <p:extLst>
      <p:ext uri="{BB962C8B-B14F-4D97-AF65-F5344CB8AC3E}">
        <p14:creationId xmlns:p14="http://schemas.microsoft.com/office/powerpoint/2010/main" xmlns="" val="259734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31188"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tekst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66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Pladsholder til dato 13"/>
          <p:cNvSpPr>
            <a:spLocks noGrp="1"/>
          </p:cNvSpPr>
          <p:nvPr>
            <p:ph type="dt" sz="half" idx="10"/>
          </p:nvPr>
        </p:nvSpPr>
        <p:spPr>
          <a:xfrm>
            <a:off x="1268413" y="6264275"/>
            <a:ext cx="9144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D893B6F1-9E16-499E-B923-E2CC6A421F74}" type="datetime1">
              <a:rPr lang="da-DK" smtClean="0"/>
              <a:pPr/>
              <a:t>19-03-2012</a:t>
            </a:fld>
            <a:endParaRPr lang="da-DK" dirty="0"/>
          </a:p>
        </p:txBody>
      </p:sp>
      <p:sp>
        <p:nvSpPr>
          <p:cNvPr id="11" name="Pladsholder til diasnummer 14"/>
          <p:cNvSpPr>
            <a:spLocks noGrp="1"/>
          </p:cNvSpPr>
          <p:nvPr>
            <p:ph type="sldNum" sz="quarter" idx="11"/>
          </p:nvPr>
        </p:nvSpPr>
        <p:spPr>
          <a:xfrm>
            <a:off x="582613" y="6264275"/>
            <a:ext cx="60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EFDD6E78-A720-490C-8F53-674274A94C7A}" type="slidenum">
              <a:rPr lang="da-DK" smtClean="0"/>
              <a:pPr/>
              <a:t>‹nr.›</a:t>
            </a:fld>
            <a:endParaRPr lang="da-DK" dirty="0"/>
          </a:p>
        </p:txBody>
      </p:sp>
      <p:sp>
        <p:nvSpPr>
          <p:cNvPr id="12" name="Pladsholder til sidefod 15"/>
          <p:cNvSpPr>
            <a:spLocks noGrp="1"/>
          </p:cNvSpPr>
          <p:nvPr>
            <p:ph type="ftr" sz="quarter" idx="12"/>
          </p:nvPr>
        </p:nvSpPr>
        <p:spPr>
          <a:xfrm>
            <a:off x="2259013" y="6264275"/>
            <a:ext cx="441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r>
              <a:rPr lang="da-DK" smtClean="0"/>
              <a:t>Ældre Sagen PowerPoint eksempel</a:t>
            </a:r>
            <a:endParaRPr lang="da-DK" dirty="0"/>
          </a:p>
        </p:txBody>
      </p:sp>
      <p:sp>
        <p:nvSpPr>
          <p:cNvPr id="13" name="Rectangle 12"/>
          <p:cNvSpPr>
            <a:spLocks noChangeArrowheads="1"/>
          </p:cNvSpPr>
          <p:nvPr userDrawn="1"/>
        </p:nvSpPr>
        <p:spPr bwMode="auto">
          <a:xfrm>
            <a:off x="0" y="6705997"/>
            <a:ext cx="8450263" cy="179387"/>
          </a:xfrm>
          <a:prstGeom prst="rect">
            <a:avLst/>
          </a:prstGeom>
          <a:solidFill>
            <a:srgbClr val="194164"/>
          </a:solidFill>
          <a:ln w="15875">
            <a:noFill/>
            <a:miter lim="800000"/>
            <a:headEnd/>
            <a:tailEnd/>
          </a:ln>
        </p:spPr>
        <p:txBody>
          <a:bodyPr/>
          <a:lstStyle/>
          <a:p>
            <a:pPr eaLnBrk="0" hangingPunct="0">
              <a:defRPr/>
            </a:pPr>
            <a:endParaRPr lang="da-DK">
              <a:latin typeface="Times" charset="0"/>
              <a:ea typeface="+mn-ea"/>
            </a:endParaRPr>
          </a:p>
        </p:txBody>
      </p:sp>
      <p:sp>
        <p:nvSpPr>
          <p:cNvPr id="14" name="Rectangle 13"/>
          <p:cNvSpPr>
            <a:spLocks noChangeArrowheads="1"/>
          </p:cNvSpPr>
          <p:nvPr userDrawn="1"/>
        </p:nvSpPr>
        <p:spPr bwMode="auto">
          <a:xfrm>
            <a:off x="8534400" y="6705997"/>
            <a:ext cx="609600" cy="179387"/>
          </a:xfrm>
          <a:prstGeom prst="rect">
            <a:avLst/>
          </a:prstGeom>
          <a:solidFill>
            <a:srgbClr val="005724"/>
          </a:solidFill>
          <a:ln w="15875">
            <a:noFill/>
            <a:miter lim="800000"/>
            <a:headEnd/>
            <a:tailEnd/>
          </a:ln>
        </p:spPr>
        <p:txBody>
          <a:bodyPr/>
          <a:lstStyle/>
          <a:p>
            <a:pPr eaLnBrk="0" hangingPunct="0">
              <a:defRPr/>
            </a:pPr>
            <a:endParaRPr lang="da-DK">
              <a:latin typeface="Times" charset="0"/>
              <a:ea typeface="+mn-ea"/>
            </a:endParaRPr>
          </a:p>
        </p:txBody>
      </p:sp>
    </p:spTree>
    <p:extLst>
      <p:ext uri="{BB962C8B-B14F-4D97-AF65-F5344CB8AC3E}">
        <p14:creationId xmlns:p14="http://schemas.microsoft.com/office/powerpoint/2010/main" xmlns="" val="14195814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6" name="Pladsholder til dato 13"/>
          <p:cNvSpPr>
            <a:spLocks noGrp="1"/>
          </p:cNvSpPr>
          <p:nvPr>
            <p:ph type="dt" sz="half" idx="2"/>
          </p:nvPr>
        </p:nvSpPr>
        <p:spPr>
          <a:xfrm>
            <a:off x="1268413" y="6264275"/>
            <a:ext cx="9144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D893B6F1-9E16-499E-B923-E2CC6A421F74}" type="datetime1">
              <a:rPr lang="da-DK" smtClean="0"/>
              <a:pPr/>
              <a:t>19-03-2012</a:t>
            </a:fld>
            <a:endParaRPr lang="da-DK" dirty="0"/>
          </a:p>
        </p:txBody>
      </p:sp>
      <p:sp>
        <p:nvSpPr>
          <p:cNvPr id="7" name="Pladsholder til diasnummer 14"/>
          <p:cNvSpPr>
            <a:spLocks noGrp="1"/>
          </p:cNvSpPr>
          <p:nvPr>
            <p:ph type="sldNum" sz="quarter" idx="4"/>
          </p:nvPr>
        </p:nvSpPr>
        <p:spPr>
          <a:xfrm>
            <a:off x="582613" y="6264275"/>
            <a:ext cx="60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EFDD6E78-A720-490C-8F53-674274A94C7A}" type="slidenum">
              <a:rPr lang="da-DK" smtClean="0"/>
              <a:pPr/>
              <a:t>‹nr.›</a:t>
            </a:fld>
            <a:endParaRPr lang="da-DK" dirty="0"/>
          </a:p>
        </p:txBody>
      </p:sp>
      <p:sp>
        <p:nvSpPr>
          <p:cNvPr id="8" name="Pladsholder til sidefod 15"/>
          <p:cNvSpPr>
            <a:spLocks noGrp="1"/>
          </p:cNvSpPr>
          <p:nvPr>
            <p:ph type="ftr" sz="quarter" idx="3"/>
          </p:nvPr>
        </p:nvSpPr>
        <p:spPr>
          <a:xfrm>
            <a:off x="2259013" y="6264275"/>
            <a:ext cx="441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r>
              <a:rPr lang="da-DK" smtClean="0"/>
              <a:t>Ældre Sagen PowerPoint eksempel</a:t>
            </a:r>
            <a:endParaRPr lang="da-DK" dirty="0"/>
          </a:p>
        </p:txBody>
      </p:sp>
    </p:spTree>
    <p:extLst>
      <p:ext uri="{BB962C8B-B14F-4D97-AF65-F5344CB8AC3E}">
        <p14:creationId xmlns:p14="http://schemas.microsoft.com/office/powerpoint/2010/main" xmlns="" val="6620230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13"/>
          <p:cNvSpPr>
            <a:spLocks noGrp="1"/>
          </p:cNvSpPr>
          <p:nvPr>
            <p:ph type="dt" sz="half" idx="2"/>
          </p:nvPr>
        </p:nvSpPr>
        <p:spPr>
          <a:xfrm>
            <a:off x="1268413" y="6264275"/>
            <a:ext cx="9144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D893B6F1-9E16-499E-B923-E2CC6A421F74}" type="datetime1">
              <a:rPr lang="da-DK" smtClean="0"/>
              <a:pPr/>
              <a:t>19-03-2012</a:t>
            </a:fld>
            <a:endParaRPr lang="da-DK" dirty="0"/>
          </a:p>
        </p:txBody>
      </p:sp>
      <p:sp>
        <p:nvSpPr>
          <p:cNvPr id="6" name="Pladsholder til diasnummer 14"/>
          <p:cNvSpPr>
            <a:spLocks noGrp="1"/>
          </p:cNvSpPr>
          <p:nvPr>
            <p:ph type="sldNum" sz="quarter" idx="4"/>
          </p:nvPr>
        </p:nvSpPr>
        <p:spPr>
          <a:xfrm>
            <a:off x="582613" y="6264275"/>
            <a:ext cx="60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EFDD6E78-A720-490C-8F53-674274A94C7A}" type="slidenum">
              <a:rPr lang="da-DK" smtClean="0"/>
              <a:pPr/>
              <a:t>‹nr.›</a:t>
            </a:fld>
            <a:endParaRPr lang="da-DK" dirty="0"/>
          </a:p>
        </p:txBody>
      </p:sp>
      <p:sp>
        <p:nvSpPr>
          <p:cNvPr id="7" name="Pladsholder til sidefod 15"/>
          <p:cNvSpPr>
            <a:spLocks noGrp="1"/>
          </p:cNvSpPr>
          <p:nvPr>
            <p:ph type="ftr" sz="quarter" idx="3"/>
          </p:nvPr>
        </p:nvSpPr>
        <p:spPr>
          <a:xfrm>
            <a:off x="2259013" y="6264275"/>
            <a:ext cx="441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r>
              <a:rPr lang="da-DK" smtClean="0"/>
              <a:t>Ældre Sagen PowerPoint eksempel</a:t>
            </a:r>
            <a:endParaRPr lang="da-DK" dirty="0"/>
          </a:p>
        </p:txBody>
      </p:sp>
      <p:sp>
        <p:nvSpPr>
          <p:cNvPr id="8" name="Rectangle 7"/>
          <p:cNvSpPr>
            <a:spLocks noChangeArrowheads="1"/>
          </p:cNvSpPr>
          <p:nvPr userDrawn="1"/>
        </p:nvSpPr>
        <p:spPr bwMode="auto">
          <a:xfrm>
            <a:off x="0" y="6705997"/>
            <a:ext cx="8450263" cy="179387"/>
          </a:xfrm>
          <a:prstGeom prst="rect">
            <a:avLst/>
          </a:prstGeom>
          <a:solidFill>
            <a:srgbClr val="194164"/>
          </a:solidFill>
          <a:ln w="15875">
            <a:noFill/>
            <a:miter lim="800000"/>
            <a:headEnd/>
            <a:tailEnd/>
          </a:ln>
        </p:spPr>
        <p:txBody>
          <a:bodyPr/>
          <a:lstStyle/>
          <a:p>
            <a:pPr eaLnBrk="0" hangingPunct="0">
              <a:defRPr/>
            </a:pPr>
            <a:endParaRPr lang="da-DK">
              <a:latin typeface="Times" charset="0"/>
              <a:ea typeface="+mn-ea"/>
            </a:endParaRPr>
          </a:p>
        </p:txBody>
      </p:sp>
      <p:sp>
        <p:nvSpPr>
          <p:cNvPr id="9" name="Rectangle 8"/>
          <p:cNvSpPr>
            <a:spLocks noChangeArrowheads="1"/>
          </p:cNvSpPr>
          <p:nvPr userDrawn="1"/>
        </p:nvSpPr>
        <p:spPr bwMode="auto">
          <a:xfrm>
            <a:off x="8534400" y="6705997"/>
            <a:ext cx="609600" cy="179387"/>
          </a:xfrm>
          <a:prstGeom prst="rect">
            <a:avLst/>
          </a:prstGeom>
          <a:solidFill>
            <a:srgbClr val="005724"/>
          </a:solidFill>
          <a:ln w="15875">
            <a:noFill/>
            <a:miter lim="800000"/>
            <a:headEnd/>
            <a:tailEnd/>
          </a:ln>
        </p:spPr>
        <p:txBody>
          <a:bodyPr/>
          <a:lstStyle/>
          <a:p>
            <a:pPr eaLnBrk="0" hangingPunct="0">
              <a:defRPr/>
            </a:pPr>
            <a:endParaRPr lang="da-DK">
              <a:latin typeface="Times" charset="0"/>
              <a:ea typeface="+mn-ea"/>
            </a:endParaRPr>
          </a:p>
        </p:txBody>
      </p:sp>
    </p:spTree>
    <p:extLst>
      <p:ext uri="{BB962C8B-B14F-4D97-AF65-F5344CB8AC3E}">
        <p14:creationId xmlns:p14="http://schemas.microsoft.com/office/powerpoint/2010/main" xmlns="" val="19711578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t u. snegl">
    <p:spTree>
      <p:nvGrpSpPr>
        <p:cNvPr id="1" name=""/>
        <p:cNvGrpSpPr/>
        <p:nvPr/>
      </p:nvGrpSpPr>
      <p:grpSpPr>
        <a:xfrm>
          <a:off x="0" y="0"/>
          <a:ext cx="0" cy="0"/>
          <a:chOff x="0" y="0"/>
          <a:chExt cx="0" cy="0"/>
        </a:xfrm>
      </p:grpSpPr>
      <p:sp>
        <p:nvSpPr>
          <p:cNvPr id="5" name="Pladsholder til dato 13"/>
          <p:cNvSpPr>
            <a:spLocks noGrp="1"/>
          </p:cNvSpPr>
          <p:nvPr>
            <p:ph type="dt" sz="half" idx="2"/>
          </p:nvPr>
        </p:nvSpPr>
        <p:spPr>
          <a:xfrm>
            <a:off x="1268413" y="6264275"/>
            <a:ext cx="9144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D893B6F1-9E16-499E-B923-E2CC6A421F74}" type="datetime1">
              <a:rPr lang="da-DK" smtClean="0"/>
              <a:pPr/>
              <a:t>19-03-2012</a:t>
            </a:fld>
            <a:endParaRPr lang="da-DK" dirty="0"/>
          </a:p>
        </p:txBody>
      </p:sp>
      <p:sp>
        <p:nvSpPr>
          <p:cNvPr id="6" name="Pladsholder til diasnummer 14"/>
          <p:cNvSpPr>
            <a:spLocks noGrp="1"/>
          </p:cNvSpPr>
          <p:nvPr>
            <p:ph type="sldNum" sz="quarter" idx="4"/>
          </p:nvPr>
        </p:nvSpPr>
        <p:spPr>
          <a:xfrm>
            <a:off x="582613" y="6264275"/>
            <a:ext cx="60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EFDD6E78-A720-490C-8F53-674274A94C7A}" type="slidenum">
              <a:rPr lang="da-DK" smtClean="0"/>
              <a:pPr/>
              <a:t>‹nr.›</a:t>
            </a:fld>
            <a:endParaRPr lang="da-DK" dirty="0"/>
          </a:p>
        </p:txBody>
      </p:sp>
      <p:sp>
        <p:nvSpPr>
          <p:cNvPr id="7" name="Pladsholder til sidefod 15"/>
          <p:cNvSpPr>
            <a:spLocks noGrp="1"/>
          </p:cNvSpPr>
          <p:nvPr>
            <p:ph type="ftr" sz="quarter" idx="3"/>
          </p:nvPr>
        </p:nvSpPr>
        <p:spPr>
          <a:xfrm>
            <a:off x="2259013" y="6264275"/>
            <a:ext cx="441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r>
              <a:rPr lang="da-DK" smtClean="0"/>
              <a:t>Ældre Sagen PowerPoint eksempel</a:t>
            </a:r>
            <a:endParaRPr lang="da-DK" dirty="0"/>
          </a:p>
        </p:txBody>
      </p:sp>
      <p:sp>
        <p:nvSpPr>
          <p:cNvPr id="8" name="Rectangle 7"/>
          <p:cNvSpPr>
            <a:spLocks noChangeArrowheads="1"/>
          </p:cNvSpPr>
          <p:nvPr userDrawn="1"/>
        </p:nvSpPr>
        <p:spPr bwMode="auto">
          <a:xfrm>
            <a:off x="0" y="6705997"/>
            <a:ext cx="8450263" cy="179387"/>
          </a:xfrm>
          <a:prstGeom prst="rect">
            <a:avLst/>
          </a:prstGeom>
          <a:solidFill>
            <a:srgbClr val="194164"/>
          </a:solidFill>
          <a:ln w="15875">
            <a:noFill/>
            <a:miter lim="800000"/>
            <a:headEnd/>
            <a:tailEnd/>
          </a:ln>
        </p:spPr>
        <p:txBody>
          <a:bodyPr/>
          <a:lstStyle/>
          <a:p>
            <a:pPr eaLnBrk="0" hangingPunct="0">
              <a:defRPr/>
            </a:pPr>
            <a:endParaRPr lang="da-DK">
              <a:latin typeface="Times" charset="0"/>
              <a:ea typeface="+mn-ea"/>
            </a:endParaRPr>
          </a:p>
        </p:txBody>
      </p:sp>
      <p:sp>
        <p:nvSpPr>
          <p:cNvPr id="9" name="Rectangle 8"/>
          <p:cNvSpPr>
            <a:spLocks noChangeArrowheads="1"/>
          </p:cNvSpPr>
          <p:nvPr userDrawn="1"/>
        </p:nvSpPr>
        <p:spPr bwMode="auto">
          <a:xfrm>
            <a:off x="8534400" y="6705997"/>
            <a:ext cx="609600" cy="179387"/>
          </a:xfrm>
          <a:prstGeom prst="rect">
            <a:avLst/>
          </a:prstGeom>
          <a:solidFill>
            <a:srgbClr val="005724"/>
          </a:solidFill>
          <a:ln w="15875">
            <a:noFill/>
            <a:miter lim="800000"/>
            <a:headEnd/>
            <a:tailEnd/>
          </a:ln>
        </p:spPr>
        <p:txBody>
          <a:bodyPr/>
          <a:lstStyle/>
          <a:p>
            <a:pPr eaLnBrk="0" hangingPunct="0">
              <a:defRPr/>
            </a:pPr>
            <a:endParaRPr lang="da-DK">
              <a:latin typeface="Times" charset="0"/>
              <a:ea typeface="+mn-ea"/>
            </a:endParaRPr>
          </a:p>
        </p:txBody>
      </p:sp>
      <p:sp>
        <p:nvSpPr>
          <p:cNvPr id="10" name="Rectangle 8"/>
          <p:cNvSpPr>
            <a:spLocks noChangeArrowheads="1"/>
          </p:cNvSpPr>
          <p:nvPr userDrawn="1"/>
        </p:nvSpPr>
        <p:spPr bwMode="auto">
          <a:xfrm>
            <a:off x="684922" y="939"/>
            <a:ext cx="8456612" cy="179388"/>
          </a:xfrm>
          <a:prstGeom prst="rect">
            <a:avLst/>
          </a:prstGeom>
          <a:solidFill>
            <a:srgbClr val="A5135B"/>
          </a:solidFill>
          <a:ln w="12700">
            <a:noFill/>
            <a:miter lim="800000"/>
            <a:headEnd/>
            <a:tailEnd/>
          </a:ln>
        </p:spPr>
        <p:txBody>
          <a:bodyPr/>
          <a:lstStyle/>
          <a:p>
            <a:pPr eaLnBrk="0" hangingPunct="0">
              <a:defRPr/>
            </a:pPr>
            <a:endParaRPr lang="da-DK">
              <a:latin typeface="Times" charset="0"/>
              <a:ea typeface="+mn-ea"/>
            </a:endParaRPr>
          </a:p>
        </p:txBody>
      </p:sp>
      <p:sp>
        <p:nvSpPr>
          <p:cNvPr id="11" name="Rectangle 12"/>
          <p:cNvSpPr>
            <a:spLocks noChangeArrowheads="1"/>
          </p:cNvSpPr>
          <p:nvPr userDrawn="1"/>
        </p:nvSpPr>
        <p:spPr bwMode="auto">
          <a:xfrm>
            <a:off x="-2466" y="939"/>
            <a:ext cx="601663" cy="179388"/>
          </a:xfrm>
          <a:prstGeom prst="rect">
            <a:avLst/>
          </a:prstGeom>
          <a:solidFill>
            <a:schemeClr val="accent5"/>
          </a:solidFill>
          <a:ln w="15875">
            <a:noFill/>
            <a:miter lim="800000"/>
            <a:headEnd/>
            <a:tailEnd/>
          </a:ln>
        </p:spPr>
        <p:txBody>
          <a:bodyPr/>
          <a:lstStyle/>
          <a:p>
            <a:pPr eaLnBrk="0" hangingPunct="0">
              <a:defRPr/>
            </a:pPr>
            <a:endParaRPr lang="da-DK">
              <a:latin typeface="Times" charset="0"/>
              <a:ea typeface="+mn-ea"/>
            </a:endParaRPr>
          </a:p>
        </p:txBody>
      </p:sp>
      <p:pic>
        <p:nvPicPr>
          <p:cNvPr id="12" name="Picture 1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946022" y="6212993"/>
            <a:ext cx="153035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307958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1"/>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524000" y="3810000"/>
            <a:ext cx="4267200" cy="430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687387" y="605753"/>
            <a:ext cx="78470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788" tIns="47894" rIns="95788" bIns="47894" numCol="1" anchor="ctr" anchorCtr="0" compatLnSpc="1">
            <a:prstTxWarp prst="textNoShape">
              <a:avLst/>
            </a:prstTxWarp>
          </a:bodyPr>
          <a:lstStyle/>
          <a:p>
            <a:pPr lvl="0"/>
            <a:r>
              <a:rPr lang="da-DK" smtClean="0"/>
              <a:t>Klik for at redigere titeltypografi i masteren</a:t>
            </a:r>
            <a:endParaRPr lang="da-DK" dirty="0" smtClean="0"/>
          </a:p>
        </p:txBody>
      </p:sp>
      <p:sp>
        <p:nvSpPr>
          <p:cNvPr id="4100" name="Rectangle 3"/>
          <p:cNvSpPr>
            <a:spLocks noGrp="1" noChangeArrowheads="1"/>
          </p:cNvSpPr>
          <p:nvPr>
            <p:ph type="body" idx="1"/>
          </p:nvPr>
        </p:nvSpPr>
        <p:spPr bwMode="auto">
          <a:xfrm>
            <a:off x="687389" y="1916832"/>
            <a:ext cx="7847011" cy="4176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788" tIns="47894" rIns="95788" bIns="47894" numCol="1" anchor="t" anchorCtr="0" compatLnSpc="1">
            <a:prstTxWarp prst="textNoShape">
              <a:avLst/>
            </a:prstTxWarp>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16" name="Rectangle 8"/>
          <p:cNvSpPr>
            <a:spLocks noChangeArrowheads="1"/>
          </p:cNvSpPr>
          <p:nvPr/>
        </p:nvSpPr>
        <p:spPr bwMode="auto">
          <a:xfrm>
            <a:off x="687388" y="0"/>
            <a:ext cx="8456612" cy="179388"/>
          </a:xfrm>
          <a:prstGeom prst="rect">
            <a:avLst/>
          </a:prstGeom>
          <a:solidFill>
            <a:srgbClr val="A5135B"/>
          </a:solidFill>
          <a:ln w="12700">
            <a:noFill/>
            <a:miter lim="800000"/>
            <a:headEnd/>
            <a:tailEnd/>
          </a:ln>
        </p:spPr>
        <p:txBody>
          <a:bodyPr/>
          <a:lstStyle/>
          <a:p>
            <a:pPr eaLnBrk="0" hangingPunct="0">
              <a:defRPr/>
            </a:pPr>
            <a:endParaRPr lang="da-DK">
              <a:latin typeface="Times" charset="0"/>
              <a:ea typeface="+mn-ea"/>
            </a:endParaRPr>
          </a:p>
        </p:txBody>
      </p:sp>
      <p:sp>
        <p:nvSpPr>
          <p:cNvPr id="17" name="Rectangle 12"/>
          <p:cNvSpPr>
            <a:spLocks noChangeArrowheads="1"/>
          </p:cNvSpPr>
          <p:nvPr/>
        </p:nvSpPr>
        <p:spPr bwMode="auto">
          <a:xfrm>
            <a:off x="0" y="0"/>
            <a:ext cx="601663" cy="179388"/>
          </a:xfrm>
          <a:prstGeom prst="rect">
            <a:avLst/>
          </a:prstGeom>
          <a:solidFill>
            <a:schemeClr val="accent5"/>
          </a:solidFill>
          <a:ln w="15875">
            <a:noFill/>
            <a:miter lim="800000"/>
            <a:headEnd/>
            <a:tailEnd/>
          </a:ln>
        </p:spPr>
        <p:txBody>
          <a:bodyPr/>
          <a:lstStyle/>
          <a:p>
            <a:pPr eaLnBrk="0" hangingPunct="0">
              <a:defRPr/>
            </a:pPr>
            <a:endParaRPr lang="da-DK">
              <a:latin typeface="Times" charset="0"/>
              <a:ea typeface="+mn-ea"/>
            </a:endParaRPr>
          </a:p>
        </p:txBody>
      </p:sp>
      <p:pic>
        <p:nvPicPr>
          <p:cNvPr id="20" name="Picture 13"/>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6948488" y="6207125"/>
            <a:ext cx="153035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Pladsholder til dato 13"/>
          <p:cNvSpPr>
            <a:spLocks noGrp="1"/>
          </p:cNvSpPr>
          <p:nvPr>
            <p:ph type="dt" sz="half" idx="2"/>
          </p:nvPr>
        </p:nvSpPr>
        <p:spPr>
          <a:xfrm>
            <a:off x="1268413" y="6264275"/>
            <a:ext cx="9144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D893B6F1-9E16-499E-B923-E2CC6A421F74}" type="datetime1">
              <a:rPr lang="da-DK" smtClean="0"/>
              <a:pPr/>
              <a:t>19-03-2012</a:t>
            </a:fld>
            <a:endParaRPr lang="da-DK" dirty="0"/>
          </a:p>
        </p:txBody>
      </p:sp>
      <p:sp>
        <p:nvSpPr>
          <p:cNvPr id="22" name="Pladsholder til diasnummer 14"/>
          <p:cNvSpPr>
            <a:spLocks noGrp="1"/>
          </p:cNvSpPr>
          <p:nvPr>
            <p:ph type="sldNum" sz="quarter" idx="4"/>
          </p:nvPr>
        </p:nvSpPr>
        <p:spPr>
          <a:xfrm>
            <a:off x="582613" y="6264275"/>
            <a:ext cx="60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fld id="{EFDD6E78-A720-490C-8F53-674274A94C7A}" type="slidenum">
              <a:rPr lang="da-DK" smtClean="0"/>
              <a:pPr/>
              <a:t>‹nr.›</a:t>
            </a:fld>
            <a:endParaRPr lang="da-DK" dirty="0"/>
          </a:p>
        </p:txBody>
      </p:sp>
      <p:sp>
        <p:nvSpPr>
          <p:cNvPr id="23" name="Pladsholder til sidefod 15"/>
          <p:cNvSpPr>
            <a:spLocks noGrp="1"/>
          </p:cNvSpPr>
          <p:nvPr>
            <p:ph type="ftr" sz="quarter" idx="3"/>
          </p:nvPr>
        </p:nvSpPr>
        <p:spPr>
          <a:xfrm>
            <a:off x="2259013" y="6264275"/>
            <a:ext cx="4419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Verdana (Tekst)"/>
              </a:defRPr>
            </a:lvl1pPr>
          </a:lstStyle>
          <a:p>
            <a:r>
              <a:rPr lang="da-DK" dirty="0" smtClean="0"/>
              <a:t>Ældre Sagen PowerPoint eksempel</a:t>
            </a:r>
            <a:endParaRPr lang="da-DK" dirty="0"/>
          </a:p>
        </p:txBody>
      </p:sp>
      <p:sp>
        <p:nvSpPr>
          <p:cNvPr id="26" name="Rectangle 12"/>
          <p:cNvSpPr>
            <a:spLocks noChangeArrowheads="1"/>
          </p:cNvSpPr>
          <p:nvPr/>
        </p:nvSpPr>
        <p:spPr bwMode="auto">
          <a:xfrm>
            <a:off x="0" y="6705997"/>
            <a:ext cx="8450263" cy="179387"/>
          </a:xfrm>
          <a:prstGeom prst="rect">
            <a:avLst/>
          </a:prstGeom>
          <a:solidFill>
            <a:srgbClr val="534A46"/>
          </a:solidFill>
          <a:ln w="15875">
            <a:noFill/>
            <a:miter lim="800000"/>
            <a:headEnd/>
            <a:tailEnd/>
          </a:ln>
        </p:spPr>
        <p:txBody>
          <a:bodyPr/>
          <a:lstStyle/>
          <a:p>
            <a:pPr eaLnBrk="0" hangingPunct="0">
              <a:defRPr/>
            </a:pPr>
            <a:endParaRPr lang="da-DK">
              <a:latin typeface="Times" charset="0"/>
              <a:ea typeface="+mn-ea"/>
            </a:endParaRPr>
          </a:p>
        </p:txBody>
      </p:sp>
      <p:sp>
        <p:nvSpPr>
          <p:cNvPr id="27" name="Rectangle 26"/>
          <p:cNvSpPr>
            <a:spLocks noChangeArrowheads="1"/>
          </p:cNvSpPr>
          <p:nvPr/>
        </p:nvSpPr>
        <p:spPr bwMode="auto">
          <a:xfrm>
            <a:off x="8534400" y="6705997"/>
            <a:ext cx="609600" cy="179387"/>
          </a:xfrm>
          <a:prstGeom prst="rect">
            <a:avLst/>
          </a:prstGeom>
          <a:solidFill>
            <a:srgbClr val="167B7B"/>
          </a:solidFill>
          <a:ln w="15875">
            <a:noFill/>
            <a:miter lim="800000"/>
            <a:headEnd/>
            <a:tailEnd/>
          </a:ln>
        </p:spPr>
        <p:txBody>
          <a:bodyPr/>
          <a:lstStyle/>
          <a:p>
            <a:pPr eaLnBrk="0" hangingPunct="0">
              <a:defRPr/>
            </a:pPr>
            <a:endParaRPr lang="da-DK">
              <a:latin typeface="Times" charset="0"/>
              <a:ea typeface="+mn-ea"/>
            </a:endParaRPr>
          </a:p>
        </p:txBody>
      </p:sp>
    </p:spTree>
  </p:cSld>
  <p:clrMap bg1="lt1" tx1="dk1" bg2="lt2" tx2="dk2" accent1="accent1" accent2="accent2" accent3="accent3" accent4="accent4" accent5="accent5" accent6="accent6" hlink="hlink" folHlink="folHlink"/>
  <p:sldLayoutIdLst>
    <p:sldLayoutId id="2147483699" r:id="rId1"/>
    <p:sldLayoutId id="2147483688" r:id="rId2"/>
    <p:sldLayoutId id="2147483700" r:id="rId3"/>
    <p:sldLayoutId id="2147483689" r:id="rId4"/>
    <p:sldLayoutId id="2147483690" r:id="rId5"/>
    <p:sldLayoutId id="2147483691" r:id="rId6"/>
    <p:sldLayoutId id="2147483692" r:id="rId7"/>
    <p:sldLayoutId id="2147483693" r:id="rId8"/>
    <p:sldLayoutId id="2147483701" r:id="rId9"/>
    <p:sldLayoutId id="2147483694" r:id="rId10"/>
    <p:sldLayoutId id="2147483695" r:id="rId11"/>
    <p:sldLayoutId id="2147483696" r:id="rId12"/>
    <p:sldLayoutId id="2147483697" r:id="rId13"/>
    <p:sldLayoutId id="2147483698" r:id="rId14"/>
  </p:sldLayoutIdLst>
  <p:timing>
    <p:tnLst>
      <p:par>
        <p:cTn id="1" dur="indefinite" restart="never" nodeType="tmRoot"/>
      </p:par>
    </p:tnLst>
  </p:timing>
  <p:hf hdr="0"/>
  <p:txStyles>
    <p:titleStyle>
      <a:lvl1pPr algn="l" defTabSz="957263" rtl="0" eaLnBrk="1" fontAlgn="base" hangingPunct="1">
        <a:spcBef>
          <a:spcPct val="0"/>
        </a:spcBef>
        <a:spcAft>
          <a:spcPct val="0"/>
        </a:spcAft>
        <a:defRPr sz="3600">
          <a:solidFill>
            <a:schemeClr val="tx1"/>
          </a:solidFill>
          <a:latin typeface="+mj-lt"/>
          <a:ea typeface="+mj-ea"/>
          <a:cs typeface="+mj-cs"/>
        </a:defRPr>
      </a:lvl1pPr>
      <a:lvl2pPr algn="l" defTabSz="957263" rtl="0" eaLnBrk="1" fontAlgn="base" hangingPunct="1">
        <a:spcBef>
          <a:spcPct val="0"/>
        </a:spcBef>
        <a:spcAft>
          <a:spcPct val="0"/>
        </a:spcAft>
        <a:defRPr sz="3200">
          <a:solidFill>
            <a:schemeClr val="tx1"/>
          </a:solidFill>
          <a:latin typeface="Verdana" pitchFamily="34" charset="0"/>
        </a:defRPr>
      </a:lvl2pPr>
      <a:lvl3pPr algn="l" defTabSz="957263" rtl="0" eaLnBrk="1" fontAlgn="base" hangingPunct="1">
        <a:spcBef>
          <a:spcPct val="0"/>
        </a:spcBef>
        <a:spcAft>
          <a:spcPct val="0"/>
        </a:spcAft>
        <a:defRPr sz="3200">
          <a:solidFill>
            <a:schemeClr val="tx1"/>
          </a:solidFill>
          <a:latin typeface="Verdana" pitchFamily="34" charset="0"/>
        </a:defRPr>
      </a:lvl3pPr>
      <a:lvl4pPr algn="l" defTabSz="957263" rtl="0" eaLnBrk="1" fontAlgn="base" hangingPunct="1">
        <a:spcBef>
          <a:spcPct val="0"/>
        </a:spcBef>
        <a:spcAft>
          <a:spcPct val="0"/>
        </a:spcAft>
        <a:defRPr sz="3200">
          <a:solidFill>
            <a:schemeClr val="tx1"/>
          </a:solidFill>
          <a:latin typeface="Verdana" pitchFamily="34" charset="0"/>
        </a:defRPr>
      </a:lvl4pPr>
      <a:lvl5pPr algn="l" defTabSz="957263" rtl="0" eaLnBrk="1" fontAlgn="base" hangingPunct="1">
        <a:spcBef>
          <a:spcPct val="0"/>
        </a:spcBef>
        <a:spcAft>
          <a:spcPct val="0"/>
        </a:spcAft>
        <a:defRPr sz="3200">
          <a:solidFill>
            <a:schemeClr val="tx1"/>
          </a:solidFill>
          <a:latin typeface="Verdana" pitchFamily="34" charset="0"/>
        </a:defRPr>
      </a:lvl5pPr>
      <a:lvl6pPr marL="457200" algn="l" defTabSz="957263" rtl="0" eaLnBrk="1" fontAlgn="base" hangingPunct="1">
        <a:spcBef>
          <a:spcPct val="0"/>
        </a:spcBef>
        <a:spcAft>
          <a:spcPct val="0"/>
        </a:spcAft>
        <a:defRPr sz="3200">
          <a:solidFill>
            <a:schemeClr val="tx1"/>
          </a:solidFill>
          <a:latin typeface="Verdana" pitchFamily="34" charset="0"/>
        </a:defRPr>
      </a:lvl6pPr>
      <a:lvl7pPr marL="914400" algn="l" defTabSz="957263" rtl="0" eaLnBrk="1" fontAlgn="base" hangingPunct="1">
        <a:spcBef>
          <a:spcPct val="0"/>
        </a:spcBef>
        <a:spcAft>
          <a:spcPct val="0"/>
        </a:spcAft>
        <a:defRPr sz="3200">
          <a:solidFill>
            <a:schemeClr val="tx1"/>
          </a:solidFill>
          <a:latin typeface="Verdana" pitchFamily="34" charset="0"/>
        </a:defRPr>
      </a:lvl7pPr>
      <a:lvl8pPr marL="1371600" algn="l" defTabSz="957263" rtl="0" eaLnBrk="1" fontAlgn="base" hangingPunct="1">
        <a:spcBef>
          <a:spcPct val="0"/>
        </a:spcBef>
        <a:spcAft>
          <a:spcPct val="0"/>
        </a:spcAft>
        <a:defRPr sz="3200">
          <a:solidFill>
            <a:schemeClr val="tx1"/>
          </a:solidFill>
          <a:latin typeface="Verdana" pitchFamily="34" charset="0"/>
        </a:defRPr>
      </a:lvl8pPr>
      <a:lvl9pPr marL="1828800" algn="l" defTabSz="957263" rtl="0" eaLnBrk="1" fontAlgn="base" hangingPunct="1">
        <a:spcBef>
          <a:spcPct val="0"/>
        </a:spcBef>
        <a:spcAft>
          <a:spcPct val="0"/>
        </a:spcAft>
        <a:defRPr sz="3200">
          <a:solidFill>
            <a:schemeClr val="tx1"/>
          </a:solidFill>
          <a:latin typeface="Verdana" pitchFamily="34" charset="0"/>
        </a:defRPr>
      </a:lvl9pPr>
    </p:titleStyle>
    <p:bodyStyle>
      <a:lvl1pPr marL="358775" indent="-358775" algn="l" defTabSz="957263" rtl="0" eaLnBrk="1" fontAlgn="base" hangingPunct="1">
        <a:spcBef>
          <a:spcPct val="20000"/>
        </a:spcBef>
        <a:spcAft>
          <a:spcPct val="0"/>
        </a:spcAft>
        <a:buChar char="•"/>
        <a:defRPr sz="2800">
          <a:solidFill>
            <a:schemeClr val="tx1"/>
          </a:solidFill>
          <a:latin typeface="+mn-lt"/>
          <a:ea typeface="+mn-ea"/>
          <a:cs typeface="+mn-cs"/>
        </a:defRPr>
      </a:lvl1pPr>
      <a:lvl2pPr marL="777875" indent="-300038" algn="l" defTabSz="957263" rtl="0" eaLnBrk="1" fontAlgn="base" hangingPunct="1">
        <a:spcBef>
          <a:spcPct val="20000"/>
        </a:spcBef>
        <a:spcAft>
          <a:spcPct val="0"/>
        </a:spcAft>
        <a:buChar char="–"/>
        <a:defRPr sz="2400">
          <a:solidFill>
            <a:schemeClr val="tx1"/>
          </a:solidFill>
          <a:latin typeface="+mn-lt"/>
        </a:defRPr>
      </a:lvl2pPr>
      <a:lvl3pPr marL="1196975" indent="-239713" algn="l" defTabSz="957263" rtl="0" eaLnBrk="1" fontAlgn="base" hangingPunct="1">
        <a:spcBef>
          <a:spcPct val="20000"/>
        </a:spcBef>
        <a:spcAft>
          <a:spcPct val="0"/>
        </a:spcAft>
        <a:buChar char="•"/>
        <a:defRPr sz="2000">
          <a:solidFill>
            <a:schemeClr val="tx1"/>
          </a:solidFill>
          <a:latin typeface="+mn-lt"/>
        </a:defRPr>
      </a:lvl3pPr>
      <a:lvl4pPr marL="1676400" indent="-239713" algn="l" defTabSz="957263" rtl="0" eaLnBrk="1" fontAlgn="base" hangingPunct="1">
        <a:spcBef>
          <a:spcPct val="20000"/>
        </a:spcBef>
        <a:spcAft>
          <a:spcPct val="0"/>
        </a:spcAft>
        <a:buChar char="–"/>
        <a:defRPr sz="2000">
          <a:solidFill>
            <a:schemeClr val="tx1"/>
          </a:solidFill>
          <a:latin typeface="+mn-lt"/>
        </a:defRPr>
      </a:lvl4pPr>
      <a:lvl5pPr marL="2155825" indent="-239713" algn="l" defTabSz="957263" rtl="0" eaLnBrk="1" fontAlgn="base" hangingPunct="1">
        <a:spcBef>
          <a:spcPct val="20000"/>
        </a:spcBef>
        <a:spcAft>
          <a:spcPct val="0"/>
        </a:spcAft>
        <a:buChar char="»"/>
        <a:defRPr sz="2000">
          <a:solidFill>
            <a:schemeClr val="tx1"/>
          </a:solidFill>
          <a:latin typeface="+mn-lt"/>
        </a:defRPr>
      </a:lvl5pPr>
      <a:lvl6pPr marL="2613025" indent="-239713" algn="l" defTabSz="957263" rtl="0" eaLnBrk="1" fontAlgn="base" hangingPunct="1">
        <a:spcBef>
          <a:spcPct val="20000"/>
        </a:spcBef>
        <a:spcAft>
          <a:spcPct val="0"/>
        </a:spcAft>
        <a:buChar char="»"/>
        <a:defRPr>
          <a:solidFill>
            <a:schemeClr val="tx1"/>
          </a:solidFill>
          <a:latin typeface="+mn-lt"/>
        </a:defRPr>
      </a:lvl6pPr>
      <a:lvl7pPr marL="3070225" indent="-239713" algn="l" defTabSz="957263" rtl="0" eaLnBrk="1" fontAlgn="base" hangingPunct="1">
        <a:spcBef>
          <a:spcPct val="20000"/>
        </a:spcBef>
        <a:spcAft>
          <a:spcPct val="0"/>
        </a:spcAft>
        <a:buChar char="»"/>
        <a:defRPr>
          <a:solidFill>
            <a:schemeClr val="tx1"/>
          </a:solidFill>
          <a:latin typeface="+mn-lt"/>
        </a:defRPr>
      </a:lvl7pPr>
      <a:lvl8pPr marL="3527425" indent="-239713" algn="l" defTabSz="957263" rtl="0" eaLnBrk="1" fontAlgn="base" hangingPunct="1">
        <a:spcBef>
          <a:spcPct val="20000"/>
        </a:spcBef>
        <a:spcAft>
          <a:spcPct val="0"/>
        </a:spcAft>
        <a:buChar char="»"/>
        <a:defRPr>
          <a:solidFill>
            <a:schemeClr val="tx1"/>
          </a:solidFill>
          <a:latin typeface="+mn-lt"/>
        </a:defRPr>
      </a:lvl8pPr>
      <a:lvl9pPr marL="3984625" indent="-239713" algn="l" defTabSz="957263" rtl="0" eaLnBrk="1" fontAlgn="base" hangingPunct="1">
        <a:spcBef>
          <a:spcPct val="20000"/>
        </a:spcBef>
        <a:spcAft>
          <a:spcPct val="0"/>
        </a:spcAft>
        <a:buChar char="»"/>
        <a:defRPr>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7387" y="605752"/>
            <a:ext cx="7847013" cy="1311079"/>
          </a:xfrm>
        </p:spPr>
        <p:txBody>
          <a:bodyPr/>
          <a:lstStyle/>
          <a:p>
            <a:r>
              <a:rPr lang="da-DK" sz="3200" b="1" dirty="0" smtClean="0"/>
              <a:t>Det digitale Danmark – for alle?</a:t>
            </a:r>
            <a:endParaRPr lang="da-DK" sz="3200" b="1" dirty="0"/>
          </a:p>
        </p:txBody>
      </p:sp>
      <p:sp>
        <p:nvSpPr>
          <p:cNvPr id="3" name="Pladsholder til indhold 2"/>
          <p:cNvSpPr>
            <a:spLocks noGrp="1"/>
          </p:cNvSpPr>
          <p:nvPr>
            <p:ph sz="half" idx="1"/>
          </p:nvPr>
        </p:nvSpPr>
        <p:spPr>
          <a:xfrm>
            <a:off x="684362" y="1988840"/>
            <a:ext cx="3888432" cy="4299248"/>
          </a:xfrm>
        </p:spPr>
        <p:txBody>
          <a:bodyPr/>
          <a:lstStyle/>
          <a:p>
            <a:pPr algn="ctr">
              <a:buNone/>
            </a:pPr>
            <a:r>
              <a:rPr lang="da-DK" b="1" dirty="0" smtClean="0"/>
              <a:t>Danmarks Biblioteksforenings Årsmøde, 30. marts 2012</a:t>
            </a:r>
          </a:p>
          <a:p>
            <a:pPr algn="ctr">
              <a:buNone/>
            </a:pPr>
            <a:endParaRPr lang="da-DK" b="1" dirty="0" smtClean="0"/>
          </a:p>
          <a:p>
            <a:pPr algn="ctr">
              <a:buNone/>
            </a:pPr>
            <a:r>
              <a:rPr lang="da-DK" b="1" dirty="0" smtClean="0"/>
              <a:t>Michael Teit Nielsen</a:t>
            </a:r>
          </a:p>
          <a:p>
            <a:pPr algn="ctr">
              <a:buNone/>
            </a:pPr>
            <a:r>
              <a:rPr lang="da-DK" sz="2000" b="1" dirty="0" smtClean="0"/>
              <a:t>Udviklingschef</a:t>
            </a:r>
          </a:p>
          <a:p>
            <a:pPr marL="0" indent="0">
              <a:buNone/>
            </a:pPr>
            <a:endParaRPr lang="da-DK" dirty="0"/>
          </a:p>
        </p:txBody>
      </p:sp>
      <p:sp>
        <p:nvSpPr>
          <p:cNvPr id="5" name="Pladsholder til dato 4"/>
          <p:cNvSpPr>
            <a:spLocks noGrp="1"/>
          </p:cNvSpPr>
          <p:nvPr>
            <p:ph type="dt" sz="half" idx="10"/>
          </p:nvPr>
        </p:nvSpPr>
        <p:spPr/>
        <p:txBody>
          <a:bodyPr/>
          <a:lstStyle/>
          <a:p>
            <a:fld id="{D893B6F1-9E16-499E-B923-E2CC6A421F74}" type="datetime1">
              <a:rPr lang="da-DK" smtClean="0"/>
              <a:pPr/>
              <a:t>19-03-2012</a:t>
            </a:fld>
            <a:endParaRPr lang="da-DK" dirty="0"/>
          </a:p>
        </p:txBody>
      </p:sp>
      <p:sp>
        <p:nvSpPr>
          <p:cNvPr id="6" name="Pladsholder til diasnummer 5"/>
          <p:cNvSpPr>
            <a:spLocks noGrp="1"/>
          </p:cNvSpPr>
          <p:nvPr>
            <p:ph type="sldNum" sz="quarter" idx="4"/>
          </p:nvPr>
        </p:nvSpPr>
        <p:spPr/>
        <p:txBody>
          <a:bodyPr/>
          <a:lstStyle/>
          <a:p>
            <a:fld id="{EFDD6E78-A720-490C-8F53-674274A94C7A}" type="slidenum">
              <a:rPr lang="da-DK" smtClean="0"/>
              <a:pPr/>
              <a:t>1</a:t>
            </a:fld>
            <a:endParaRPr lang="da-DK" dirty="0"/>
          </a:p>
        </p:txBody>
      </p:sp>
      <p:pic>
        <p:nvPicPr>
          <p:cNvPr id="8" name="Picture 2"/>
          <p:cNvPicPr>
            <a:picLocks noGrp="1" noChangeAspect="1" noChangeArrowheads="1"/>
          </p:cNvPicPr>
          <p:nvPr>
            <p:ph sz="half" idx="2"/>
          </p:nvPr>
        </p:nvPicPr>
        <p:blipFill>
          <a:blip r:embed="rId3" cstate="print"/>
          <a:srcRect/>
          <a:stretch>
            <a:fillRect/>
          </a:stretch>
        </p:blipFill>
        <p:spPr bwMode="auto">
          <a:xfrm>
            <a:off x="4644802" y="1700809"/>
            <a:ext cx="4032448" cy="4392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612354" y="764704"/>
            <a:ext cx="8205887" cy="1143000"/>
          </a:xfrm>
        </p:spPr>
        <p:txBody>
          <a:bodyPr/>
          <a:lstStyle/>
          <a:p>
            <a:pPr eaLnBrk="1" hangingPunct="1"/>
            <a:r>
              <a:rPr lang="da-DK" b="1" dirty="0" smtClean="0"/>
              <a:t>Kort om Ældre Sagen</a:t>
            </a:r>
          </a:p>
        </p:txBody>
      </p:sp>
      <p:sp>
        <p:nvSpPr>
          <p:cNvPr id="7174" name="Rectangle 3"/>
          <p:cNvSpPr>
            <a:spLocks noGrp="1" noChangeArrowheads="1"/>
          </p:cNvSpPr>
          <p:nvPr>
            <p:ph idx="1"/>
          </p:nvPr>
        </p:nvSpPr>
        <p:spPr>
          <a:xfrm>
            <a:off x="468339" y="1914723"/>
            <a:ext cx="8060158" cy="4176464"/>
          </a:xfrm>
        </p:spPr>
        <p:txBody>
          <a:bodyPr/>
          <a:lstStyle/>
          <a:p>
            <a:pPr>
              <a:buFont typeface="Arial" pitchFamily="34" charset="0"/>
              <a:buChar char="•"/>
            </a:pPr>
            <a:r>
              <a:rPr lang="da-DK" sz="2400" dirty="0" smtClean="0"/>
              <a:t>Personen er vigtigere end alderen</a:t>
            </a:r>
          </a:p>
          <a:p>
            <a:pPr>
              <a:buFont typeface="Arial" pitchFamily="34" charset="0"/>
              <a:buChar char="•"/>
            </a:pPr>
            <a:r>
              <a:rPr lang="da-DK" sz="2400" dirty="0" smtClean="0"/>
              <a:t>Flest mulige skal kunne leve et godt og langt liv</a:t>
            </a:r>
          </a:p>
          <a:p>
            <a:pPr>
              <a:buFont typeface="Arial" pitchFamily="34" charset="0"/>
              <a:buChar char="•"/>
            </a:pPr>
            <a:r>
              <a:rPr lang="da-DK" sz="2400" dirty="0" smtClean="0"/>
              <a:t>610.000 medlemmer – 30 pct. af 50+</a:t>
            </a:r>
          </a:p>
          <a:p>
            <a:pPr>
              <a:buFont typeface="Arial" pitchFamily="34" charset="0"/>
              <a:buChar char="•"/>
            </a:pPr>
            <a:r>
              <a:rPr lang="da-DK" sz="2400" dirty="0" smtClean="0"/>
              <a:t>12.400 frivillige</a:t>
            </a:r>
          </a:p>
          <a:p>
            <a:pPr>
              <a:buFont typeface="Arial" pitchFamily="34" charset="0"/>
              <a:buChar char="•"/>
            </a:pPr>
            <a:r>
              <a:rPr lang="da-DK" sz="2400" dirty="0" smtClean="0"/>
              <a:t>60.000 årlige medlemsarrangementer for </a:t>
            </a:r>
            <a:r>
              <a:rPr lang="da-DK" sz="2400" smtClean="0"/>
              <a:t>180.00 mennesker, over hele landet</a:t>
            </a:r>
            <a:endParaRPr lang="da-DK" sz="2400" dirty="0" smtClean="0"/>
          </a:p>
          <a:p>
            <a:pPr>
              <a:buFont typeface="Arial" pitchFamily="34" charset="0"/>
              <a:buChar char="•"/>
            </a:pPr>
            <a:r>
              <a:rPr lang="da-DK" sz="2400" dirty="0" smtClean="0"/>
              <a:t>22.000 årlige rådgivninger</a:t>
            </a:r>
          </a:p>
        </p:txBody>
      </p:sp>
      <p:sp>
        <p:nvSpPr>
          <p:cNvPr id="7170" name="Pladsholder til dato 3"/>
          <p:cNvSpPr>
            <a:spLocks noGrp="1"/>
          </p:cNvSpPr>
          <p:nvPr>
            <p:ph type="dt" sz="half" idx="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sz="900" baseline="-25000">
                <a:solidFill>
                  <a:schemeClr val="tx1"/>
                </a:solidFill>
                <a:latin typeface="Verdana" pitchFamily="34" charset="0"/>
              </a:defRPr>
            </a:lvl1pPr>
            <a:lvl2pPr marL="742950" indent="-285750" defTabSz="957263">
              <a:defRPr sz="900" baseline="-25000">
                <a:solidFill>
                  <a:schemeClr val="tx1"/>
                </a:solidFill>
                <a:latin typeface="Verdana" pitchFamily="34" charset="0"/>
              </a:defRPr>
            </a:lvl2pPr>
            <a:lvl3pPr marL="1143000" indent="-228600" defTabSz="957263">
              <a:defRPr sz="900" baseline="-25000">
                <a:solidFill>
                  <a:schemeClr val="tx1"/>
                </a:solidFill>
                <a:latin typeface="Verdana" pitchFamily="34" charset="0"/>
              </a:defRPr>
            </a:lvl3pPr>
            <a:lvl4pPr marL="1600200" indent="-228600" defTabSz="957263">
              <a:defRPr sz="900" baseline="-25000">
                <a:solidFill>
                  <a:schemeClr val="tx1"/>
                </a:solidFill>
                <a:latin typeface="Verdana" pitchFamily="34" charset="0"/>
              </a:defRPr>
            </a:lvl4pPr>
            <a:lvl5pPr marL="2057400" indent="-228600" defTabSz="957263">
              <a:defRPr sz="900" baseline="-25000">
                <a:solidFill>
                  <a:schemeClr val="tx1"/>
                </a:solidFill>
                <a:latin typeface="Verdana" pitchFamily="34" charset="0"/>
              </a:defRPr>
            </a:lvl5pPr>
            <a:lvl6pPr marL="2514600" indent="-228600" defTabSz="957263" eaLnBrk="0" fontAlgn="base" hangingPunct="0">
              <a:spcBef>
                <a:spcPct val="0"/>
              </a:spcBef>
              <a:spcAft>
                <a:spcPct val="0"/>
              </a:spcAft>
              <a:defRPr sz="900" baseline="-25000">
                <a:solidFill>
                  <a:schemeClr val="tx1"/>
                </a:solidFill>
                <a:latin typeface="Verdana" pitchFamily="34" charset="0"/>
              </a:defRPr>
            </a:lvl6pPr>
            <a:lvl7pPr marL="2971800" indent="-228600" defTabSz="957263" eaLnBrk="0" fontAlgn="base" hangingPunct="0">
              <a:spcBef>
                <a:spcPct val="0"/>
              </a:spcBef>
              <a:spcAft>
                <a:spcPct val="0"/>
              </a:spcAft>
              <a:defRPr sz="900" baseline="-25000">
                <a:solidFill>
                  <a:schemeClr val="tx1"/>
                </a:solidFill>
                <a:latin typeface="Verdana" pitchFamily="34" charset="0"/>
              </a:defRPr>
            </a:lvl7pPr>
            <a:lvl8pPr marL="3429000" indent="-228600" defTabSz="957263" eaLnBrk="0" fontAlgn="base" hangingPunct="0">
              <a:spcBef>
                <a:spcPct val="0"/>
              </a:spcBef>
              <a:spcAft>
                <a:spcPct val="0"/>
              </a:spcAft>
              <a:defRPr sz="900" baseline="-25000">
                <a:solidFill>
                  <a:schemeClr val="tx1"/>
                </a:solidFill>
                <a:latin typeface="Verdana" pitchFamily="34" charset="0"/>
              </a:defRPr>
            </a:lvl8pPr>
            <a:lvl9pPr marL="3886200" indent="-228600" defTabSz="957263" eaLnBrk="0" fontAlgn="base" hangingPunct="0">
              <a:spcBef>
                <a:spcPct val="0"/>
              </a:spcBef>
              <a:spcAft>
                <a:spcPct val="0"/>
              </a:spcAft>
              <a:defRPr sz="900" baseline="-25000">
                <a:solidFill>
                  <a:schemeClr val="tx1"/>
                </a:solidFill>
                <a:latin typeface="Verdana" pitchFamily="34" charset="0"/>
              </a:defRPr>
            </a:lvl9pPr>
          </a:lstStyle>
          <a:p>
            <a:endParaRPr lang="da-DK" baseline="0" dirty="0" smtClean="0"/>
          </a:p>
        </p:txBody>
      </p:sp>
      <p:sp>
        <p:nvSpPr>
          <p:cNvPr id="7172" name="Pladsholder til diasnummer 5"/>
          <p:cNvSpPr>
            <a:spLocks noGrp="1"/>
          </p:cNvSpPr>
          <p:nvPr>
            <p:ph type="sldNum"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sz="900" baseline="-25000">
                <a:solidFill>
                  <a:schemeClr val="tx1"/>
                </a:solidFill>
                <a:latin typeface="Verdana" pitchFamily="34" charset="0"/>
              </a:defRPr>
            </a:lvl1pPr>
            <a:lvl2pPr marL="742950" indent="-285750" defTabSz="957263">
              <a:defRPr sz="900" baseline="-25000">
                <a:solidFill>
                  <a:schemeClr val="tx1"/>
                </a:solidFill>
                <a:latin typeface="Verdana" pitchFamily="34" charset="0"/>
              </a:defRPr>
            </a:lvl2pPr>
            <a:lvl3pPr marL="1143000" indent="-228600" defTabSz="957263">
              <a:defRPr sz="900" baseline="-25000">
                <a:solidFill>
                  <a:schemeClr val="tx1"/>
                </a:solidFill>
                <a:latin typeface="Verdana" pitchFamily="34" charset="0"/>
              </a:defRPr>
            </a:lvl3pPr>
            <a:lvl4pPr marL="1600200" indent="-228600" defTabSz="957263">
              <a:defRPr sz="900" baseline="-25000">
                <a:solidFill>
                  <a:schemeClr val="tx1"/>
                </a:solidFill>
                <a:latin typeface="Verdana" pitchFamily="34" charset="0"/>
              </a:defRPr>
            </a:lvl4pPr>
            <a:lvl5pPr marL="2057400" indent="-228600" defTabSz="957263">
              <a:defRPr sz="900" baseline="-25000">
                <a:solidFill>
                  <a:schemeClr val="tx1"/>
                </a:solidFill>
                <a:latin typeface="Verdana" pitchFamily="34" charset="0"/>
              </a:defRPr>
            </a:lvl5pPr>
            <a:lvl6pPr marL="2514600" indent="-228600" defTabSz="957263" eaLnBrk="0" fontAlgn="base" hangingPunct="0">
              <a:spcBef>
                <a:spcPct val="0"/>
              </a:spcBef>
              <a:spcAft>
                <a:spcPct val="0"/>
              </a:spcAft>
              <a:defRPr sz="900" baseline="-25000">
                <a:solidFill>
                  <a:schemeClr val="tx1"/>
                </a:solidFill>
                <a:latin typeface="Verdana" pitchFamily="34" charset="0"/>
              </a:defRPr>
            </a:lvl6pPr>
            <a:lvl7pPr marL="2971800" indent="-228600" defTabSz="957263" eaLnBrk="0" fontAlgn="base" hangingPunct="0">
              <a:spcBef>
                <a:spcPct val="0"/>
              </a:spcBef>
              <a:spcAft>
                <a:spcPct val="0"/>
              </a:spcAft>
              <a:defRPr sz="900" baseline="-25000">
                <a:solidFill>
                  <a:schemeClr val="tx1"/>
                </a:solidFill>
                <a:latin typeface="Verdana" pitchFamily="34" charset="0"/>
              </a:defRPr>
            </a:lvl7pPr>
            <a:lvl8pPr marL="3429000" indent="-228600" defTabSz="957263" eaLnBrk="0" fontAlgn="base" hangingPunct="0">
              <a:spcBef>
                <a:spcPct val="0"/>
              </a:spcBef>
              <a:spcAft>
                <a:spcPct val="0"/>
              </a:spcAft>
              <a:defRPr sz="900" baseline="-25000">
                <a:solidFill>
                  <a:schemeClr val="tx1"/>
                </a:solidFill>
                <a:latin typeface="Verdana" pitchFamily="34" charset="0"/>
              </a:defRPr>
            </a:lvl8pPr>
            <a:lvl9pPr marL="3886200" indent="-228600" defTabSz="957263" eaLnBrk="0" fontAlgn="base" hangingPunct="0">
              <a:spcBef>
                <a:spcPct val="0"/>
              </a:spcBef>
              <a:spcAft>
                <a:spcPct val="0"/>
              </a:spcAft>
              <a:defRPr sz="900" baseline="-25000">
                <a:solidFill>
                  <a:schemeClr val="tx1"/>
                </a:solidFill>
                <a:latin typeface="Verdana" pitchFamily="34" charset="0"/>
              </a:defRPr>
            </a:lvl9pPr>
          </a:lstStyle>
          <a:p>
            <a:fld id="{147BC614-3235-4BBA-953F-8F86F61F3727}" type="slidenum">
              <a:rPr lang="da-DK" baseline="0" smtClean="0"/>
              <a:pPr/>
              <a:t>2</a:t>
            </a:fld>
            <a:endParaRPr lang="da-DK" baseline="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612354" y="764704"/>
            <a:ext cx="8205887" cy="1143000"/>
          </a:xfrm>
        </p:spPr>
        <p:txBody>
          <a:bodyPr/>
          <a:lstStyle/>
          <a:p>
            <a:pPr eaLnBrk="1" hangingPunct="1"/>
            <a:r>
              <a:rPr lang="da-DK" b="1" dirty="0" smtClean="0"/>
              <a:t>Digitalisering af det offentlige</a:t>
            </a:r>
          </a:p>
        </p:txBody>
      </p:sp>
      <p:sp>
        <p:nvSpPr>
          <p:cNvPr id="7174" name="Rectangle 3"/>
          <p:cNvSpPr>
            <a:spLocks noGrp="1" noChangeArrowheads="1"/>
          </p:cNvSpPr>
          <p:nvPr>
            <p:ph idx="1"/>
          </p:nvPr>
        </p:nvSpPr>
        <p:spPr>
          <a:xfrm>
            <a:off x="468339" y="1914723"/>
            <a:ext cx="8060158" cy="4176464"/>
          </a:xfrm>
        </p:spPr>
        <p:txBody>
          <a:bodyPr/>
          <a:lstStyle/>
          <a:p>
            <a:r>
              <a:rPr lang="da-DK" b="1" dirty="0" smtClean="0"/>
              <a:t>Digitalisering giver muligheder</a:t>
            </a:r>
          </a:p>
          <a:p>
            <a:pPr lvl="1"/>
            <a:r>
              <a:rPr lang="da-DK" b="1" dirty="0" smtClean="0"/>
              <a:t>Lettere tilgængelighed og bedre service, individualisering og bekvemmelighed</a:t>
            </a:r>
          </a:p>
          <a:p>
            <a:pPr lvl="1"/>
            <a:r>
              <a:rPr lang="da-DK" b="1" dirty="0" smtClean="0"/>
              <a:t>Større indsigt i egne data, overblik</a:t>
            </a:r>
          </a:p>
          <a:p>
            <a:pPr lvl="1"/>
            <a:r>
              <a:rPr lang="da-DK" b="1" dirty="0" smtClean="0"/>
              <a:t>Lettere at hjælpe pårørende</a:t>
            </a:r>
          </a:p>
          <a:p>
            <a:pPr lvl="1"/>
            <a:r>
              <a:rPr lang="da-DK" b="1" dirty="0" smtClean="0"/>
              <a:t>Besparelser for det offentlige</a:t>
            </a:r>
          </a:p>
          <a:p>
            <a:r>
              <a:rPr lang="da-DK" b="1" dirty="0" smtClean="0"/>
              <a:t>Men…</a:t>
            </a:r>
          </a:p>
        </p:txBody>
      </p:sp>
      <p:sp>
        <p:nvSpPr>
          <p:cNvPr id="7170" name="Pladsholder til dato 3"/>
          <p:cNvSpPr>
            <a:spLocks noGrp="1"/>
          </p:cNvSpPr>
          <p:nvPr>
            <p:ph type="dt" sz="half" idx="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sz="900" baseline="-25000">
                <a:solidFill>
                  <a:schemeClr val="tx1"/>
                </a:solidFill>
                <a:latin typeface="Verdana" pitchFamily="34" charset="0"/>
              </a:defRPr>
            </a:lvl1pPr>
            <a:lvl2pPr marL="742950" indent="-285750" defTabSz="957263">
              <a:defRPr sz="900" baseline="-25000">
                <a:solidFill>
                  <a:schemeClr val="tx1"/>
                </a:solidFill>
                <a:latin typeface="Verdana" pitchFamily="34" charset="0"/>
              </a:defRPr>
            </a:lvl2pPr>
            <a:lvl3pPr marL="1143000" indent="-228600" defTabSz="957263">
              <a:defRPr sz="900" baseline="-25000">
                <a:solidFill>
                  <a:schemeClr val="tx1"/>
                </a:solidFill>
                <a:latin typeface="Verdana" pitchFamily="34" charset="0"/>
              </a:defRPr>
            </a:lvl3pPr>
            <a:lvl4pPr marL="1600200" indent="-228600" defTabSz="957263">
              <a:defRPr sz="900" baseline="-25000">
                <a:solidFill>
                  <a:schemeClr val="tx1"/>
                </a:solidFill>
                <a:latin typeface="Verdana" pitchFamily="34" charset="0"/>
              </a:defRPr>
            </a:lvl4pPr>
            <a:lvl5pPr marL="2057400" indent="-228600" defTabSz="957263">
              <a:defRPr sz="900" baseline="-25000">
                <a:solidFill>
                  <a:schemeClr val="tx1"/>
                </a:solidFill>
                <a:latin typeface="Verdana" pitchFamily="34" charset="0"/>
              </a:defRPr>
            </a:lvl5pPr>
            <a:lvl6pPr marL="2514600" indent="-228600" defTabSz="957263" eaLnBrk="0" fontAlgn="base" hangingPunct="0">
              <a:spcBef>
                <a:spcPct val="0"/>
              </a:spcBef>
              <a:spcAft>
                <a:spcPct val="0"/>
              </a:spcAft>
              <a:defRPr sz="900" baseline="-25000">
                <a:solidFill>
                  <a:schemeClr val="tx1"/>
                </a:solidFill>
                <a:latin typeface="Verdana" pitchFamily="34" charset="0"/>
              </a:defRPr>
            </a:lvl6pPr>
            <a:lvl7pPr marL="2971800" indent="-228600" defTabSz="957263" eaLnBrk="0" fontAlgn="base" hangingPunct="0">
              <a:spcBef>
                <a:spcPct val="0"/>
              </a:spcBef>
              <a:spcAft>
                <a:spcPct val="0"/>
              </a:spcAft>
              <a:defRPr sz="900" baseline="-25000">
                <a:solidFill>
                  <a:schemeClr val="tx1"/>
                </a:solidFill>
                <a:latin typeface="Verdana" pitchFamily="34" charset="0"/>
              </a:defRPr>
            </a:lvl7pPr>
            <a:lvl8pPr marL="3429000" indent="-228600" defTabSz="957263" eaLnBrk="0" fontAlgn="base" hangingPunct="0">
              <a:spcBef>
                <a:spcPct val="0"/>
              </a:spcBef>
              <a:spcAft>
                <a:spcPct val="0"/>
              </a:spcAft>
              <a:defRPr sz="900" baseline="-25000">
                <a:solidFill>
                  <a:schemeClr val="tx1"/>
                </a:solidFill>
                <a:latin typeface="Verdana" pitchFamily="34" charset="0"/>
              </a:defRPr>
            </a:lvl8pPr>
            <a:lvl9pPr marL="3886200" indent="-228600" defTabSz="957263" eaLnBrk="0" fontAlgn="base" hangingPunct="0">
              <a:spcBef>
                <a:spcPct val="0"/>
              </a:spcBef>
              <a:spcAft>
                <a:spcPct val="0"/>
              </a:spcAft>
              <a:defRPr sz="900" baseline="-25000">
                <a:solidFill>
                  <a:schemeClr val="tx1"/>
                </a:solidFill>
                <a:latin typeface="Verdana" pitchFamily="34" charset="0"/>
              </a:defRPr>
            </a:lvl9pPr>
          </a:lstStyle>
          <a:p>
            <a:endParaRPr lang="da-DK" baseline="0" dirty="0" smtClean="0"/>
          </a:p>
        </p:txBody>
      </p:sp>
      <p:sp>
        <p:nvSpPr>
          <p:cNvPr id="7172" name="Pladsholder til diasnummer 5"/>
          <p:cNvSpPr>
            <a:spLocks noGrp="1"/>
          </p:cNvSpPr>
          <p:nvPr>
            <p:ph type="sldNum"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sz="900" baseline="-25000">
                <a:solidFill>
                  <a:schemeClr val="tx1"/>
                </a:solidFill>
                <a:latin typeface="Verdana" pitchFamily="34" charset="0"/>
              </a:defRPr>
            </a:lvl1pPr>
            <a:lvl2pPr marL="742950" indent="-285750" defTabSz="957263">
              <a:defRPr sz="900" baseline="-25000">
                <a:solidFill>
                  <a:schemeClr val="tx1"/>
                </a:solidFill>
                <a:latin typeface="Verdana" pitchFamily="34" charset="0"/>
              </a:defRPr>
            </a:lvl2pPr>
            <a:lvl3pPr marL="1143000" indent="-228600" defTabSz="957263">
              <a:defRPr sz="900" baseline="-25000">
                <a:solidFill>
                  <a:schemeClr val="tx1"/>
                </a:solidFill>
                <a:latin typeface="Verdana" pitchFamily="34" charset="0"/>
              </a:defRPr>
            </a:lvl3pPr>
            <a:lvl4pPr marL="1600200" indent="-228600" defTabSz="957263">
              <a:defRPr sz="900" baseline="-25000">
                <a:solidFill>
                  <a:schemeClr val="tx1"/>
                </a:solidFill>
                <a:latin typeface="Verdana" pitchFamily="34" charset="0"/>
              </a:defRPr>
            </a:lvl4pPr>
            <a:lvl5pPr marL="2057400" indent="-228600" defTabSz="957263">
              <a:defRPr sz="900" baseline="-25000">
                <a:solidFill>
                  <a:schemeClr val="tx1"/>
                </a:solidFill>
                <a:latin typeface="Verdana" pitchFamily="34" charset="0"/>
              </a:defRPr>
            </a:lvl5pPr>
            <a:lvl6pPr marL="2514600" indent="-228600" defTabSz="957263" eaLnBrk="0" fontAlgn="base" hangingPunct="0">
              <a:spcBef>
                <a:spcPct val="0"/>
              </a:spcBef>
              <a:spcAft>
                <a:spcPct val="0"/>
              </a:spcAft>
              <a:defRPr sz="900" baseline="-25000">
                <a:solidFill>
                  <a:schemeClr val="tx1"/>
                </a:solidFill>
                <a:latin typeface="Verdana" pitchFamily="34" charset="0"/>
              </a:defRPr>
            </a:lvl6pPr>
            <a:lvl7pPr marL="2971800" indent="-228600" defTabSz="957263" eaLnBrk="0" fontAlgn="base" hangingPunct="0">
              <a:spcBef>
                <a:spcPct val="0"/>
              </a:spcBef>
              <a:spcAft>
                <a:spcPct val="0"/>
              </a:spcAft>
              <a:defRPr sz="900" baseline="-25000">
                <a:solidFill>
                  <a:schemeClr val="tx1"/>
                </a:solidFill>
                <a:latin typeface="Verdana" pitchFamily="34" charset="0"/>
              </a:defRPr>
            </a:lvl7pPr>
            <a:lvl8pPr marL="3429000" indent="-228600" defTabSz="957263" eaLnBrk="0" fontAlgn="base" hangingPunct="0">
              <a:spcBef>
                <a:spcPct val="0"/>
              </a:spcBef>
              <a:spcAft>
                <a:spcPct val="0"/>
              </a:spcAft>
              <a:defRPr sz="900" baseline="-25000">
                <a:solidFill>
                  <a:schemeClr val="tx1"/>
                </a:solidFill>
                <a:latin typeface="Verdana" pitchFamily="34" charset="0"/>
              </a:defRPr>
            </a:lvl8pPr>
            <a:lvl9pPr marL="3886200" indent="-228600" defTabSz="957263" eaLnBrk="0" fontAlgn="base" hangingPunct="0">
              <a:spcBef>
                <a:spcPct val="0"/>
              </a:spcBef>
              <a:spcAft>
                <a:spcPct val="0"/>
              </a:spcAft>
              <a:defRPr sz="900" baseline="-25000">
                <a:solidFill>
                  <a:schemeClr val="tx1"/>
                </a:solidFill>
                <a:latin typeface="Verdana" pitchFamily="34" charset="0"/>
              </a:defRPr>
            </a:lvl9pPr>
          </a:lstStyle>
          <a:p>
            <a:fld id="{147BC614-3235-4BBA-953F-8F86F61F3727}" type="slidenum">
              <a:rPr lang="da-DK" baseline="0" smtClean="0"/>
              <a:pPr/>
              <a:t>3</a:t>
            </a:fld>
            <a:endParaRPr lang="da-DK" baseline="0" smtClean="0"/>
          </a:p>
        </p:txBody>
      </p:sp>
      <p:pic>
        <p:nvPicPr>
          <p:cNvPr id="1026" name="Picture 2" descr="C:\Users\Ingrid.stokholm\AppData\Local\Microsoft\Windows\Temporary Internet Files\Content.IE5\A50H6UZ4\MC900298305[1].wmf"/>
          <p:cNvPicPr>
            <a:picLocks noChangeAspect="1" noChangeArrowheads="1"/>
          </p:cNvPicPr>
          <p:nvPr/>
        </p:nvPicPr>
        <p:blipFill>
          <a:blip r:embed="rId3" cstate="print"/>
          <a:srcRect/>
          <a:stretch>
            <a:fillRect/>
          </a:stretch>
        </p:blipFill>
        <p:spPr bwMode="auto">
          <a:xfrm>
            <a:off x="6184567" y="4221089"/>
            <a:ext cx="2519330" cy="187220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a:xfrm>
            <a:off x="612354" y="332656"/>
            <a:ext cx="7847013" cy="879031"/>
          </a:xfrm>
        </p:spPr>
        <p:txBody>
          <a:bodyPr/>
          <a:lstStyle/>
          <a:p>
            <a:pPr algn="ctr" eaLnBrk="1" hangingPunct="1"/>
            <a:r>
              <a:rPr lang="da-DK" sz="3200" b="1" dirty="0" smtClean="0"/>
              <a:t>Alder og adgang til internettet</a:t>
            </a:r>
            <a:r>
              <a:rPr lang="da-DK" sz="3200" dirty="0" smtClean="0"/>
              <a:t/>
            </a:r>
            <a:br>
              <a:rPr lang="da-DK" sz="3200" dirty="0" smtClean="0"/>
            </a:br>
            <a:r>
              <a:rPr lang="da-DK" sz="1600" dirty="0" smtClean="0"/>
              <a:t>- hvordan får vi flere af de ældste med?</a:t>
            </a:r>
          </a:p>
        </p:txBody>
      </p:sp>
      <p:sp>
        <p:nvSpPr>
          <p:cNvPr id="3077" name="Pladsholder til diasnummer 7"/>
          <p:cNvSpPr>
            <a:spLocks noGrp="1"/>
          </p:cNvSpPr>
          <p:nvPr>
            <p:ph type="sldNum"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sz="900" baseline="-25000">
                <a:solidFill>
                  <a:schemeClr val="tx1"/>
                </a:solidFill>
                <a:latin typeface="Verdana" pitchFamily="34" charset="0"/>
              </a:defRPr>
            </a:lvl1pPr>
            <a:lvl2pPr marL="742950" indent="-285750" defTabSz="957263">
              <a:defRPr sz="900" baseline="-25000">
                <a:solidFill>
                  <a:schemeClr val="tx1"/>
                </a:solidFill>
                <a:latin typeface="Verdana" pitchFamily="34" charset="0"/>
              </a:defRPr>
            </a:lvl2pPr>
            <a:lvl3pPr marL="1143000" indent="-228600" defTabSz="957263">
              <a:defRPr sz="900" baseline="-25000">
                <a:solidFill>
                  <a:schemeClr val="tx1"/>
                </a:solidFill>
                <a:latin typeface="Verdana" pitchFamily="34" charset="0"/>
              </a:defRPr>
            </a:lvl3pPr>
            <a:lvl4pPr marL="1600200" indent="-228600" defTabSz="957263">
              <a:defRPr sz="900" baseline="-25000">
                <a:solidFill>
                  <a:schemeClr val="tx1"/>
                </a:solidFill>
                <a:latin typeface="Verdana" pitchFamily="34" charset="0"/>
              </a:defRPr>
            </a:lvl4pPr>
            <a:lvl5pPr marL="2057400" indent="-228600" defTabSz="957263">
              <a:defRPr sz="900" baseline="-25000">
                <a:solidFill>
                  <a:schemeClr val="tx1"/>
                </a:solidFill>
                <a:latin typeface="Verdana" pitchFamily="34" charset="0"/>
              </a:defRPr>
            </a:lvl5pPr>
            <a:lvl6pPr marL="2514600" indent="-228600" defTabSz="957263" eaLnBrk="0" fontAlgn="base" hangingPunct="0">
              <a:spcBef>
                <a:spcPct val="0"/>
              </a:spcBef>
              <a:spcAft>
                <a:spcPct val="0"/>
              </a:spcAft>
              <a:defRPr sz="900" baseline="-25000">
                <a:solidFill>
                  <a:schemeClr val="tx1"/>
                </a:solidFill>
                <a:latin typeface="Verdana" pitchFamily="34" charset="0"/>
              </a:defRPr>
            </a:lvl6pPr>
            <a:lvl7pPr marL="2971800" indent="-228600" defTabSz="957263" eaLnBrk="0" fontAlgn="base" hangingPunct="0">
              <a:spcBef>
                <a:spcPct val="0"/>
              </a:spcBef>
              <a:spcAft>
                <a:spcPct val="0"/>
              </a:spcAft>
              <a:defRPr sz="900" baseline="-25000">
                <a:solidFill>
                  <a:schemeClr val="tx1"/>
                </a:solidFill>
                <a:latin typeface="Verdana" pitchFamily="34" charset="0"/>
              </a:defRPr>
            </a:lvl7pPr>
            <a:lvl8pPr marL="3429000" indent="-228600" defTabSz="957263" eaLnBrk="0" fontAlgn="base" hangingPunct="0">
              <a:spcBef>
                <a:spcPct val="0"/>
              </a:spcBef>
              <a:spcAft>
                <a:spcPct val="0"/>
              </a:spcAft>
              <a:defRPr sz="900" baseline="-25000">
                <a:solidFill>
                  <a:schemeClr val="tx1"/>
                </a:solidFill>
                <a:latin typeface="Verdana" pitchFamily="34" charset="0"/>
              </a:defRPr>
            </a:lvl8pPr>
            <a:lvl9pPr marL="3886200" indent="-228600" defTabSz="957263" eaLnBrk="0" fontAlgn="base" hangingPunct="0">
              <a:spcBef>
                <a:spcPct val="0"/>
              </a:spcBef>
              <a:spcAft>
                <a:spcPct val="0"/>
              </a:spcAft>
              <a:defRPr sz="900" baseline="-25000">
                <a:solidFill>
                  <a:schemeClr val="tx1"/>
                </a:solidFill>
                <a:latin typeface="Verdana" pitchFamily="34" charset="0"/>
              </a:defRPr>
            </a:lvl9pPr>
          </a:lstStyle>
          <a:p>
            <a:fld id="{80DEBF53-BD3B-4C0C-B4ED-4C61F64D3564}" type="slidenum">
              <a:rPr lang="da-DK" baseline="0" smtClean="0"/>
              <a:pPr/>
              <a:t>4</a:t>
            </a:fld>
            <a:endParaRPr lang="da-DK" baseline="0" smtClean="0"/>
          </a:p>
        </p:txBody>
      </p:sp>
      <p:sp>
        <p:nvSpPr>
          <p:cNvPr id="3079" name="Rectangle 3"/>
          <p:cNvSpPr>
            <a:spLocks noGrp="1" noChangeArrowheads="1"/>
          </p:cNvSpPr>
          <p:nvPr>
            <p:ph type="body" sz="half" idx="4294967295"/>
          </p:nvPr>
        </p:nvSpPr>
        <p:spPr>
          <a:xfrm>
            <a:off x="0" y="1727200"/>
            <a:ext cx="4086225" cy="4560888"/>
          </a:xfrm>
        </p:spPr>
        <p:txBody>
          <a:bodyPr/>
          <a:lstStyle/>
          <a:p>
            <a:pPr eaLnBrk="1" hangingPunct="1">
              <a:buFontTx/>
              <a:buNone/>
            </a:pPr>
            <a:endParaRPr lang="da-DK" sz="1000" dirty="0" smtClean="0">
              <a:solidFill>
                <a:schemeClr val="bg2"/>
              </a:solidFill>
            </a:endParaRPr>
          </a:p>
          <a:p>
            <a:pPr eaLnBrk="1" hangingPunct="1">
              <a:buFontTx/>
              <a:buNone/>
            </a:pPr>
            <a:r>
              <a:rPr lang="da-DK" sz="1000" dirty="0" smtClean="0">
                <a:solidFill>
                  <a:schemeClr val="bg2"/>
                </a:solidFill>
              </a:rPr>
              <a:t> </a:t>
            </a:r>
          </a:p>
          <a:p>
            <a:pPr eaLnBrk="1" hangingPunct="1"/>
            <a:endParaRPr lang="da-DK" sz="1000" dirty="0" smtClean="0">
              <a:solidFill>
                <a:schemeClr val="bg2"/>
              </a:solidFill>
            </a:endParaRPr>
          </a:p>
        </p:txBody>
      </p:sp>
      <p:sp>
        <p:nvSpPr>
          <p:cNvPr id="12" name="Tekstboks 11"/>
          <p:cNvSpPr txBox="1"/>
          <p:nvPr/>
        </p:nvSpPr>
        <p:spPr>
          <a:xfrm>
            <a:off x="612354" y="5949280"/>
            <a:ext cx="7477753" cy="379591"/>
          </a:xfrm>
          <a:prstGeom prst="rect">
            <a:avLst/>
          </a:prstGeom>
          <a:noFill/>
        </p:spPr>
        <p:txBody>
          <a:bodyPr wrap="none" rtlCol="0">
            <a:spAutoFit/>
          </a:bodyPr>
          <a:lstStyle/>
          <a:p>
            <a:r>
              <a:rPr lang="da-DK" sz="1400" dirty="0" smtClean="0"/>
              <a:t>Andel af befolkningen, der har adgang til internet i hjemmet, har anvendt internet indenfor en måned og indenfor en uge</a:t>
            </a:r>
          </a:p>
          <a:p>
            <a:r>
              <a:rPr lang="da-DK" sz="1400" dirty="0" smtClean="0"/>
              <a:t>Kilde: Danmark Statistiks undersøgelse af de 16-89-åriges brug af internet i 2011</a:t>
            </a:r>
            <a:endParaRPr lang="da-DK" sz="1400" dirty="0"/>
          </a:p>
        </p:txBody>
      </p:sp>
      <p:graphicFrame>
        <p:nvGraphicFramePr>
          <p:cNvPr id="9" name="Diagram 8"/>
          <p:cNvGraphicFramePr>
            <a:graphicFrameLocks/>
          </p:cNvGraphicFramePr>
          <p:nvPr>
            <p:extLst>
              <p:ext uri="{D42A27DB-BD31-4B8C-83A1-F6EECF244321}">
                <p14:modId xmlns:p14="http://schemas.microsoft.com/office/powerpoint/2010/main" xmlns="" val="199387316"/>
              </p:ext>
            </p:extLst>
          </p:nvPr>
        </p:nvGraphicFramePr>
        <p:xfrm>
          <a:off x="612354" y="1196752"/>
          <a:ext cx="7992888" cy="51321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12355" y="413792"/>
            <a:ext cx="7920880" cy="998984"/>
          </a:xfrm>
        </p:spPr>
        <p:txBody>
          <a:bodyPr/>
          <a:lstStyle/>
          <a:p>
            <a:pPr algn="ctr" eaLnBrk="1" hangingPunct="1"/>
            <a:r>
              <a:rPr lang="da-DK" sz="3200" b="1" dirty="0" smtClean="0"/>
              <a:t>Alder og digital kontakt med det offentlige</a:t>
            </a:r>
          </a:p>
        </p:txBody>
      </p:sp>
      <p:sp>
        <p:nvSpPr>
          <p:cNvPr id="1031" name="Rectangle 3"/>
          <p:cNvSpPr>
            <a:spLocks noGrp="1" noChangeArrowheads="1"/>
          </p:cNvSpPr>
          <p:nvPr>
            <p:ph type="body" sz="half" idx="1"/>
          </p:nvPr>
        </p:nvSpPr>
        <p:spPr/>
        <p:txBody>
          <a:bodyPr/>
          <a:lstStyle/>
          <a:p>
            <a:pPr eaLnBrk="1" hangingPunct="1">
              <a:buFontTx/>
              <a:buNone/>
            </a:pPr>
            <a:endParaRPr lang="da-DK" sz="1000" smtClean="0">
              <a:solidFill>
                <a:schemeClr val="bg2"/>
              </a:solidFill>
            </a:endParaRPr>
          </a:p>
          <a:p>
            <a:pPr eaLnBrk="1" hangingPunct="1">
              <a:buFontTx/>
              <a:buNone/>
            </a:pPr>
            <a:r>
              <a:rPr lang="da-DK" sz="1000" smtClean="0">
                <a:solidFill>
                  <a:schemeClr val="bg2"/>
                </a:solidFill>
              </a:rPr>
              <a:t> </a:t>
            </a:r>
          </a:p>
          <a:p>
            <a:pPr eaLnBrk="1" hangingPunct="1"/>
            <a:endParaRPr lang="da-DK" sz="1000" smtClean="0">
              <a:solidFill>
                <a:schemeClr val="bg2"/>
              </a:solidFill>
            </a:endParaRPr>
          </a:p>
        </p:txBody>
      </p:sp>
      <p:sp>
        <p:nvSpPr>
          <p:cNvPr id="1029" name="Pladsholder til diasnummer 7"/>
          <p:cNvSpPr>
            <a:spLocks noGrp="1"/>
          </p:cNvSpPr>
          <p:nvPr>
            <p:ph type="sldNum"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sz="900" baseline="-25000">
                <a:solidFill>
                  <a:schemeClr val="tx1"/>
                </a:solidFill>
                <a:latin typeface="Verdana" pitchFamily="34" charset="0"/>
              </a:defRPr>
            </a:lvl1pPr>
            <a:lvl2pPr marL="742950" indent="-285750" defTabSz="957263">
              <a:defRPr sz="900" baseline="-25000">
                <a:solidFill>
                  <a:schemeClr val="tx1"/>
                </a:solidFill>
                <a:latin typeface="Verdana" pitchFamily="34" charset="0"/>
              </a:defRPr>
            </a:lvl2pPr>
            <a:lvl3pPr marL="1143000" indent="-228600" defTabSz="957263">
              <a:defRPr sz="900" baseline="-25000">
                <a:solidFill>
                  <a:schemeClr val="tx1"/>
                </a:solidFill>
                <a:latin typeface="Verdana" pitchFamily="34" charset="0"/>
              </a:defRPr>
            </a:lvl3pPr>
            <a:lvl4pPr marL="1600200" indent="-228600" defTabSz="957263">
              <a:defRPr sz="900" baseline="-25000">
                <a:solidFill>
                  <a:schemeClr val="tx1"/>
                </a:solidFill>
                <a:latin typeface="Verdana" pitchFamily="34" charset="0"/>
              </a:defRPr>
            </a:lvl4pPr>
            <a:lvl5pPr marL="2057400" indent="-228600" defTabSz="957263">
              <a:defRPr sz="900" baseline="-25000">
                <a:solidFill>
                  <a:schemeClr val="tx1"/>
                </a:solidFill>
                <a:latin typeface="Verdana" pitchFamily="34" charset="0"/>
              </a:defRPr>
            </a:lvl5pPr>
            <a:lvl6pPr marL="2514600" indent="-228600" defTabSz="957263" eaLnBrk="0" fontAlgn="base" hangingPunct="0">
              <a:spcBef>
                <a:spcPct val="0"/>
              </a:spcBef>
              <a:spcAft>
                <a:spcPct val="0"/>
              </a:spcAft>
              <a:defRPr sz="900" baseline="-25000">
                <a:solidFill>
                  <a:schemeClr val="tx1"/>
                </a:solidFill>
                <a:latin typeface="Verdana" pitchFamily="34" charset="0"/>
              </a:defRPr>
            </a:lvl6pPr>
            <a:lvl7pPr marL="2971800" indent="-228600" defTabSz="957263" eaLnBrk="0" fontAlgn="base" hangingPunct="0">
              <a:spcBef>
                <a:spcPct val="0"/>
              </a:spcBef>
              <a:spcAft>
                <a:spcPct val="0"/>
              </a:spcAft>
              <a:defRPr sz="900" baseline="-25000">
                <a:solidFill>
                  <a:schemeClr val="tx1"/>
                </a:solidFill>
                <a:latin typeface="Verdana" pitchFamily="34" charset="0"/>
              </a:defRPr>
            </a:lvl7pPr>
            <a:lvl8pPr marL="3429000" indent="-228600" defTabSz="957263" eaLnBrk="0" fontAlgn="base" hangingPunct="0">
              <a:spcBef>
                <a:spcPct val="0"/>
              </a:spcBef>
              <a:spcAft>
                <a:spcPct val="0"/>
              </a:spcAft>
              <a:defRPr sz="900" baseline="-25000">
                <a:solidFill>
                  <a:schemeClr val="tx1"/>
                </a:solidFill>
                <a:latin typeface="Verdana" pitchFamily="34" charset="0"/>
              </a:defRPr>
            </a:lvl8pPr>
            <a:lvl9pPr marL="3886200" indent="-228600" defTabSz="957263" eaLnBrk="0" fontAlgn="base" hangingPunct="0">
              <a:spcBef>
                <a:spcPct val="0"/>
              </a:spcBef>
              <a:spcAft>
                <a:spcPct val="0"/>
              </a:spcAft>
              <a:defRPr sz="900" baseline="-25000">
                <a:solidFill>
                  <a:schemeClr val="tx1"/>
                </a:solidFill>
                <a:latin typeface="Verdana" pitchFamily="34" charset="0"/>
              </a:defRPr>
            </a:lvl9pPr>
          </a:lstStyle>
          <a:p>
            <a:fld id="{D686E7DB-8A90-494E-9522-021CA8FC825D}" type="slidenum">
              <a:rPr lang="da-DK" baseline="0" smtClean="0"/>
              <a:pPr/>
              <a:t>5</a:t>
            </a:fld>
            <a:endParaRPr lang="da-DK" baseline="0" smtClean="0"/>
          </a:p>
        </p:txBody>
      </p:sp>
      <p:graphicFrame>
        <p:nvGraphicFramePr>
          <p:cNvPr id="8" name="Diagram 7"/>
          <p:cNvGraphicFramePr/>
          <p:nvPr/>
        </p:nvGraphicFramePr>
        <p:xfrm>
          <a:off x="540346" y="1196752"/>
          <a:ext cx="7632848"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boks 9"/>
          <p:cNvSpPr txBox="1"/>
          <p:nvPr/>
        </p:nvSpPr>
        <p:spPr>
          <a:xfrm>
            <a:off x="684362" y="5805264"/>
            <a:ext cx="6976141" cy="379591"/>
          </a:xfrm>
          <a:prstGeom prst="rect">
            <a:avLst/>
          </a:prstGeom>
          <a:noFill/>
        </p:spPr>
        <p:txBody>
          <a:bodyPr wrap="none" rtlCol="0">
            <a:spAutoFit/>
          </a:bodyPr>
          <a:lstStyle/>
          <a:p>
            <a:r>
              <a:rPr lang="da-DK" sz="1400" dirty="0" smtClean="0"/>
              <a:t>Andel af befolkningen, der har henholdsvis søgt information, hentet skemaer, indsendt oplysninger via offentlige </a:t>
            </a:r>
            <a:br>
              <a:rPr lang="da-DK" sz="1400" dirty="0" smtClean="0"/>
            </a:br>
            <a:r>
              <a:rPr lang="da-DK" sz="1400" dirty="0" smtClean="0"/>
              <a:t>hjemmesider og SKAT. Kilde: Danmark Statistiks undersøgelse af 16-89-åriges brug af internet i 2011</a:t>
            </a:r>
            <a:endParaRPr lang="da-DK"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12355" y="413792"/>
            <a:ext cx="7920880" cy="1287016"/>
          </a:xfrm>
        </p:spPr>
        <p:txBody>
          <a:bodyPr/>
          <a:lstStyle/>
          <a:p>
            <a:pPr algn="ctr" eaLnBrk="1" hangingPunct="1"/>
            <a:r>
              <a:rPr lang="da-DK" sz="3200" b="1" dirty="0" smtClean="0"/>
              <a:t>Begrundelse for ikke at indsende oplysninger digitalt</a:t>
            </a:r>
            <a:br>
              <a:rPr lang="da-DK" sz="3200" b="1" dirty="0" smtClean="0"/>
            </a:br>
            <a:r>
              <a:rPr lang="da-DK" sz="1400" dirty="0" smtClean="0"/>
              <a:t>- andel af personer, der har været på nettet indenfor de seneste 12 måneder</a:t>
            </a:r>
          </a:p>
        </p:txBody>
      </p:sp>
      <p:sp>
        <p:nvSpPr>
          <p:cNvPr id="1031" name="Rectangle 3"/>
          <p:cNvSpPr>
            <a:spLocks noGrp="1" noChangeArrowheads="1"/>
          </p:cNvSpPr>
          <p:nvPr>
            <p:ph type="body" sz="half" idx="1"/>
          </p:nvPr>
        </p:nvSpPr>
        <p:spPr/>
        <p:txBody>
          <a:bodyPr/>
          <a:lstStyle/>
          <a:p>
            <a:pPr eaLnBrk="1" hangingPunct="1">
              <a:buFontTx/>
              <a:buNone/>
            </a:pPr>
            <a:endParaRPr lang="da-DK" sz="1000" dirty="0" smtClean="0">
              <a:solidFill>
                <a:schemeClr val="bg2"/>
              </a:solidFill>
            </a:endParaRPr>
          </a:p>
          <a:p>
            <a:pPr eaLnBrk="1" hangingPunct="1">
              <a:buFontTx/>
              <a:buNone/>
            </a:pPr>
            <a:r>
              <a:rPr lang="da-DK" sz="1000" dirty="0" smtClean="0">
                <a:solidFill>
                  <a:schemeClr val="bg2"/>
                </a:solidFill>
              </a:rPr>
              <a:t> </a:t>
            </a:r>
          </a:p>
          <a:p>
            <a:pPr eaLnBrk="1" hangingPunct="1"/>
            <a:endParaRPr lang="da-DK" sz="1000" dirty="0" smtClean="0">
              <a:solidFill>
                <a:schemeClr val="bg2"/>
              </a:solidFill>
            </a:endParaRPr>
          </a:p>
        </p:txBody>
      </p:sp>
      <p:sp>
        <p:nvSpPr>
          <p:cNvPr id="1029" name="Pladsholder til diasnummer 7"/>
          <p:cNvSpPr>
            <a:spLocks noGrp="1"/>
          </p:cNvSpPr>
          <p:nvPr>
            <p:ph type="sldNum"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sz="900" baseline="-25000">
                <a:solidFill>
                  <a:schemeClr val="tx1"/>
                </a:solidFill>
                <a:latin typeface="Verdana" pitchFamily="34" charset="0"/>
              </a:defRPr>
            </a:lvl1pPr>
            <a:lvl2pPr marL="742950" indent="-285750" defTabSz="957263">
              <a:defRPr sz="900" baseline="-25000">
                <a:solidFill>
                  <a:schemeClr val="tx1"/>
                </a:solidFill>
                <a:latin typeface="Verdana" pitchFamily="34" charset="0"/>
              </a:defRPr>
            </a:lvl2pPr>
            <a:lvl3pPr marL="1143000" indent="-228600" defTabSz="957263">
              <a:defRPr sz="900" baseline="-25000">
                <a:solidFill>
                  <a:schemeClr val="tx1"/>
                </a:solidFill>
                <a:latin typeface="Verdana" pitchFamily="34" charset="0"/>
              </a:defRPr>
            </a:lvl3pPr>
            <a:lvl4pPr marL="1600200" indent="-228600" defTabSz="957263">
              <a:defRPr sz="900" baseline="-25000">
                <a:solidFill>
                  <a:schemeClr val="tx1"/>
                </a:solidFill>
                <a:latin typeface="Verdana" pitchFamily="34" charset="0"/>
              </a:defRPr>
            </a:lvl4pPr>
            <a:lvl5pPr marL="2057400" indent="-228600" defTabSz="957263">
              <a:defRPr sz="900" baseline="-25000">
                <a:solidFill>
                  <a:schemeClr val="tx1"/>
                </a:solidFill>
                <a:latin typeface="Verdana" pitchFamily="34" charset="0"/>
              </a:defRPr>
            </a:lvl5pPr>
            <a:lvl6pPr marL="2514600" indent="-228600" defTabSz="957263" eaLnBrk="0" fontAlgn="base" hangingPunct="0">
              <a:spcBef>
                <a:spcPct val="0"/>
              </a:spcBef>
              <a:spcAft>
                <a:spcPct val="0"/>
              </a:spcAft>
              <a:defRPr sz="900" baseline="-25000">
                <a:solidFill>
                  <a:schemeClr val="tx1"/>
                </a:solidFill>
                <a:latin typeface="Verdana" pitchFamily="34" charset="0"/>
              </a:defRPr>
            </a:lvl6pPr>
            <a:lvl7pPr marL="2971800" indent="-228600" defTabSz="957263" eaLnBrk="0" fontAlgn="base" hangingPunct="0">
              <a:spcBef>
                <a:spcPct val="0"/>
              </a:spcBef>
              <a:spcAft>
                <a:spcPct val="0"/>
              </a:spcAft>
              <a:defRPr sz="900" baseline="-25000">
                <a:solidFill>
                  <a:schemeClr val="tx1"/>
                </a:solidFill>
                <a:latin typeface="Verdana" pitchFamily="34" charset="0"/>
              </a:defRPr>
            </a:lvl7pPr>
            <a:lvl8pPr marL="3429000" indent="-228600" defTabSz="957263" eaLnBrk="0" fontAlgn="base" hangingPunct="0">
              <a:spcBef>
                <a:spcPct val="0"/>
              </a:spcBef>
              <a:spcAft>
                <a:spcPct val="0"/>
              </a:spcAft>
              <a:defRPr sz="900" baseline="-25000">
                <a:solidFill>
                  <a:schemeClr val="tx1"/>
                </a:solidFill>
                <a:latin typeface="Verdana" pitchFamily="34" charset="0"/>
              </a:defRPr>
            </a:lvl8pPr>
            <a:lvl9pPr marL="3886200" indent="-228600" defTabSz="957263" eaLnBrk="0" fontAlgn="base" hangingPunct="0">
              <a:spcBef>
                <a:spcPct val="0"/>
              </a:spcBef>
              <a:spcAft>
                <a:spcPct val="0"/>
              </a:spcAft>
              <a:defRPr sz="900" baseline="-25000">
                <a:solidFill>
                  <a:schemeClr val="tx1"/>
                </a:solidFill>
                <a:latin typeface="Verdana" pitchFamily="34" charset="0"/>
              </a:defRPr>
            </a:lvl9pPr>
          </a:lstStyle>
          <a:p>
            <a:fld id="{D686E7DB-8A90-494E-9522-021CA8FC825D}" type="slidenum">
              <a:rPr lang="da-DK" baseline="0" smtClean="0"/>
              <a:pPr/>
              <a:t>6</a:t>
            </a:fld>
            <a:endParaRPr lang="da-DK" baseline="0" smtClean="0"/>
          </a:p>
        </p:txBody>
      </p:sp>
      <p:graphicFrame>
        <p:nvGraphicFramePr>
          <p:cNvPr id="9" name="Diagram 8"/>
          <p:cNvGraphicFramePr/>
          <p:nvPr/>
        </p:nvGraphicFramePr>
        <p:xfrm>
          <a:off x="756370" y="1772816"/>
          <a:ext cx="7704856"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boks 9"/>
          <p:cNvSpPr txBox="1"/>
          <p:nvPr/>
        </p:nvSpPr>
        <p:spPr>
          <a:xfrm>
            <a:off x="414159" y="5877272"/>
            <a:ext cx="8362739" cy="379591"/>
          </a:xfrm>
          <a:prstGeom prst="rect">
            <a:avLst/>
          </a:prstGeom>
          <a:noFill/>
        </p:spPr>
        <p:txBody>
          <a:bodyPr wrap="none" rtlCol="0">
            <a:spAutoFit/>
          </a:bodyPr>
          <a:lstStyle/>
          <a:p>
            <a:r>
              <a:rPr lang="da-DK" sz="1400" dirty="0" smtClean="0"/>
              <a:t>Andel af personer, der har været på nettet indenfor de seneste 12 måneder, men som ikke har indsendt oplysninger til det offentlige.</a:t>
            </a:r>
          </a:p>
          <a:p>
            <a:r>
              <a:rPr lang="da-DK" sz="1400" dirty="0" smtClean="0"/>
              <a:t>Kilde: Danmark Statistiks undersøgelse af de 16-89-åriges brug af internet i 2011</a:t>
            </a:r>
            <a:endParaRPr lang="da-DK"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b="1" dirty="0" smtClean="0"/>
              <a:t>Hvordan bliver flest mulige klar til digitalisering?</a:t>
            </a:r>
            <a:endParaRPr lang="da-DK" b="1" dirty="0"/>
          </a:p>
        </p:txBody>
      </p:sp>
      <p:sp>
        <p:nvSpPr>
          <p:cNvPr id="3" name="Pladsholder til indhold 2"/>
          <p:cNvSpPr>
            <a:spLocks noGrp="1"/>
          </p:cNvSpPr>
          <p:nvPr>
            <p:ph idx="1"/>
          </p:nvPr>
        </p:nvSpPr>
        <p:spPr>
          <a:xfrm>
            <a:off x="687389" y="1988840"/>
            <a:ext cx="7989861" cy="4104456"/>
          </a:xfrm>
        </p:spPr>
        <p:txBody>
          <a:bodyPr/>
          <a:lstStyle/>
          <a:p>
            <a:r>
              <a:rPr lang="da-DK" b="1" dirty="0" smtClean="0"/>
              <a:t>Stimulér efterspørgslen</a:t>
            </a:r>
          </a:p>
          <a:p>
            <a:pPr lvl="1"/>
            <a:r>
              <a:rPr lang="da-DK" b="1" dirty="0" smtClean="0"/>
              <a:t>Brugervenlighed</a:t>
            </a:r>
          </a:p>
          <a:p>
            <a:pPr lvl="1"/>
            <a:r>
              <a:rPr lang="da-DK" b="1" dirty="0" smtClean="0"/>
              <a:t>Fokus på borger og service frem for besparelse</a:t>
            </a:r>
          </a:p>
          <a:p>
            <a:pPr lvl="1"/>
            <a:r>
              <a:rPr lang="da-DK" b="1" dirty="0" smtClean="0"/>
              <a:t>Fælles løsninger</a:t>
            </a:r>
          </a:p>
          <a:p>
            <a:r>
              <a:rPr lang="da-DK" b="1" dirty="0" smtClean="0"/>
              <a:t>Er myndighederne klar?</a:t>
            </a:r>
          </a:p>
          <a:p>
            <a:r>
              <a:rPr lang="da-DK" b="1" dirty="0" smtClean="0"/>
              <a:t>Digitale fuldmagter</a:t>
            </a:r>
          </a:p>
          <a:p>
            <a:r>
              <a:rPr lang="da-DK" b="1" dirty="0" smtClean="0"/>
              <a:t>Undervisning</a:t>
            </a:r>
          </a:p>
          <a:p>
            <a:endParaRPr lang="da-DK" dirty="0" smtClean="0"/>
          </a:p>
          <a:p>
            <a:endParaRPr lang="da-DK" dirty="0" smtClean="0"/>
          </a:p>
          <a:p>
            <a:endParaRPr lang="da-DK" dirty="0" smtClean="0"/>
          </a:p>
          <a:p>
            <a:endParaRPr lang="da-DK" dirty="0" smtClean="0"/>
          </a:p>
          <a:p>
            <a:endParaRPr lang="da-DK" dirty="0"/>
          </a:p>
        </p:txBody>
      </p:sp>
      <p:sp>
        <p:nvSpPr>
          <p:cNvPr id="5" name="Pladsholder til diasnummer 4"/>
          <p:cNvSpPr>
            <a:spLocks noGrp="1"/>
          </p:cNvSpPr>
          <p:nvPr>
            <p:ph type="sldNum" sz="quarter" idx="4"/>
          </p:nvPr>
        </p:nvSpPr>
        <p:spPr/>
        <p:txBody>
          <a:bodyPr/>
          <a:lstStyle/>
          <a:p>
            <a:fld id="{EFDD6E78-A720-490C-8F53-674274A94C7A}" type="slidenum">
              <a:rPr lang="da-DK" smtClean="0"/>
              <a:pPr/>
              <a:t>7</a:t>
            </a:fld>
            <a:endParaRPr lang="da-DK" dirty="0"/>
          </a:p>
        </p:txBody>
      </p:sp>
      <p:pic>
        <p:nvPicPr>
          <p:cNvPr id="1026" name="Picture 2" descr="C:\Users\Ingrid.stokholm\AppData\Local\Microsoft\Windows\Temporary Internet Files\Content.IE5\A50H6UZ4\MC900405740[1].wmf"/>
          <p:cNvPicPr>
            <a:picLocks noChangeAspect="1" noChangeArrowheads="1"/>
          </p:cNvPicPr>
          <p:nvPr/>
        </p:nvPicPr>
        <p:blipFill>
          <a:blip r:embed="rId3" cstate="print"/>
          <a:srcRect/>
          <a:stretch>
            <a:fillRect/>
          </a:stretch>
        </p:blipFill>
        <p:spPr bwMode="auto">
          <a:xfrm>
            <a:off x="6228978" y="3717032"/>
            <a:ext cx="2448272" cy="187220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7387" y="605753"/>
            <a:ext cx="7847013" cy="879031"/>
          </a:xfrm>
        </p:spPr>
        <p:txBody>
          <a:bodyPr/>
          <a:lstStyle/>
          <a:p>
            <a:pPr algn="ctr"/>
            <a:r>
              <a:rPr lang="da-DK" b="1" dirty="0" smtClean="0"/>
              <a:t>Husk de ikke-digitale</a:t>
            </a:r>
            <a:endParaRPr lang="da-DK" b="1" dirty="0"/>
          </a:p>
        </p:txBody>
      </p:sp>
      <p:sp>
        <p:nvSpPr>
          <p:cNvPr id="3" name="Pladsholder til indhold 2"/>
          <p:cNvSpPr>
            <a:spLocks noGrp="1"/>
          </p:cNvSpPr>
          <p:nvPr>
            <p:ph idx="1"/>
          </p:nvPr>
        </p:nvSpPr>
        <p:spPr>
          <a:xfrm>
            <a:off x="828378" y="1844824"/>
            <a:ext cx="7992888" cy="4104456"/>
          </a:xfrm>
        </p:spPr>
        <p:txBody>
          <a:bodyPr/>
          <a:lstStyle/>
          <a:p>
            <a:r>
              <a:rPr lang="da-DK" b="1" dirty="0" smtClean="0"/>
              <a:t>En vedvarende problemstilling</a:t>
            </a:r>
          </a:p>
          <a:p>
            <a:r>
              <a:rPr lang="da-DK" b="1" dirty="0" smtClean="0"/>
              <a:t>Gode alternative løsninger</a:t>
            </a:r>
          </a:p>
          <a:p>
            <a:pPr lvl="1"/>
            <a:r>
              <a:rPr lang="da-DK" b="1" dirty="0" smtClean="0"/>
              <a:t>Almindelig brevkommunikation</a:t>
            </a:r>
          </a:p>
          <a:p>
            <a:pPr lvl="1"/>
            <a:r>
              <a:rPr lang="da-DK" b="1" dirty="0" smtClean="0"/>
              <a:t>Telefonisk hjælp</a:t>
            </a:r>
          </a:p>
          <a:p>
            <a:pPr lvl="1"/>
            <a:r>
              <a:rPr lang="da-DK" b="1" dirty="0" smtClean="0"/>
              <a:t>Personlig betjening i Borgerservice</a:t>
            </a:r>
          </a:p>
          <a:p>
            <a:pPr lvl="1"/>
            <a:r>
              <a:rPr lang="da-DK" b="1" dirty="0" smtClean="0"/>
              <a:t>Hjælp på biblioteker</a:t>
            </a:r>
          </a:p>
          <a:p>
            <a:pPr lvl="1"/>
            <a:r>
              <a:rPr lang="da-DK" b="1" dirty="0" smtClean="0"/>
              <a:t>Differentieret fuldmagtsløsninger</a:t>
            </a:r>
          </a:p>
          <a:p>
            <a:pPr>
              <a:buNone/>
            </a:pPr>
            <a:endParaRPr lang="da-DK" dirty="0"/>
          </a:p>
        </p:txBody>
      </p:sp>
      <p:sp>
        <p:nvSpPr>
          <p:cNvPr id="5" name="Pladsholder til diasnummer 4"/>
          <p:cNvSpPr>
            <a:spLocks noGrp="1"/>
          </p:cNvSpPr>
          <p:nvPr>
            <p:ph type="sldNum" sz="quarter" idx="4"/>
          </p:nvPr>
        </p:nvSpPr>
        <p:spPr/>
        <p:txBody>
          <a:bodyPr/>
          <a:lstStyle/>
          <a:p>
            <a:fld id="{EFDD6E78-A720-490C-8F53-674274A94C7A}" type="slidenum">
              <a:rPr lang="da-DK" smtClean="0"/>
              <a:pPr/>
              <a:t>8</a:t>
            </a:fld>
            <a:endParaRPr lang="da-D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2"/>
          </p:nvPr>
        </p:nvSpPr>
        <p:spPr/>
        <p:txBody>
          <a:bodyPr/>
          <a:lstStyle/>
          <a:p>
            <a:fld id="{D893B6F1-9E16-499E-B923-E2CC6A421F74}" type="datetime1">
              <a:rPr lang="da-DK" smtClean="0"/>
              <a:pPr/>
              <a:t>19-03-2012</a:t>
            </a:fld>
            <a:endParaRPr lang="da-DK" dirty="0"/>
          </a:p>
        </p:txBody>
      </p:sp>
      <p:sp>
        <p:nvSpPr>
          <p:cNvPr id="5" name="Pladsholder til diasnummer 4"/>
          <p:cNvSpPr>
            <a:spLocks noGrp="1"/>
          </p:cNvSpPr>
          <p:nvPr>
            <p:ph type="sldNum" sz="quarter" idx="4"/>
          </p:nvPr>
        </p:nvSpPr>
        <p:spPr/>
        <p:txBody>
          <a:bodyPr/>
          <a:lstStyle/>
          <a:p>
            <a:fld id="{EFDD6E78-A720-490C-8F53-674274A94C7A}" type="slidenum">
              <a:rPr lang="da-DK" smtClean="0"/>
              <a:pPr/>
              <a:t>9</a:t>
            </a:fld>
            <a:endParaRPr lang="da-DK" dirty="0"/>
          </a:p>
        </p:txBody>
      </p:sp>
      <p:sp>
        <p:nvSpPr>
          <p:cNvPr id="3" name="Pladsholder til tekst 2"/>
          <p:cNvSpPr>
            <a:spLocks noGrp="1"/>
          </p:cNvSpPr>
          <p:nvPr>
            <p:ph type="body" idx="4294967295"/>
          </p:nvPr>
        </p:nvSpPr>
        <p:spPr>
          <a:xfrm>
            <a:off x="0" y="476250"/>
            <a:ext cx="9145588" cy="1223963"/>
          </a:xfrm>
        </p:spPr>
        <p:txBody>
          <a:bodyPr/>
          <a:lstStyle/>
          <a:p>
            <a:pPr algn="ctr"/>
            <a:r>
              <a:rPr lang="da-DK" sz="2800" b="1" dirty="0" smtClean="0"/>
              <a:t>Ældre Sagen støtter et digitalt samfund </a:t>
            </a:r>
            <a:br>
              <a:rPr lang="da-DK" sz="2800" b="1" dirty="0" smtClean="0"/>
            </a:br>
            <a:r>
              <a:rPr lang="da-DK" sz="2800" b="1" dirty="0" smtClean="0"/>
              <a:t>- der tager hensyn til alle</a:t>
            </a:r>
            <a:endParaRPr lang="da-DK" sz="2800" b="1" dirty="0"/>
          </a:p>
        </p:txBody>
      </p:sp>
      <p:pic>
        <p:nvPicPr>
          <p:cNvPr id="2050" name="Picture 2"/>
          <p:cNvPicPr>
            <a:picLocks noChangeAspect="1" noChangeArrowheads="1"/>
          </p:cNvPicPr>
          <p:nvPr/>
        </p:nvPicPr>
        <p:blipFill>
          <a:blip r:embed="rId3" cstate="print"/>
          <a:srcRect/>
          <a:stretch>
            <a:fillRect/>
          </a:stretch>
        </p:blipFill>
        <p:spPr bwMode="auto">
          <a:xfrm>
            <a:off x="684362" y="2708920"/>
            <a:ext cx="3168352" cy="3377555"/>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3996730" y="2708920"/>
            <a:ext cx="4536504"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ES PowerPoint skabelon_04nov2011">
  <a:themeElements>
    <a:clrScheme name="Ældre Sagen">
      <a:dk1>
        <a:srgbClr val="000000"/>
      </a:dk1>
      <a:lt1>
        <a:srgbClr val="FFFFFF"/>
      </a:lt1>
      <a:dk2>
        <a:srgbClr val="534A46"/>
      </a:dk2>
      <a:lt2>
        <a:srgbClr val="194164"/>
      </a:lt2>
      <a:accent1>
        <a:srgbClr val="167B7B"/>
      </a:accent1>
      <a:accent2>
        <a:srgbClr val="4C2967"/>
      </a:accent2>
      <a:accent3>
        <a:srgbClr val="CB6418"/>
      </a:accent3>
      <a:accent4>
        <a:srgbClr val="005724"/>
      </a:accent4>
      <a:accent5>
        <a:srgbClr val="C1970D"/>
      </a:accent5>
      <a:accent6>
        <a:srgbClr val="C2C590"/>
      </a:accent6>
      <a:hlink>
        <a:srgbClr val="A5135B"/>
      </a:hlink>
      <a:folHlink>
        <a:srgbClr val="A5135B"/>
      </a:folHlink>
    </a:clrScheme>
    <a:fontScheme name="Blank Presentatio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39788" rtl="0" eaLnBrk="0" fontAlgn="base" latinLnBrk="0" hangingPunct="0">
          <a:lnSpc>
            <a:spcPct val="100000"/>
          </a:lnSpc>
          <a:spcBef>
            <a:spcPct val="0"/>
          </a:spcBef>
          <a:spcAft>
            <a:spcPct val="0"/>
          </a:spcAft>
          <a:buClrTx/>
          <a:buSzTx/>
          <a:buFontTx/>
          <a:buNone/>
          <a:tabLst/>
          <a:defRPr kumimoji="0" lang="da-DK" sz="900" b="0" i="0" u="none" strike="noStrike" cap="none" normalizeH="0" baseline="-2500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39788" rtl="0" eaLnBrk="0" fontAlgn="base" latinLnBrk="0" hangingPunct="0">
          <a:lnSpc>
            <a:spcPct val="100000"/>
          </a:lnSpc>
          <a:spcBef>
            <a:spcPct val="0"/>
          </a:spcBef>
          <a:spcAft>
            <a:spcPct val="0"/>
          </a:spcAft>
          <a:buClrTx/>
          <a:buSzTx/>
          <a:buFontTx/>
          <a:buNone/>
          <a:tabLst/>
          <a:defRPr kumimoji="0" lang="da-DK" sz="900" b="0" i="0" u="none" strike="noStrike" cap="none" normalizeH="0" baseline="-2500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8F30"/>
        </a:accent1>
        <a:accent2>
          <a:srgbClr val="00519E"/>
        </a:accent2>
        <a:accent3>
          <a:srgbClr val="FFFFFF"/>
        </a:accent3>
        <a:accent4>
          <a:srgbClr val="000000"/>
        </a:accent4>
        <a:accent5>
          <a:srgbClr val="AAC6AD"/>
        </a:accent5>
        <a:accent6>
          <a:srgbClr val="00498F"/>
        </a:accent6>
        <a:hlink>
          <a:srgbClr val="167B7B"/>
        </a:hlink>
        <a:folHlink>
          <a:srgbClr val="CB64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AES PowerPoint skabelon_04nov2011</Template>
  <TotalTime>343</TotalTime>
  <Words>2468</Words>
  <Application>Microsoft Office PowerPoint</Application>
  <PresentationFormat>Brugerdefineret</PresentationFormat>
  <Paragraphs>157</Paragraphs>
  <Slides>9</Slides>
  <Notes>9</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Diastitler</vt:lpstr>
      </vt:variant>
      <vt:variant>
        <vt:i4>9</vt:i4>
      </vt:variant>
    </vt:vector>
  </HeadingPairs>
  <TitlesOfParts>
    <vt:vector size="16" baseType="lpstr">
      <vt:lpstr>Arial</vt:lpstr>
      <vt:lpstr>Verdana</vt:lpstr>
      <vt:lpstr>Verdana (Tekst)</vt:lpstr>
      <vt:lpstr>Times</vt:lpstr>
      <vt:lpstr>Wingdings</vt:lpstr>
      <vt:lpstr>ＭＳ Ｐゴシック</vt:lpstr>
      <vt:lpstr>AES PowerPoint skabelon_04nov2011</vt:lpstr>
      <vt:lpstr>Det digitale Danmark – for alle?</vt:lpstr>
      <vt:lpstr>Kort om Ældre Sagen</vt:lpstr>
      <vt:lpstr>Digitalisering af det offentlige</vt:lpstr>
      <vt:lpstr>Alder og adgang til internettet - hvordan får vi flere af de ældste med?</vt:lpstr>
      <vt:lpstr>Alder og digital kontakt med det offentlige</vt:lpstr>
      <vt:lpstr>Begrundelse for ikke at indsende oplysninger digitalt - andel af personer, der har været på nettet indenfor de seneste 12 måneder</vt:lpstr>
      <vt:lpstr>Hvordan bliver flest mulige klar til digitalisering?</vt:lpstr>
      <vt:lpstr>Husk de ikke-digitale</vt:lpstr>
      <vt:lpstr>Dias nummer 9</vt:lpstr>
    </vt:vector>
  </TitlesOfParts>
  <Company>Ældre Sagen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digitale Danmark – for alle?</dc:title>
  <dc:creator>Ingrid.stokholm</dc:creator>
  <cp:lastModifiedBy>Michael Hartz Larsen</cp:lastModifiedBy>
  <cp:revision>26</cp:revision>
  <cp:lastPrinted>2012-03-19T07:46:15Z</cp:lastPrinted>
  <dcterms:created xsi:type="dcterms:W3CDTF">2012-03-02T11:39:41Z</dcterms:created>
  <dcterms:modified xsi:type="dcterms:W3CDTF">2012-03-19T08:17:00Z</dcterms:modified>
</cp:coreProperties>
</file>