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20"/>
  </p:notesMasterIdLst>
  <p:sldIdLst>
    <p:sldId id="256" r:id="rId2"/>
    <p:sldId id="329" r:id="rId3"/>
    <p:sldId id="328" r:id="rId4"/>
    <p:sldId id="320" r:id="rId5"/>
    <p:sldId id="307" r:id="rId6"/>
    <p:sldId id="326" r:id="rId7"/>
    <p:sldId id="310" r:id="rId8"/>
    <p:sldId id="313" r:id="rId9"/>
    <p:sldId id="331" r:id="rId10"/>
    <p:sldId id="332" r:id="rId11"/>
    <p:sldId id="312" r:id="rId12"/>
    <p:sldId id="327" r:id="rId13"/>
    <p:sldId id="314" r:id="rId14"/>
    <p:sldId id="333" r:id="rId15"/>
    <p:sldId id="334" r:id="rId16"/>
    <p:sldId id="336" r:id="rId17"/>
    <p:sldId id="324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2" d="100"/>
          <a:sy n="8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for at redigere teksttypografierne i masteren</a:t>
            </a:r>
          </a:p>
          <a:p>
            <a:pPr lvl="1"/>
            <a:r>
              <a:rPr lang="en-US" noProof="0" smtClean="0"/>
              <a:t>Andet niveau</a:t>
            </a:r>
          </a:p>
          <a:p>
            <a:pPr lvl="2"/>
            <a:r>
              <a:rPr lang="en-US" noProof="0" smtClean="0"/>
              <a:t>Tredje niveau</a:t>
            </a:r>
          </a:p>
          <a:p>
            <a:pPr lvl="3"/>
            <a:r>
              <a:rPr lang="en-US" noProof="0" smtClean="0"/>
              <a:t>Fjerde niveau</a:t>
            </a:r>
          </a:p>
          <a:p>
            <a:pPr lvl="4"/>
            <a:r>
              <a:rPr lang="en-US" noProof="0" smtClean="0"/>
              <a:t>Femte niveau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E725B9-F519-453F-A4CF-0FC6318054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7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B8E868-ED05-42EB-9F32-F3CB64D2797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BECC6-AA95-46B2-9BA2-9DEABA294218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FABB2E90-8469-4058-A0BE-28C6BA159C6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11CB84-99DA-4628-AC26-5540AF9E0DE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8CB56-504B-4BEF-AD1E-1237E4DFE1B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1C5C643-D04B-4EBF-BC25-8591512D974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F92831F-E19B-4811-A184-534B0815782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C9C198-F18E-44AB-9655-09A2D3F1109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955DFF-59B6-462D-8AF5-C0D702881A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EAAC03-0971-4048-81C6-4B3B2668B81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981DCB0-861E-43ED-8049-CB293B7034CF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Vincent F. Hendricks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2A4276-82E0-4AC9-A6BD-99EAB76529E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896344"/>
            <a:ext cx="64770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VIDEN I VIRKELIGHEDEN </a:t>
            </a:r>
            <a:r>
              <a:rPr lang="en-US" b="1" dirty="0" smtClean="0">
                <a:latin typeface="Calibri"/>
                <a:cs typeface="Calibri"/>
              </a:rPr>
              <a:t>… ELLER INFORMATION PÅ NETTET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a-DK" sz="2800" b="1" dirty="0" smtClean="0">
                <a:latin typeface="Calibri"/>
                <a:cs typeface="Calibri"/>
              </a:rPr>
              <a:t>Vincent F. Hendricks</a:t>
            </a:r>
            <a:endParaRPr lang="da-DK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a-DK" sz="2000" b="1" dirty="0" smtClean="0"/>
              <a:t>  </a:t>
            </a:r>
          </a:p>
        </p:txBody>
      </p:sp>
      <p:pic>
        <p:nvPicPr>
          <p:cNvPr id="4" name="Picture 2" descr="C:\Users\xxx\Desktop\oplysningens-blinde-vinkler_143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1946286" cy="268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2.1.1 TODDING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63DF2D-20E2-48D9-ADF0-EE5AA431EAC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64088" y="1700808"/>
            <a:ext cx="340804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a-DK" sz="1600" dirty="0" smtClean="0"/>
              <a:t>Man </a:t>
            </a:r>
            <a:r>
              <a:rPr lang="da-DK" sz="1600" dirty="0"/>
              <a:t>kommer til at billige en </a:t>
            </a:r>
            <a:r>
              <a:rPr lang="da-DK" sz="1600" dirty="0" smtClean="0"/>
              <a:t>omkostningsneutral norm om at ”</a:t>
            </a:r>
            <a:r>
              <a:rPr lang="da-DK" sz="1600" dirty="0" err="1" smtClean="0"/>
              <a:t>like</a:t>
            </a:r>
            <a:r>
              <a:rPr lang="da-DK" sz="1600" dirty="0" smtClean="0"/>
              <a:t>”, </a:t>
            </a:r>
            <a:r>
              <a:rPr lang="da-DK" sz="1600" dirty="0"/>
              <a:t>fordi man tror, alle andre billiger den. 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Det </a:t>
            </a:r>
            <a:r>
              <a:rPr lang="da-DK" sz="1600" dirty="0"/>
              <a:t>er pluralistisk </a:t>
            </a:r>
            <a:r>
              <a:rPr lang="da-DK" sz="1600" dirty="0" smtClean="0"/>
              <a:t>ignorance. </a:t>
            </a:r>
          </a:p>
          <a:p>
            <a:endParaRPr lang="da-DK" sz="1600" dirty="0"/>
          </a:p>
          <a:p>
            <a:r>
              <a:rPr lang="da-DK" sz="1600" dirty="0" smtClean="0"/>
              <a:t>Det </a:t>
            </a:r>
            <a:r>
              <a:rPr lang="da-DK" sz="1600" dirty="0"/>
              <a:t>bliver ikke bedre af, at man sammen med alle andre kommer til at stå på sidelinjen og se til, mens ignorancen ukontrollabelt breder sig </a:t>
            </a:r>
            <a:r>
              <a:rPr lang="da-DK" sz="1600" dirty="0" err="1"/>
              <a:t>viralt</a:t>
            </a:r>
            <a:r>
              <a:rPr lang="da-DK" sz="1600" dirty="0"/>
              <a:t>, og således bidrager man personligt til tilskuerapatien med sit støttende '</a:t>
            </a:r>
            <a:r>
              <a:rPr lang="da-DK" sz="1600" dirty="0" err="1"/>
              <a:t>like</a:t>
            </a:r>
            <a:r>
              <a:rPr lang="da-DK" sz="1600" dirty="0"/>
              <a:t>'.</a:t>
            </a:r>
          </a:p>
          <a:p>
            <a:pPr>
              <a:defRPr/>
            </a:pPr>
            <a:endParaRPr lang="da-DK" sz="1600" dirty="0"/>
          </a:p>
          <a:p>
            <a:pPr>
              <a:defRPr/>
            </a:pPr>
            <a:endParaRPr lang="da-DK" sz="1600" dirty="0" smtClean="0"/>
          </a:p>
          <a:p>
            <a:pPr>
              <a:defRPr/>
            </a:pPr>
            <a:endParaRPr lang="da-DK" sz="1600" i="1" kern="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1600" i="1" kern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48" y="1820943"/>
            <a:ext cx="2828032" cy="1824081"/>
          </a:xfrm>
          <a:prstGeom prst="rect">
            <a:avLst/>
          </a:prstGeom>
        </p:spPr>
      </p:pic>
      <p:pic>
        <p:nvPicPr>
          <p:cNvPr id="6" name="Picture 5" descr="clorox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4320480" cy="13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2.2 SEX AND THE CITY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168960-7238-4E28-B70A-E35EFE8B142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1511" name="Picture 2" descr="C:\Users\xxx\Desktop\Sex_City_calendar-2007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16"/>
            <a:ext cx="344011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C:\Users\xxx\Desktop\AAAAC6zRAX8AAAAAAA86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92880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C:\Users\xxx\Desktop\51qvq50atqL_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2.2 SEX AND THE CITY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168960-7238-4E28-B70A-E35EFE8B142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2976" y="4875233"/>
            <a:ext cx="65770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a-DK" sz="2000" dirty="0">
                <a:latin typeface="Calibri"/>
                <a:cs typeface="Calibri"/>
              </a:rPr>
              <a:t>Ved informationskaskader kan misvisende informationer spredes gennem en dominoeffekt når muligheden for offentlige signaler er fraværende eller </a:t>
            </a:r>
            <a:r>
              <a:rPr lang="da-DK" sz="2000" dirty="0" smtClean="0">
                <a:latin typeface="Calibri"/>
                <a:cs typeface="Calibri"/>
              </a:rPr>
              <a:t>manipuleres</a:t>
            </a:r>
            <a:endParaRPr lang="da-DK" sz="2000" dirty="0">
              <a:latin typeface="Calibri"/>
              <a:cs typeface="Calibri"/>
            </a:endParaRPr>
          </a:p>
          <a:p>
            <a:endParaRPr lang="da-DK" sz="2000" dirty="0">
              <a:latin typeface="Calibri"/>
              <a:cs typeface="Calibri"/>
            </a:endParaRPr>
          </a:p>
          <a:p>
            <a:endParaRPr lang="da-DK" sz="2000" dirty="0">
              <a:latin typeface="Calibri"/>
              <a:cs typeface="Calibri"/>
            </a:endParaRPr>
          </a:p>
        </p:txBody>
      </p:sp>
      <p:pic>
        <p:nvPicPr>
          <p:cNvPr id="10" name="Picture 2" descr="C:\vfh\Books\pghvfh\fig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4" y="1731961"/>
            <a:ext cx="5235586" cy="289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2.2 SEX AND THE CITY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217D7A-69FC-4F9E-8B5D-BE38BC42B2A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944216" y="3242007"/>
            <a:ext cx="457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latin typeface="Calibri"/>
                <a:cs typeface="Calibri"/>
              </a:rPr>
              <a:t>Denne simple model af en informationskaskade viser, at de allerførste signaler i sekvensen er afgørende for hvilke beslutninger de resterende beslutningstagere i selv samme sekvens tager desuagtet deres personlige signal. </a:t>
            </a:r>
          </a:p>
          <a:p>
            <a:endParaRPr lang="da-DK" dirty="0">
              <a:latin typeface="Calibri"/>
              <a:cs typeface="Calibri"/>
            </a:endParaRPr>
          </a:p>
          <a:p>
            <a:r>
              <a:rPr lang="da-DK" dirty="0">
                <a:latin typeface="Calibri"/>
                <a:cs typeface="Calibri"/>
              </a:rPr>
              <a:t>Kan man derfor styre dette signal kan man også styre de valg og formodninger som beslutningstagerne tager til sig desuagtet deres personlige formodninger og signaler. </a:t>
            </a:r>
          </a:p>
        </p:txBody>
      </p:sp>
      <p:pic>
        <p:nvPicPr>
          <p:cNvPr id="22535" name="Picture 2" descr="C:\Users\xxx\Desktop\falling_dominos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21193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4143375" y="1497004"/>
            <a:ext cx="2799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i="1" dirty="0">
                <a:latin typeface="Calibri"/>
                <a:cs typeface="Calibri"/>
              </a:rPr>
              <a:t>MANIPULATION VED </a:t>
            </a:r>
          </a:p>
          <a:p>
            <a:r>
              <a:rPr lang="da-DK" i="1" dirty="0">
                <a:latin typeface="Calibri"/>
                <a:cs typeface="Calibri"/>
              </a:rPr>
              <a:t>FOR MEGET INFORMATION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 pitchFamily="34" charset="0"/>
                <a:cs typeface="Calibri" pitchFamily="34" charset="0"/>
              </a:rPr>
              <a:t>2.2.1 AKTIEBOBLER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168960-7238-4E28-B70A-E35EFE8B142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8" name="Picture 2" descr="C:\Users\xxx\Desktop\CIPAD\pictures\429519_334197116630846_187850597932166_1050397_1876975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948" y="1772816"/>
            <a:ext cx="5065340" cy="467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2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 pitchFamily="34" charset="0"/>
                <a:cs typeface="Calibri" pitchFamily="34" charset="0"/>
              </a:rPr>
              <a:t>2.2.2 BOLIGBOBLER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168960-7238-4E28-B70A-E35EFE8B142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704856" cy="50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 pitchFamily="34" charset="0"/>
                <a:cs typeface="Calibri" pitchFamily="34" charset="0"/>
              </a:rPr>
              <a:t>2.2.2 MENINGSBOBLER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168960-7238-4E28-B70A-E35EFE8B142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Skærmbillede 2012-09-05 kl. 08.2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987718" cy="4799169"/>
          </a:xfrm>
          <a:prstGeom prst="rect">
            <a:avLst/>
          </a:prstGeom>
        </p:spPr>
      </p:pic>
      <p:pic>
        <p:nvPicPr>
          <p:cNvPr id="6" name="Picture 5" descr="Skærmbillede 2012-09-05 kl. 09.5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1"/>
            <a:ext cx="3528392" cy="50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74B39A-EBE9-4CE4-9874-3799F5EABFA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95936" y="1556792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600" b="1" dirty="0" smtClean="0">
                <a:solidFill>
                  <a:srgbClr val="FFFFFF"/>
                </a:solidFill>
                <a:latin typeface="Calibri"/>
                <a:cs typeface="Calibri"/>
              </a:rPr>
              <a:t>BOLIGBOBLER</a:t>
            </a:r>
          </a:p>
          <a:p>
            <a:endParaRPr lang="da-DK" sz="36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da-DK" sz="36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da-DK" sz="3600" b="1" dirty="0" smtClean="0">
                <a:solidFill>
                  <a:srgbClr val="FFFFFF"/>
                </a:solidFill>
                <a:latin typeface="Calibri"/>
                <a:cs typeface="Calibri"/>
              </a:rPr>
              <a:t>MENINGSBOBLER</a:t>
            </a:r>
            <a:endParaRPr lang="da-DK" sz="36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7544" y="116632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a-DK" b="1" dirty="0" smtClean="0">
                <a:latin typeface="Calibri" pitchFamily="34" charset="0"/>
                <a:cs typeface="Calibri" pitchFamily="34" charset="0"/>
              </a:rPr>
              <a:t>2.2.2 BOBLER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628800"/>
            <a:ext cx="4234970" cy="3816424"/>
          </a:xfrm>
          <a:prstGeom prst="rect">
            <a:avLst/>
          </a:prstGeom>
        </p:spPr>
      </p:pic>
      <p:sp>
        <p:nvSpPr>
          <p:cNvPr id="15" name="Rectangle 3"/>
          <p:cNvSpPr txBox="1">
            <a:spLocks noGrp="1" noChangeArrowheads="1"/>
          </p:cNvSpPr>
          <p:nvPr>
            <p:ph sz="quarter" idx="1"/>
          </p:nvPr>
        </p:nvSpPr>
        <p:spPr>
          <a:xfrm>
            <a:off x="5076056" y="1628800"/>
            <a:ext cx="3643338" cy="4286280"/>
          </a:xfrm>
        </p:spPr>
        <p:txBody>
          <a:bodyPr lIns="0" tIns="0" rIns="0" bIns="0">
            <a:noAutofit/>
          </a:bodyPr>
          <a:lstStyle/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Boligbobler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Aktiebobler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Finansbobler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Meningsbobler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Modebobler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Kunstbobler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Politikbobler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Socialbobler</a:t>
            </a:r>
          </a:p>
          <a:p>
            <a:pPr marL="565200" indent="-457200">
              <a:buAutoNum type="arabicPeriod"/>
              <a:defRPr/>
            </a:pPr>
            <a:r>
              <a:rPr lang="da-DK" sz="2000" b="1" dirty="0" smtClean="0">
                <a:latin typeface="Calibri"/>
                <a:cs typeface="Calibri"/>
              </a:rPr>
              <a:t>Anerkendelsesbobler</a:t>
            </a:r>
          </a:p>
          <a:p>
            <a:pPr marL="565200" indent="-457200">
              <a:buAutoNum type="arabicPeriod"/>
              <a:defRPr/>
            </a:pPr>
            <a:r>
              <a:rPr lang="en-US" sz="2000" b="1" dirty="0" smtClean="0">
                <a:latin typeface="Calibri"/>
                <a:cs typeface="Calibri"/>
              </a:rPr>
              <a:t>…</a:t>
            </a:r>
            <a:endParaRPr lang="da-DK" sz="2000" b="1" dirty="0" smtClean="0">
              <a:latin typeface="Calibri"/>
              <a:cs typeface="Calibri"/>
            </a:endParaRPr>
          </a:p>
          <a:p>
            <a:pPr marL="565200" indent="-457200">
              <a:buAutoNum type="arabicPeriod"/>
              <a:defRPr/>
            </a:pPr>
            <a:endParaRPr lang="da-DK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08000" indent="0">
              <a:buNone/>
              <a:defRPr/>
            </a:pPr>
            <a:endParaRPr lang="da-DK" sz="16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3.0 BUBBLE BURSTING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74B39A-EBE9-4CE4-9874-3799F5EABFA2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640" y="1484784"/>
            <a:ext cx="3240360" cy="2161927"/>
          </a:xfrm>
          <a:prstGeom prst="rect">
            <a:avLst/>
          </a:prstGeom>
        </p:spPr>
      </p:pic>
      <p:sp>
        <p:nvSpPr>
          <p:cNvPr id="9" name="Rectangle 3"/>
          <p:cNvSpPr txBox="1">
            <a:spLocks noGrp="1" noChangeArrowheads="1"/>
          </p:cNvSpPr>
          <p:nvPr>
            <p:ph sz="quarter" idx="1"/>
          </p:nvPr>
        </p:nvSpPr>
        <p:spPr>
          <a:xfrm>
            <a:off x="683568" y="5445224"/>
            <a:ext cx="7920880" cy="936104"/>
          </a:xfrm>
        </p:spPr>
        <p:txBody>
          <a:bodyPr lIns="0" tIns="0" rIns="0" bIns="0">
            <a:noAutofit/>
          </a:bodyPr>
          <a:lstStyle/>
          <a:p>
            <a:pPr marL="108000" indent="0">
              <a:buNone/>
              <a:defRPr/>
            </a:pPr>
            <a:endParaRPr lang="da-DK" sz="16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08000" indent="0">
              <a:buNone/>
              <a:defRPr/>
            </a:pPr>
            <a:endParaRPr lang="da-DK" sz="16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Grp="1" noChangeArrowheads="1"/>
          </p:cNvSpPr>
          <p:nvPr>
            <p:ph sz="quarter" idx="1"/>
          </p:nvPr>
        </p:nvSpPr>
        <p:spPr>
          <a:xfrm>
            <a:off x="559445" y="2780928"/>
            <a:ext cx="7972995" cy="4495800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  <a:defRPr/>
            </a:pPr>
            <a:r>
              <a:rPr lang="da-DK" sz="2000" dirty="0" smtClean="0">
                <a:latin typeface="Calibri"/>
                <a:cs typeface="Calibri"/>
              </a:rPr>
              <a:t>”Informationerne </a:t>
            </a:r>
            <a:r>
              <a:rPr lang="da-DK" sz="2000" dirty="0">
                <a:latin typeface="Calibri"/>
                <a:cs typeface="Calibri"/>
              </a:rPr>
              <a:t>vælter ud mod os som vand fra </a:t>
            </a:r>
            <a:br>
              <a:rPr lang="da-DK" sz="2000" dirty="0">
                <a:latin typeface="Calibri"/>
                <a:cs typeface="Calibri"/>
              </a:rPr>
            </a:br>
            <a:r>
              <a:rPr lang="da-DK" sz="2000" dirty="0" smtClean="0">
                <a:latin typeface="Calibri"/>
                <a:cs typeface="Calibri"/>
              </a:rPr>
              <a:t>en </a:t>
            </a:r>
            <a:r>
              <a:rPr lang="da-DK" sz="2000" dirty="0">
                <a:latin typeface="Calibri"/>
                <a:cs typeface="Calibri"/>
              </a:rPr>
              <a:t>åben brandhane, og bibliotekarerne skal filtrere</a:t>
            </a:r>
            <a:r>
              <a:rPr lang="da-DK" sz="2000" dirty="0" smtClean="0">
                <a:latin typeface="Calibri"/>
                <a:cs typeface="Calibri"/>
              </a:rPr>
              <a:t>,</a:t>
            </a:r>
            <a:br>
              <a:rPr lang="da-DK" sz="2000" dirty="0" smtClean="0">
                <a:latin typeface="Calibri"/>
                <a:cs typeface="Calibri"/>
              </a:rPr>
            </a:br>
            <a:r>
              <a:rPr lang="da-DK" sz="2000" dirty="0" smtClean="0">
                <a:latin typeface="Calibri"/>
                <a:cs typeface="Calibri"/>
              </a:rPr>
              <a:t>hvad </a:t>
            </a:r>
            <a:r>
              <a:rPr lang="da-DK" sz="2000" dirty="0">
                <a:latin typeface="Calibri"/>
                <a:cs typeface="Calibri"/>
              </a:rPr>
              <a:t>der er sandfærdigt i masserne. Biblioteket </a:t>
            </a:r>
            <a:r>
              <a:rPr lang="da-DK" sz="2000" dirty="0" smtClean="0">
                <a:latin typeface="Calibri"/>
                <a:cs typeface="Calibri"/>
              </a:rPr>
              <a:t>er</a:t>
            </a:r>
            <a:br>
              <a:rPr lang="da-DK" sz="2000" dirty="0" smtClean="0">
                <a:latin typeface="Calibri"/>
                <a:cs typeface="Calibri"/>
              </a:rPr>
            </a:br>
            <a:r>
              <a:rPr lang="da-DK" sz="2000" dirty="0" smtClean="0">
                <a:latin typeface="Calibri"/>
                <a:cs typeface="Calibri"/>
              </a:rPr>
              <a:t>en </a:t>
            </a:r>
            <a:r>
              <a:rPr lang="da-DK" sz="2000" dirty="0">
                <a:latin typeface="Calibri"/>
                <a:cs typeface="Calibri"/>
              </a:rPr>
              <a:t>af de eneste samlende, almene, fysisk </a:t>
            </a:r>
            <a:r>
              <a:rPr lang="da-DK" sz="2000" dirty="0" smtClean="0">
                <a:latin typeface="Calibri"/>
                <a:cs typeface="Calibri"/>
              </a:rPr>
              <a:t>tilgængelige institutioner</a:t>
            </a:r>
            <a:r>
              <a:rPr lang="da-DK" sz="2000" dirty="0">
                <a:latin typeface="Calibri"/>
                <a:cs typeface="Calibri"/>
              </a:rPr>
              <a:t>, </a:t>
            </a:r>
            <a:r>
              <a:rPr lang="da-DK" sz="2000" dirty="0" smtClean="0">
                <a:latin typeface="Calibri"/>
                <a:cs typeface="Calibri"/>
              </a:rPr>
              <a:t> hvor </a:t>
            </a:r>
            <a:r>
              <a:rPr lang="da-DK" sz="2000" dirty="0">
                <a:latin typeface="Calibri"/>
                <a:cs typeface="Calibri"/>
              </a:rPr>
              <a:t>viden udstilles og udveksles og dermed gør os i stand til at tage oplyste beslutninger i vores demokrati</a:t>
            </a:r>
            <a:r>
              <a:rPr lang="da-DK" sz="2000" dirty="0" smtClean="0">
                <a:latin typeface="Calibri"/>
                <a:cs typeface="Calibri"/>
              </a:rPr>
              <a:t>.”</a:t>
            </a:r>
          </a:p>
          <a:p>
            <a:pPr marL="0" indent="0" algn="r">
              <a:buNone/>
              <a:defRPr/>
            </a:pPr>
            <a:r>
              <a:rPr lang="da-DK" sz="2000" dirty="0" smtClean="0">
                <a:solidFill>
                  <a:schemeClr val="tx2"/>
                </a:solidFill>
                <a:latin typeface="Calibri"/>
                <a:cs typeface="Calibri"/>
              </a:rPr>
              <a:t>31.01.2013 / Perspektiv</a:t>
            </a:r>
            <a:endParaRPr lang="da-DK" sz="18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da-DK" sz="16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endParaRPr lang="da-DK" sz="16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06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1. VIDEN VS. INFORMATION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sz="quarter" idx="1"/>
          </p:nvPr>
        </p:nvSpPr>
        <p:spPr>
          <a:xfrm>
            <a:off x="559445" y="1885528"/>
            <a:ext cx="7900987" cy="4495800"/>
          </a:xfrm>
        </p:spPr>
        <p:txBody>
          <a:bodyPr lIns="0" tIns="0" rIns="0" bIns="0">
            <a:normAutofit/>
          </a:bodyPr>
          <a:lstStyle/>
          <a:p>
            <a:pPr eaLnBrk="1" hangingPunct="1">
              <a:defRPr/>
            </a:pPr>
            <a: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  <a:t>Enhver beslutning kræver information</a:t>
            </a:r>
            <a:b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da-DK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  <a:t>Information ≠ viden</a:t>
            </a:r>
            <a:b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da-DK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  <a:t>Information og engangsknaldet</a:t>
            </a:r>
            <a:b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da-DK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  <a:t>Viden og erobringen af den næste kæreste</a:t>
            </a:r>
            <a:br>
              <a:rPr lang="da-DK" sz="2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da-DK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da-DK" sz="2000" b="1" dirty="0" smtClean="0">
                <a:solidFill>
                  <a:srgbClr val="000000"/>
                </a:solidFill>
                <a:latin typeface="Calibri"/>
                <a:cs typeface="Calibri"/>
              </a:rPr>
              <a:t>Viden = sand information + proces</a:t>
            </a:r>
            <a:br>
              <a:rPr lang="da-DK" sz="20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da-DK" sz="20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da-DK" sz="2000" i="1" dirty="0" smtClean="0">
                <a:solidFill>
                  <a:srgbClr val="000000"/>
                </a:solidFill>
                <a:latin typeface="Calibri"/>
                <a:cs typeface="Calibri"/>
              </a:rPr>
              <a:t>Information kan bruges til oplysning, men det kan ligeledes bruges til manipulation med meninger, markeder og mennesker</a:t>
            </a:r>
            <a:endParaRPr lang="da-DK" sz="2000" b="1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endParaRPr lang="da-DK" sz="18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da-DK" sz="16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endParaRPr lang="da-DK" sz="16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7A7344-11FE-4A20-9C06-83BE8E608C7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84" y="1484784"/>
            <a:ext cx="3356016" cy="23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1.1 PAS PÅ!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74B39A-EBE9-4CE4-9874-3799F5EABFA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0" y="1406500"/>
            <a:ext cx="3810000" cy="3822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4008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+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9411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=  </a:t>
            </a:r>
            <a:r>
              <a:rPr lang="en-US" sz="4000" b="1" dirty="0" smtClean="0">
                <a:latin typeface="Calibri"/>
                <a:cs typeface="Calibri"/>
              </a:rPr>
              <a:t> </a:t>
            </a:r>
            <a:r>
              <a:rPr lang="en-US" sz="4400" b="1" dirty="0" smtClean="0">
                <a:latin typeface="Calibri"/>
                <a:cs typeface="Calibri"/>
              </a:rPr>
              <a:t>INFOSTORM 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89224"/>
            <a:ext cx="3199153" cy="32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 INFORMATIONSSTORM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95551"/>
              </p:ext>
            </p:extLst>
          </p:nvPr>
        </p:nvGraphicFramePr>
        <p:xfrm>
          <a:off x="928688" y="1785938"/>
          <a:ext cx="7358113" cy="4071968"/>
        </p:xfrm>
        <a:graphic>
          <a:graphicData uri="http://schemas.openxmlformats.org/drawingml/2006/table">
            <a:tbl>
              <a:tblPr/>
              <a:tblGrid>
                <a:gridCol w="2448565"/>
                <a:gridCol w="2352609"/>
                <a:gridCol w="2556939"/>
              </a:tblGrid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Informationsfænomen</a:t>
                      </a:r>
                      <a:endParaRPr lang="da-DK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i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Informationskarakter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Pluralistisk ignorance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... manipulation via ...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lidt information</a:t>
                      </a:r>
                      <a:endParaRPr lang="da-DK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Informationskaskader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... manipulation via ...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i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meget information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Rammeeffekter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... manipulation via ...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i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informationspræsentation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Polarisering</a:t>
                      </a:r>
                      <a:endParaRPr lang="da-DK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... manipulation via ...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Informationsselektion</a:t>
                      </a:r>
                      <a:endParaRPr lang="da-DK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 FONA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AE8087-2D34-4804-98E9-89C4048F89D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873625" y="1751030"/>
            <a:ext cx="3227388" cy="4106862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Dialogen med ekspedienten: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-"Undskyld, kan du fortælle mig hvad clock-frekvensen er på board'et?”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-"Det ved jeg da virkelig ik".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-"Nu hvor du sælger produktet vil det da </a:t>
            </a:r>
            <a:r>
              <a:rPr lang="da-DK" kern="0" dirty="0" smtClean="0">
                <a:solidFill>
                  <a:srgbClr val="000000"/>
                </a:solidFill>
                <a:latin typeface="Calibri"/>
                <a:cs typeface="Calibri"/>
              </a:rPr>
              <a:t>være </a:t>
            </a: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meget godt at vide, oder was?".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a-DK" b="1" kern="0" dirty="0">
                <a:solidFill>
                  <a:srgbClr val="000000"/>
                </a:solidFill>
                <a:latin typeface="Calibri"/>
                <a:cs typeface="Calibri"/>
              </a:rPr>
              <a:t>-"Hør her: Jeg tror ikke du kan finde en af mine kollegaer her i butikken, der ved det".</a:t>
            </a:r>
            <a:endParaRPr lang="en-US" b="1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3827016" cy="2388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 FONA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AE8087-2D34-4804-98E9-89C4048F89D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107531" y="1791304"/>
            <a:ext cx="3227388" cy="4106862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a-DK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Ekspedients ræsonnement:</a:t>
            </a:r>
            <a:endParaRPr lang="da-DK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600" kern="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da-DK" sz="1600" dirty="0" smtClean="0">
                <a:latin typeface="Calibri"/>
                <a:cs typeface="Calibri"/>
              </a:rPr>
              <a:t> ingen </a:t>
            </a:r>
            <a:r>
              <a:rPr lang="da-DK" sz="1600" dirty="0">
                <a:latin typeface="Calibri"/>
                <a:cs typeface="Calibri"/>
              </a:rPr>
              <a:t>af mine kollegaer ved det, og derfor har du ingen grund til at </a:t>
            </a:r>
            <a:r>
              <a:rPr lang="da-DK" sz="1600" i="1" dirty="0">
                <a:latin typeface="Calibri"/>
                <a:cs typeface="Calibri"/>
              </a:rPr>
              <a:t>forvente</a:t>
            </a:r>
            <a:r>
              <a:rPr lang="da-DK" sz="1600" dirty="0">
                <a:latin typeface="Calibri"/>
                <a:cs typeface="Calibri"/>
              </a:rPr>
              <a:t>, at jeg ved det, samt</a:t>
            </a:r>
          </a:p>
          <a:p>
            <a:pPr>
              <a:buFont typeface="Arial" pitchFamily="34" charset="0"/>
              <a:buChar char="•"/>
            </a:pPr>
            <a:endParaRPr lang="da-DK" sz="1600" dirty="0">
              <a:latin typeface="Calibri"/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da-DK" sz="1600" dirty="0" smtClean="0">
                <a:latin typeface="Calibri"/>
                <a:cs typeface="Calibri"/>
              </a:rPr>
              <a:t> ingen </a:t>
            </a:r>
            <a:r>
              <a:rPr lang="da-DK" sz="1600" dirty="0">
                <a:latin typeface="Calibri"/>
                <a:cs typeface="Calibri"/>
              </a:rPr>
              <a:t>af mine kollegaer ved det, og derfor har du ingen grund til at forvente at jeg </a:t>
            </a:r>
            <a:r>
              <a:rPr lang="da-DK" sz="1600" i="1" dirty="0">
                <a:latin typeface="Calibri"/>
                <a:cs typeface="Calibri"/>
              </a:rPr>
              <a:t>burde</a:t>
            </a:r>
            <a:r>
              <a:rPr lang="da-DK" sz="1600" dirty="0">
                <a:latin typeface="Calibri"/>
                <a:cs typeface="Calibri"/>
              </a:rPr>
              <a:t> vide </a:t>
            </a:r>
            <a:r>
              <a:rPr lang="da-DK" sz="1600" dirty="0" smtClean="0">
                <a:latin typeface="Calibri"/>
                <a:cs typeface="Calibri"/>
              </a:rPr>
              <a:t>det ...</a:t>
            </a:r>
            <a:endParaRPr lang="da-DK" sz="1600" dirty="0">
              <a:latin typeface="Calibri"/>
              <a:cs typeface="Calibri"/>
            </a:endParaRPr>
          </a:p>
        </p:txBody>
      </p:sp>
      <p:pic>
        <p:nvPicPr>
          <p:cNvPr id="9" name="Picture 2" descr="C:\vfh\Books\pghvfh\fig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78" y="1830994"/>
            <a:ext cx="3942051" cy="28892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3940" y="5077438"/>
            <a:ext cx="747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kern="0" dirty="0">
                <a:solidFill>
                  <a:schemeClr val="tx2"/>
                </a:solidFill>
                <a:latin typeface="Calibri"/>
                <a:cs typeface="Calibri"/>
              </a:rPr>
              <a:t>Pluralistisk ignorance opstår helt generelt, når en gruppe af </a:t>
            </a:r>
            <a:r>
              <a:rPr lang="da-DK" kern="0" dirty="0" smtClean="0">
                <a:solidFill>
                  <a:schemeClr val="tx2"/>
                </a:solidFill>
                <a:latin typeface="Calibri"/>
                <a:cs typeface="Calibri"/>
              </a:rPr>
              <a:t>beslutningstagere</a:t>
            </a:r>
          </a:p>
          <a:p>
            <a:r>
              <a:rPr lang="da-DK" kern="0" dirty="0" smtClean="0">
                <a:solidFill>
                  <a:schemeClr val="tx2"/>
                </a:solidFill>
                <a:latin typeface="Calibri"/>
                <a:cs typeface="Calibri"/>
              </a:rPr>
              <a:t>skal </a:t>
            </a:r>
            <a:r>
              <a:rPr lang="da-DK" kern="0" dirty="0">
                <a:solidFill>
                  <a:schemeClr val="tx2"/>
                </a:solidFill>
                <a:latin typeface="Calibri"/>
                <a:cs typeface="Calibri"/>
              </a:rPr>
              <a:t>vælge at handle eller tro på én og samme tid givet et offentligt signal.</a:t>
            </a:r>
            <a:r>
              <a:rPr lang="en-US" kern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</a:p>
          <a:p>
            <a:endParaRPr lang="da-DK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 FONA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71D3692-734F-4AF9-BD81-26F54DA1E71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3717032"/>
            <a:ext cx="6577012" cy="26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da-DK" kern="0" dirty="0" smtClean="0">
                <a:solidFill>
                  <a:srgbClr val="000000"/>
                </a:solidFill>
                <a:latin typeface="Calibri"/>
                <a:cs typeface="Calibri"/>
              </a:rPr>
              <a:t>Tag </a:t>
            </a: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som et eksempel et nystartet hold i filosofi 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Faren for pluralistisk ignorance opstår, når den enkelte beslutningstager i en gruppe mangler den nødvendige information for at løse et problem og derfor observerer andre i håbet om at blive klogere.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da-DK" kern="0" dirty="0">
                <a:solidFill>
                  <a:srgbClr val="000000"/>
                </a:solidFill>
                <a:latin typeface="Calibri"/>
                <a:cs typeface="Calibri"/>
              </a:rPr>
              <a:t>Men når alle andre gør det samme, observerer alle blot manglen på reaktion og slutter derfor til det forkerte. </a:t>
            </a:r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Education-In-the-class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1031"/>
            <a:ext cx="2304256" cy="2021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 FONA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63DF2D-20E2-48D9-ADF0-EE5AA431EAC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1679591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alibri"/>
                <a:cs typeface="Calibri"/>
              </a:rPr>
              <a:t>Pluralistisk ignorance blev præget af psykologerne Daniel Katz og Floyd H. Allport og henviser her til 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alibri"/>
                <a:cs typeface="Calibri"/>
              </a:rPr>
              <a:t>"en situation, hvor majoriteten i en gruppe hver især afviser en norm, men antager (ukorrekt), at de fleste andre accepterer den". [Katz &amp; Allport (1931): 152] 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alibri"/>
                <a:cs typeface="Calibri"/>
              </a:rPr>
              <a:t>Det kan ligeledes formuleres som situationen i hvilken ingen i gruppen tror, men alle er af den overbevisning, at alle tror [Krech &amp; Crutchfield (1948): 388-89].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da-DK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i="1" kern="0" dirty="0" smtClean="0">
                <a:solidFill>
                  <a:srgbClr val="000000"/>
                </a:solidFill>
                <a:latin typeface="Calibri"/>
                <a:cs typeface="Calibri"/>
              </a:rPr>
              <a:t>MANIPULATION </a:t>
            </a:r>
            <a:r>
              <a:rPr lang="da-DK" i="1" kern="0" dirty="0">
                <a:solidFill>
                  <a:srgbClr val="000000"/>
                </a:solidFill>
                <a:latin typeface="Calibri"/>
                <a:cs typeface="Calibri"/>
              </a:rPr>
              <a:t>VED FOR LIDT INFORMATION</a:t>
            </a:r>
            <a:endParaRPr lang="en-US" i="1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 dirty="0" smtClean="0">
                <a:latin typeface="Calibri"/>
                <a:cs typeface="Calibri"/>
              </a:rPr>
              <a:t>2.1.1 TODDING 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Vincent F. Hendricks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63DF2D-20E2-48D9-ADF0-EE5AA431EAC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Figur 1. Informationsf</a:t>
            </a:r>
            <a:r>
              <a:rPr lang="da-DK" sz="900">
                <a:ea typeface="Times New Roman" pitchFamily="18" charset="0"/>
                <a:cs typeface="Calibri" pitchFamily="34" charset="0"/>
              </a:rPr>
              <a:t>æ</a:t>
            </a:r>
            <a:r>
              <a:rPr lang="da-DK" sz="900">
                <a:latin typeface="Calibri" pitchFamily="34" charset="0"/>
                <a:ea typeface="Times New Roman" pitchFamily="18" charset="0"/>
                <a:cs typeface="Calibri" pitchFamily="34" charset="0"/>
              </a:rPr>
              <a:t>nomen og informationskarakter</a:t>
            </a:r>
            <a:endParaRPr lang="da-DK" sz="90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da-DK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a-DK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64088" y="1700808"/>
            <a:ext cx="340804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a-DK" sz="1600" dirty="0" smtClean="0"/>
              <a:t>7. </a:t>
            </a:r>
            <a:r>
              <a:rPr lang="en-US" sz="1600" dirty="0" smtClean="0"/>
              <a:t>September 2012: Amanda Todd poster video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. </a:t>
            </a:r>
            <a:r>
              <a:rPr lang="da-DK" sz="1600" dirty="0"/>
              <a:t>Video bliver </a:t>
            </a:r>
            <a:r>
              <a:rPr lang="da-DK" sz="1600" dirty="0" err="1" smtClean="0"/>
              <a:t>viral</a:t>
            </a:r>
            <a:r>
              <a:rPr lang="da-DK" sz="1600" dirty="0" smtClean="0"/>
              <a:t>.</a:t>
            </a: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smtClean="0"/>
              <a:t>10. </a:t>
            </a:r>
            <a:r>
              <a:rPr lang="en-US" sz="1600" dirty="0" err="1" smtClean="0"/>
              <a:t>oktober</a:t>
            </a:r>
            <a:r>
              <a:rPr lang="en-US" sz="1600" dirty="0" smtClean="0"/>
              <a:t>, 2012: </a:t>
            </a:r>
            <a:r>
              <a:rPr lang="en-US" sz="1600" dirty="0" err="1" smtClean="0"/>
              <a:t>Frem</a:t>
            </a:r>
            <a:r>
              <a:rPr lang="en-US" sz="1600" dirty="0" smtClean="0"/>
              <a:t> </a:t>
            </a:r>
            <a:r>
              <a:rPr lang="en-US" sz="1600" dirty="0" err="1" smtClean="0"/>
              <a:t>til</a:t>
            </a:r>
            <a:r>
              <a:rPr lang="en-US" sz="1600" dirty="0" smtClean="0"/>
              <a:t> </a:t>
            </a:r>
            <a:r>
              <a:rPr lang="en-US" sz="1600" dirty="0" err="1" smtClean="0"/>
              <a:t>hendes</a:t>
            </a:r>
            <a:r>
              <a:rPr lang="en-US" sz="1600" dirty="0" smtClean="0"/>
              <a:t> </a:t>
            </a:r>
            <a:r>
              <a:rPr lang="en-US" sz="1600" dirty="0" err="1" smtClean="0"/>
              <a:t>selvmordsdag</a:t>
            </a:r>
            <a:r>
              <a:rPr lang="en-US" sz="1600" dirty="0" smtClean="0"/>
              <a:t> </a:t>
            </a:r>
            <a:r>
              <a:rPr lang="en-US" sz="1600" dirty="0" err="1" smtClean="0"/>
              <a:t>bliver</a:t>
            </a:r>
            <a:r>
              <a:rPr lang="en-US" sz="1600" dirty="0" smtClean="0"/>
              <a:t> </a:t>
            </a:r>
            <a:r>
              <a:rPr lang="da-DK" sz="1600" dirty="0" smtClean="0"/>
              <a:t>video vist mere 1.600.000, </a:t>
            </a:r>
            <a:r>
              <a:rPr lang="da-DK" sz="1600" dirty="0"/>
              <a:t>og selv diverse online aviser '</a:t>
            </a:r>
            <a:r>
              <a:rPr lang="da-DK" sz="1600" dirty="0" err="1"/>
              <a:t>liker</a:t>
            </a:r>
            <a:r>
              <a:rPr lang="da-DK" sz="1600" dirty="0"/>
              <a:t>' videoen</a:t>
            </a:r>
            <a:r>
              <a:rPr lang="da-DK" sz="1600" dirty="0" smtClean="0"/>
              <a:t>. </a:t>
            </a:r>
          </a:p>
          <a:p>
            <a:pPr>
              <a:defRPr/>
            </a:pPr>
            <a:endParaRPr lang="da-DK" sz="1600" dirty="0"/>
          </a:p>
          <a:p>
            <a:pPr>
              <a:defRPr/>
            </a:pPr>
            <a:r>
              <a:rPr lang="da-DK" sz="1600" dirty="0" smtClean="0"/>
              <a:t>11. oktober, 2012, </a:t>
            </a:r>
            <a:r>
              <a:rPr lang="da-DK" sz="1600" dirty="0"/>
              <a:t>begynder begrebet 'R.I.P. Amanda Todd' at blive en trend verden over på </a:t>
            </a:r>
            <a:r>
              <a:rPr lang="da-DK" sz="1600" dirty="0" err="1"/>
              <a:t>Twitter</a:t>
            </a:r>
            <a:r>
              <a:rPr lang="da-DK" sz="1600" dirty="0"/>
              <a:t>. Ansporet af hendes nødråb på </a:t>
            </a:r>
            <a:r>
              <a:rPr lang="da-DK" sz="1600" dirty="0" err="1"/>
              <a:t>Youtube</a:t>
            </a:r>
            <a:r>
              <a:rPr lang="da-DK" sz="1600" dirty="0"/>
              <a:t> '</a:t>
            </a:r>
            <a:r>
              <a:rPr lang="da-DK" sz="1600" dirty="0" err="1"/>
              <a:t>likede</a:t>
            </a:r>
            <a:r>
              <a:rPr lang="da-DK" sz="1600" dirty="0"/>
              <a:t>' </a:t>
            </a:r>
            <a:r>
              <a:rPr lang="da-DK" sz="1600" dirty="0" smtClean="0"/>
              <a:t>917.000 </a:t>
            </a:r>
            <a:r>
              <a:rPr lang="da-DK" sz="1600" dirty="0" err="1"/>
              <a:t>Facebook</a:t>
            </a:r>
            <a:r>
              <a:rPr lang="da-DK" sz="1600" dirty="0"/>
              <a:t>-brugere Todds </a:t>
            </a:r>
            <a:r>
              <a:rPr lang="da-DK" sz="1600" dirty="0" err="1"/>
              <a:t>Facebook</a:t>
            </a:r>
            <a:r>
              <a:rPr lang="da-DK" sz="1600" dirty="0"/>
              <a:t>-mindeside.</a:t>
            </a:r>
            <a:endParaRPr lang="da-DK" sz="1600" dirty="0" smtClean="0"/>
          </a:p>
          <a:p>
            <a:pPr>
              <a:defRPr/>
            </a:pPr>
            <a:endParaRPr lang="da-DK" sz="1600" dirty="0"/>
          </a:p>
          <a:p>
            <a:pPr>
              <a:defRPr/>
            </a:pPr>
            <a:endParaRPr lang="da-DK" sz="1600" dirty="0" smtClean="0"/>
          </a:p>
          <a:p>
            <a:pPr>
              <a:defRPr/>
            </a:pPr>
            <a:endParaRPr lang="da-DK" sz="1600" i="1" kern="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1600" i="1" kern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6" y="1772816"/>
            <a:ext cx="3090456" cy="1689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90292"/>
            <a:ext cx="4662953" cy="29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746</TotalTime>
  <Words>712</Words>
  <Application>Microsoft Office PowerPoint</Application>
  <PresentationFormat>Skærmshow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Median</vt:lpstr>
      <vt:lpstr>VIDEN I VIRKELIGHEDEN … ELLER INFORMATION PÅ NETTET</vt:lpstr>
      <vt:lpstr>1. VIDEN VS. INFORMATION</vt:lpstr>
      <vt:lpstr>1.1 PAS PÅ! </vt:lpstr>
      <vt:lpstr>2. INFORMATIONSSTORM</vt:lpstr>
      <vt:lpstr>2.1 FONA</vt:lpstr>
      <vt:lpstr>2.1 FONA </vt:lpstr>
      <vt:lpstr>2.1 FONA </vt:lpstr>
      <vt:lpstr>2.1 FONA </vt:lpstr>
      <vt:lpstr>2.1.1 TODDING </vt:lpstr>
      <vt:lpstr>2.1.1 TODDING </vt:lpstr>
      <vt:lpstr>2.2 SEX AND THE CITY </vt:lpstr>
      <vt:lpstr>2.2 SEX AND THE CITY </vt:lpstr>
      <vt:lpstr>2.2 SEX AND THE CITY </vt:lpstr>
      <vt:lpstr>2.2.1 AKTIEBOBLER</vt:lpstr>
      <vt:lpstr>2.2.2 BOLIGBOBLER</vt:lpstr>
      <vt:lpstr>2.2.2 MENINGSBOBLER</vt:lpstr>
      <vt:lpstr>PowerPoint-præsentation</vt:lpstr>
      <vt:lpstr>3.0 BUBBLE BURSTING</vt:lpstr>
    </vt:vector>
  </TitlesOfParts>
  <Company>RUC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[U]LOGISKE STRUKTURER I HVERDAGEN</dc:title>
  <dc:creator>Vincent F. Hendricks</dc:creator>
  <cp:lastModifiedBy>Hellen Niegaard</cp:lastModifiedBy>
  <cp:revision>120</cp:revision>
  <cp:lastPrinted>2012-11-02T09:23:43Z</cp:lastPrinted>
  <dcterms:created xsi:type="dcterms:W3CDTF">2009-04-10T13:04:54Z</dcterms:created>
  <dcterms:modified xsi:type="dcterms:W3CDTF">2013-03-07T10:22:09Z</dcterms:modified>
</cp:coreProperties>
</file>