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8" r:id="rId3"/>
    <p:sldId id="257" r:id="rId4"/>
    <p:sldId id="258" r:id="rId5"/>
    <p:sldId id="260" r:id="rId6"/>
    <p:sldId id="289" r:id="rId7"/>
    <p:sldId id="262" r:id="rId8"/>
    <p:sldId id="264" r:id="rId9"/>
    <p:sldId id="263" r:id="rId10"/>
    <p:sldId id="287" r:id="rId11"/>
    <p:sldId id="266" r:id="rId12"/>
    <p:sldId id="267" r:id="rId13"/>
    <p:sldId id="268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4B6CA-A14A-4A10-8139-7A2BA3DC0A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36DE75-B9D5-4E2C-AC2E-3A30876FC109}">
      <dgm:prSet phldrT="[Tekst]"/>
      <dgm:spPr/>
      <dgm:t>
        <a:bodyPr/>
        <a:lstStyle/>
        <a:p>
          <a:r>
            <a:rPr lang="da-DK" b="1" dirty="0" smtClean="0">
              <a:latin typeface="LLight" pitchFamily="2" charset="0"/>
            </a:rPr>
            <a:t>Forfatter</a:t>
          </a:r>
          <a:endParaRPr lang="da-DK" b="1" dirty="0">
            <a:latin typeface="LLight" pitchFamily="2" charset="0"/>
          </a:endParaRPr>
        </a:p>
      </dgm:t>
    </dgm:pt>
    <dgm:pt modelId="{64FB2014-DABB-4ADB-B413-A66FB7FD5B79}" type="parTrans" cxnId="{A21DD4CE-FF02-43A2-9AC6-FAC30345251B}">
      <dgm:prSet/>
      <dgm:spPr/>
      <dgm:t>
        <a:bodyPr/>
        <a:lstStyle/>
        <a:p>
          <a:endParaRPr lang="da-DK"/>
        </a:p>
      </dgm:t>
    </dgm:pt>
    <dgm:pt modelId="{7E6C0F02-5C9D-4A41-AC9D-8B04EFF26619}" type="sibTrans" cxnId="{A21DD4CE-FF02-43A2-9AC6-FAC30345251B}">
      <dgm:prSet/>
      <dgm:spPr/>
      <dgm:t>
        <a:bodyPr/>
        <a:lstStyle/>
        <a:p>
          <a:endParaRPr lang="da-DK"/>
        </a:p>
      </dgm:t>
    </dgm:pt>
    <dgm:pt modelId="{9D259070-6900-40D6-A61F-66D34F0EC84C}">
      <dgm:prSet phldrT="[Tekst]"/>
      <dgm:spPr/>
      <dgm:t>
        <a:bodyPr/>
        <a:lstStyle/>
        <a:p>
          <a:r>
            <a:rPr lang="da-DK" b="1" dirty="0" smtClean="0">
              <a:latin typeface="LLight" pitchFamily="2" charset="0"/>
            </a:rPr>
            <a:t>Forlag</a:t>
          </a:r>
          <a:endParaRPr lang="da-DK" b="1" dirty="0">
            <a:latin typeface="LLight" pitchFamily="2" charset="0"/>
          </a:endParaRPr>
        </a:p>
      </dgm:t>
    </dgm:pt>
    <dgm:pt modelId="{C448AFE4-6694-4360-BCC2-F180294C747E}" type="parTrans" cxnId="{738B8D31-A3C2-4C5F-B605-2D230E1B63B4}">
      <dgm:prSet/>
      <dgm:spPr/>
      <dgm:t>
        <a:bodyPr/>
        <a:lstStyle/>
        <a:p>
          <a:endParaRPr lang="da-DK"/>
        </a:p>
      </dgm:t>
    </dgm:pt>
    <dgm:pt modelId="{E07063EA-DBD3-4C6D-BABB-EC2B15A25CED}" type="sibTrans" cxnId="{738B8D31-A3C2-4C5F-B605-2D230E1B63B4}">
      <dgm:prSet/>
      <dgm:spPr/>
      <dgm:t>
        <a:bodyPr/>
        <a:lstStyle/>
        <a:p>
          <a:endParaRPr lang="da-DK"/>
        </a:p>
      </dgm:t>
    </dgm:pt>
    <dgm:pt modelId="{FBC7F704-DF51-4189-A6E4-31157D6C647C}">
      <dgm:prSet phldrT="[Tekst]"/>
      <dgm:spPr/>
      <dgm:t>
        <a:bodyPr/>
        <a:lstStyle/>
        <a:p>
          <a:r>
            <a:rPr lang="da-DK" b="1" dirty="0" smtClean="0">
              <a:latin typeface="LLight" pitchFamily="2" charset="0"/>
            </a:rPr>
            <a:t>Boghandler</a:t>
          </a:r>
          <a:endParaRPr lang="da-DK" b="1" dirty="0">
            <a:latin typeface="LLight" pitchFamily="2" charset="0"/>
          </a:endParaRPr>
        </a:p>
      </dgm:t>
    </dgm:pt>
    <dgm:pt modelId="{61E7B23A-CFE3-4603-B381-80CED4BAAA7C}" type="parTrans" cxnId="{54FAF84F-9DA2-4EEC-8D54-622B2DECE7BB}">
      <dgm:prSet/>
      <dgm:spPr/>
      <dgm:t>
        <a:bodyPr/>
        <a:lstStyle/>
        <a:p>
          <a:endParaRPr lang="da-DK"/>
        </a:p>
      </dgm:t>
    </dgm:pt>
    <dgm:pt modelId="{677E9E15-ED43-4E3F-ADDC-48292C4B9E54}" type="sibTrans" cxnId="{54FAF84F-9DA2-4EEC-8D54-622B2DECE7BB}">
      <dgm:prSet/>
      <dgm:spPr/>
      <dgm:t>
        <a:bodyPr/>
        <a:lstStyle/>
        <a:p>
          <a:endParaRPr lang="da-DK"/>
        </a:p>
      </dgm:t>
    </dgm:pt>
    <dgm:pt modelId="{A0496253-A824-4D82-AB05-D0DCE99BA08A}" type="pres">
      <dgm:prSet presAssocID="{F384B6CA-A14A-4A10-8139-7A2BA3DC0A9B}" presName="Name0" presStyleCnt="0">
        <dgm:presLayoutVars>
          <dgm:dir/>
          <dgm:animLvl val="lvl"/>
          <dgm:resizeHandles val="exact"/>
        </dgm:presLayoutVars>
      </dgm:prSet>
      <dgm:spPr/>
    </dgm:pt>
    <dgm:pt modelId="{D2C05420-45C6-424F-B824-E20BDB82945D}" type="pres">
      <dgm:prSet presAssocID="{D636DE75-B9D5-4E2C-AC2E-3A30876FC109}" presName="parTxOnly" presStyleLbl="node1" presStyleIdx="0" presStyleCnt="3" custLinFactX="-45254" custLinFactNeighborX="-100000" custLinFactNeighborY="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12B4E39-8493-46A2-8505-D7D3FDDCB90F}" type="pres">
      <dgm:prSet presAssocID="{7E6C0F02-5C9D-4A41-AC9D-8B04EFF26619}" presName="parTxOnlySpace" presStyleCnt="0"/>
      <dgm:spPr/>
    </dgm:pt>
    <dgm:pt modelId="{E15BD399-126A-40A0-B17E-EE58C192F7D7}" type="pres">
      <dgm:prSet presAssocID="{9D259070-6900-40D6-A61F-66D34F0EC8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22F3AEE-E902-4B05-9D82-28F6B8172925}" type="pres">
      <dgm:prSet presAssocID="{E07063EA-DBD3-4C6D-BABB-EC2B15A25CED}" presName="parTxOnlySpace" presStyleCnt="0"/>
      <dgm:spPr/>
    </dgm:pt>
    <dgm:pt modelId="{9FFCF35C-6D08-4C7C-A0EF-1D8D89073C0C}" type="pres">
      <dgm:prSet presAssocID="{FBC7F704-DF51-4189-A6E4-31157D6C64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76489E0-78B1-495B-845E-1A5B67D44CE0}" type="presOf" srcId="{9D259070-6900-40D6-A61F-66D34F0EC84C}" destId="{E15BD399-126A-40A0-B17E-EE58C192F7D7}" srcOrd="0" destOrd="0" presId="urn:microsoft.com/office/officeart/2005/8/layout/chevron1"/>
    <dgm:cxn modelId="{CB73788A-79C8-4837-9F34-910E3D7F01BC}" type="presOf" srcId="{FBC7F704-DF51-4189-A6E4-31157D6C647C}" destId="{9FFCF35C-6D08-4C7C-A0EF-1D8D89073C0C}" srcOrd="0" destOrd="0" presId="urn:microsoft.com/office/officeart/2005/8/layout/chevron1"/>
    <dgm:cxn modelId="{A21DD4CE-FF02-43A2-9AC6-FAC30345251B}" srcId="{F384B6CA-A14A-4A10-8139-7A2BA3DC0A9B}" destId="{D636DE75-B9D5-4E2C-AC2E-3A30876FC109}" srcOrd="0" destOrd="0" parTransId="{64FB2014-DABB-4ADB-B413-A66FB7FD5B79}" sibTransId="{7E6C0F02-5C9D-4A41-AC9D-8B04EFF26619}"/>
    <dgm:cxn modelId="{54FAF84F-9DA2-4EEC-8D54-622B2DECE7BB}" srcId="{F384B6CA-A14A-4A10-8139-7A2BA3DC0A9B}" destId="{FBC7F704-DF51-4189-A6E4-31157D6C647C}" srcOrd="2" destOrd="0" parTransId="{61E7B23A-CFE3-4603-B381-80CED4BAAA7C}" sibTransId="{677E9E15-ED43-4E3F-ADDC-48292C4B9E54}"/>
    <dgm:cxn modelId="{FDADD3D1-4217-4A0C-95F5-DD730A308AFE}" type="presOf" srcId="{F384B6CA-A14A-4A10-8139-7A2BA3DC0A9B}" destId="{A0496253-A824-4D82-AB05-D0DCE99BA08A}" srcOrd="0" destOrd="0" presId="urn:microsoft.com/office/officeart/2005/8/layout/chevron1"/>
    <dgm:cxn modelId="{8C486682-70DD-4479-AE5A-A704F699425E}" type="presOf" srcId="{D636DE75-B9D5-4E2C-AC2E-3A30876FC109}" destId="{D2C05420-45C6-424F-B824-E20BDB82945D}" srcOrd="0" destOrd="0" presId="urn:microsoft.com/office/officeart/2005/8/layout/chevron1"/>
    <dgm:cxn modelId="{738B8D31-A3C2-4C5F-B605-2D230E1B63B4}" srcId="{F384B6CA-A14A-4A10-8139-7A2BA3DC0A9B}" destId="{9D259070-6900-40D6-A61F-66D34F0EC84C}" srcOrd="1" destOrd="0" parTransId="{C448AFE4-6694-4360-BCC2-F180294C747E}" sibTransId="{E07063EA-DBD3-4C6D-BABB-EC2B15A25CED}"/>
    <dgm:cxn modelId="{A2F4F6AA-0B9A-4322-BC1D-2058746B1969}" type="presParOf" srcId="{A0496253-A824-4D82-AB05-D0DCE99BA08A}" destId="{D2C05420-45C6-424F-B824-E20BDB82945D}" srcOrd="0" destOrd="0" presId="urn:microsoft.com/office/officeart/2005/8/layout/chevron1"/>
    <dgm:cxn modelId="{B6ED329B-E78C-4082-AE38-23A125F62B48}" type="presParOf" srcId="{A0496253-A824-4D82-AB05-D0DCE99BA08A}" destId="{112B4E39-8493-46A2-8505-D7D3FDDCB90F}" srcOrd="1" destOrd="0" presId="urn:microsoft.com/office/officeart/2005/8/layout/chevron1"/>
    <dgm:cxn modelId="{97FE576B-E060-450B-B9FC-0B01F43C68ED}" type="presParOf" srcId="{A0496253-A824-4D82-AB05-D0DCE99BA08A}" destId="{E15BD399-126A-40A0-B17E-EE58C192F7D7}" srcOrd="2" destOrd="0" presId="urn:microsoft.com/office/officeart/2005/8/layout/chevron1"/>
    <dgm:cxn modelId="{1E43BE9C-64E7-4B5D-BFF3-72C88AF250DD}" type="presParOf" srcId="{A0496253-A824-4D82-AB05-D0DCE99BA08A}" destId="{722F3AEE-E902-4B05-9D82-28F6B8172925}" srcOrd="3" destOrd="0" presId="urn:microsoft.com/office/officeart/2005/8/layout/chevron1"/>
    <dgm:cxn modelId="{70356BA0-E070-46B0-ADEE-FBE8943E59FF}" type="presParOf" srcId="{A0496253-A824-4D82-AB05-D0DCE99BA08A}" destId="{9FFCF35C-6D08-4C7C-A0EF-1D8D89073C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4B6CA-A14A-4A10-8139-7A2BA3DC0A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36DE75-B9D5-4E2C-AC2E-3A30876FC109}">
      <dgm:prSet phldrT="[Tekst]" custT="1"/>
      <dgm:spPr/>
      <dgm:t>
        <a:bodyPr/>
        <a:lstStyle/>
        <a:p>
          <a:r>
            <a:rPr lang="da-DK" sz="3200" b="1" dirty="0" smtClean="0">
              <a:latin typeface="LLight" pitchFamily="2" charset="0"/>
            </a:rPr>
            <a:t>Udgiver</a:t>
          </a:r>
          <a:endParaRPr lang="da-DK" sz="3200" b="1" dirty="0">
            <a:latin typeface="LLight" pitchFamily="2" charset="0"/>
          </a:endParaRPr>
        </a:p>
      </dgm:t>
    </dgm:pt>
    <dgm:pt modelId="{64FB2014-DABB-4ADB-B413-A66FB7FD5B79}" type="parTrans" cxnId="{A21DD4CE-FF02-43A2-9AC6-FAC30345251B}">
      <dgm:prSet/>
      <dgm:spPr/>
      <dgm:t>
        <a:bodyPr/>
        <a:lstStyle/>
        <a:p>
          <a:endParaRPr lang="da-DK"/>
        </a:p>
      </dgm:t>
    </dgm:pt>
    <dgm:pt modelId="{7E6C0F02-5C9D-4A41-AC9D-8B04EFF26619}" type="sibTrans" cxnId="{A21DD4CE-FF02-43A2-9AC6-FAC30345251B}">
      <dgm:prSet/>
      <dgm:spPr/>
      <dgm:t>
        <a:bodyPr/>
        <a:lstStyle/>
        <a:p>
          <a:endParaRPr lang="da-DK"/>
        </a:p>
      </dgm:t>
    </dgm:pt>
    <dgm:pt modelId="{9D259070-6900-40D6-A61F-66D34F0EC84C}">
      <dgm:prSet phldrT="[Tekst]" custT="1"/>
      <dgm:spPr/>
      <dgm:t>
        <a:bodyPr/>
        <a:lstStyle/>
        <a:p>
          <a:r>
            <a:rPr lang="da-DK" sz="3200" b="1" dirty="0" smtClean="0">
              <a:latin typeface="LLight" pitchFamily="2" charset="0"/>
            </a:rPr>
            <a:t>Platform</a:t>
          </a:r>
          <a:endParaRPr lang="da-DK" sz="3200" b="1" dirty="0">
            <a:latin typeface="LLight" pitchFamily="2" charset="0"/>
          </a:endParaRPr>
        </a:p>
      </dgm:t>
    </dgm:pt>
    <dgm:pt modelId="{C448AFE4-6694-4360-BCC2-F180294C747E}" type="parTrans" cxnId="{738B8D31-A3C2-4C5F-B605-2D230E1B63B4}">
      <dgm:prSet/>
      <dgm:spPr/>
      <dgm:t>
        <a:bodyPr/>
        <a:lstStyle/>
        <a:p>
          <a:endParaRPr lang="da-DK"/>
        </a:p>
      </dgm:t>
    </dgm:pt>
    <dgm:pt modelId="{E07063EA-DBD3-4C6D-BABB-EC2B15A25CED}" type="sibTrans" cxnId="{738B8D31-A3C2-4C5F-B605-2D230E1B63B4}">
      <dgm:prSet/>
      <dgm:spPr/>
      <dgm:t>
        <a:bodyPr/>
        <a:lstStyle/>
        <a:p>
          <a:endParaRPr lang="da-DK"/>
        </a:p>
      </dgm:t>
    </dgm:pt>
    <dgm:pt modelId="{A0496253-A824-4D82-AB05-D0DCE99BA08A}" type="pres">
      <dgm:prSet presAssocID="{F384B6CA-A14A-4A10-8139-7A2BA3DC0A9B}" presName="Name0" presStyleCnt="0">
        <dgm:presLayoutVars>
          <dgm:dir/>
          <dgm:animLvl val="lvl"/>
          <dgm:resizeHandles val="exact"/>
        </dgm:presLayoutVars>
      </dgm:prSet>
      <dgm:spPr/>
    </dgm:pt>
    <dgm:pt modelId="{D2C05420-45C6-424F-B824-E20BDB82945D}" type="pres">
      <dgm:prSet presAssocID="{D636DE75-B9D5-4E2C-AC2E-3A30876FC109}" presName="parTxOnly" presStyleLbl="node1" presStyleIdx="0" presStyleCnt="2" custLinFactX="-45254" custLinFactNeighborX="-100000" custLinFactNeighborY="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12B4E39-8493-46A2-8505-D7D3FDDCB90F}" type="pres">
      <dgm:prSet presAssocID="{7E6C0F02-5C9D-4A41-AC9D-8B04EFF26619}" presName="parTxOnlySpace" presStyleCnt="0"/>
      <dgm:spPr/>
    </dgm:pt>
    <dgm:pt modelId="{E15BD399-126A-40A0-B17E-EE58C192F7D7}" type="pres">
      <dgm:prSet presAssocID="{9D259070-6900-40D6-A61F-66D34F0EC84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21DD4CE-FF02-43A2-9AC6-FAC30345251B}" srcId="{F384B6CA-A14A-4A10-8139-7A2BA3DC0A9B}" destId="{D636DE75-B9D5-4E2C-AC2E-3A30876FC109}" srcOrd="0" destOrd="0" parTransId="{64FB2014-DABB-4ADB-B413-A66FB7FD5B79}" sibTransId="{7E6C0F02-5C9D-4A41-AC9D-8B04EFF26619}"/>
    <dgm:cxn modelId="{BEB552F0-AEB4-43BE-B402-A8B712ACEB10}" type="presOf" srcId="{9D259070-6900-40D6-A61F-66D34F0EC84C}" destId="{E15BD399-126A-40A0-B17E-EE58C192F7D7}" srcOrd="0" destOrd="0" presId="urn:microsoft.com/office/officeart/2005/8/layout/chevron1"/>
    <dgm:cxn modelId="{5FA4802E-B1D4-48AB-B6E7-B3F3ADC3A79B}" type="presOf" srcId="{D636DE75-B9D5-4E2C-AC2E-3A30876FC109}" destId="{D2C05420-45C6-424F-B824-E20BDB82945D}" srcOrd="0" destOrd="0" presId="urn:microsoft.com/office/officeart/2005/8/layout/chevron1"/>
    <dgm:cxn modelId="{7525053B-91F8-4BD1-96C6-F97FCB01CDCE}" type="presOf" srcId="{F384B6CA-A14A-4A10-8139-7A2BA3DC0A9B}" destId="{A0496253-A824-4D82-AB05-D0DCE99BA08A}" srcOrd="0" destOrd="0" presId="urn:microsoft.com/office/officeart/2005/8/layout/chevron1"/>
    <dgm:cxn modelId="{738B8D31-A3C2-4C5F-B605-2D230E1B63B4}" srcId="{F384B6CA-A14A-4A10-8139-7A2BA3DC0A9B}" destId="{9D259070-6900-40D6-A61F-66D34F0EC84C}" srcOrd="1" destOrd="0" parTransId="{C448AFE4-6694-4360-BCC2-F180294C747E}" sibTransId="{E07063EA-DBD3-4C6D-BABB-EC2B15A25CED}"/>
    <dgm:cxn modelId="{5AD12008-E8A7-4047-9F27-57B89311D286}" type="presParOf" srcId="{A0496253-A824-4D82-AB05-D0DCE99BA08A}" destId="{D2C05420-45C6-424F-B824-E20BDB82945D}" srcOrd="0" destOrd="0" presId="urn:microsoft.com/office/officeart/2005/8/layout/chevron1"/>
    <dgm:cxn modelId="{00DE6576-33B3-4770-8D69-74D2D03E1A9D}" type="presParOf" srcId="{A0496253-A824-4D82-AB05-D0DCE99BA08A}" destId="{112B4E39-8493-46A2-8505-D7D3FDDCB90F}" srcOrd="1" destOrd="0" presId="urn:microsoft.com/office/officeart/2005/8/layout/chevron1"/>
    <dgm:cxn modelId="{62E0B8D0-2779-4FC5-ABFF-D93314793C8E}" type="presParOf" srcId="{A0496253-A824-4D82-AB05-D0DCE99BA08A}" destId="{E15BD399-126A-40A0-B17E-EE58C192F7D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05420-45C6-424F-B824-E20BDB82945D}">
      <dsp:nvSpPr>
        <dsp:cNvPr id="0" name=""/>
        <dsp:cNvSpPr/>
      </dsp:nvSpPr>
      <dsp:spPr>
        <a:xfrm>
          <a:off x="0" y="1600038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>
              <a:latin typeface="LLight" pitchFamily="2" charset="0"/>
            </a:rPr>
            <a:t>Forfatter</a:t>
          </a:r>
          <a:endParaRPr lang="da-DK" sz="2000" b="1" kern="1200" dirty="0">
            <a:latin typeface="LLight" pitchFamily="2" charset="0"/>
          </a:endParaRPr>
        </a:p>
      </dsp:txBody>
      <dsp:txXfrm>
        <a:off x="435173" y="1600038"/>
        <a:ext cx="1305521" cy="870346"/>
      </dsp:txXfrm>
    </dsp:sp>
    <dsp:sp modelId="{E15BD399-126A-40A0-B17E-EE58C192F7D7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>
              <a:latin typeface="LLight" pitchFamily="2" charset="0"/>
            </a:rPr>
            <a:t>Forlag</a:t>
          </a:r>
          <a:endParaRPr lang="da-DK" sz="2000" b="1" kern="1200" dirty="0">
            <a:latin typeface="LLight" pitchFamily="2" charset="0"/>
          </a:endParaRPr>
        </a:p>
      </dsp:txBody>
      <dsp:txXfrm>
        <a:off x="2395239" y="1596826"/>
        <a:ext cx="1305521" cy="870346"/>
      </dsp:txXfrm>
    </dsp:sp>
    <dsp:sp modelId="{9FFCF35C-6D08-4C7C-A0EF-1D8D89073C0C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>
              <a:latin typeface="LLight" pitchFamily="2" charset="0"/>
            </a:rPr>
            <a:t>Boghandler</a:t>
          </a:r>
          <a:endParaRPr lang="da-DK" sz="2000" b="1" kern="1200" dirty="0">
            <a:latin typeface="LLight" pitchFamily="2" charset="0"/>
          </a:endParaRPr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05420-45C6-424F-B824-E20BDB82945D}">
      <dsp:nvSpPr>
        <dsp:cNvPr id="0" name=""/>
        <dsp:cNvSpPr/>
      </dsp:nvSpPr>
      <dsp:spPr>
        <a:xfrm>
          <a:off x="0" y="901494"/>
          <a:ext cx="2987581" cy="1195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b="1" kern="1200" dirty="0" smtClean="0">
              <a:latin typeface="LLight" pitchFamily="2" charset="0"/>
            </a:rPr>
            <a:t>Udgiver</a:t>
          </a:r>
          <a:endParaRPr lang="da-DK" sz="3200" b="1" kern="1200" dirty="0">
            <a:latin typeface="LLight" pitchFamily="2" charset="0"/>
          </a:endParaRPr>
        </a:p>
      </dsp:txBody>
      <dsp:txXfrm>
        <a:off x="597516" y="901494"/>
        <a:ext cx="1792549" cy="1195032"/>
      </dsp:txXfrm>
    </dsp:sp>
    <dsp:sp modelId="{E15BD399-126A-40A0-B17E-EE58C192F7D7}">
      <dsp:nvSpPr>
        <dsp:cNvPr id="0" name=""/>
        <dsp:cNvSpPr/>
      </dsp:nvSpPr>
      <dsp:spPr>
        <a:xfrm>
          <a:off x="2693820" y="897085"/>
          <a:ext cx="2987581" cy="11950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200" b="1" kern="1200" dirty="0" smtClean="0">
              <a:latin typeface="LLight" pitchFamily="2" charset="0"/>
            </a:rPr>
            <a:t>Platform</a:t>
          </a:r>
          <a:endParaRPr lang="da-DK" sz="3200" b="1" kern="1200" dirty="0">
            <a:latin typeface="LLight" pitchFamily="2" charset="0"/>
          </a:endParaRPr>
        </a:p>
      </dsp:txBody>
      <dsp:txXfrm>
        <a:off x="3291336" y="897085"/>
        <a:ext cx="1792549" cy="1195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0C73-A22F-40C0-AD2E-9C3E7E8709EA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44148-675D-4358-B2C8-AFF48AFBCA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6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 gamle værdikæde, distribution, pris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196BA-EC4A-4EA9-A02D-457E80CC0B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94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 nye bogværdikæde, hurtig billig distribution,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196BA-EC4A-4EA9-A02D-457E80CC0B1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32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Indhold, redaktør, distribution, forside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44148-675D-4358-B2C8-AFF48AFBCA3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84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Isbn</a:t>
            </a:r>
            <a:r>
              <a:rPr lang="da-DK" dirty="0" smtClean="0"/>
              <a:t> nummer stigning – the sky is </a:t>
            </a:r>
            <a:r>
              <a:rPr lang="da-DK" dirty="0" err="1" smtClean="0"/>
              <a:t>rising</a:t>
            </a:r>
            <a:r>
              <a:rPr lang="da-DK" dirty="0" smtClean="0"/>
              <a:t>, </a:t>
            </a:r>
            <a:r>
              <a:rPr lang="da-DK" dirty="0" err="1" smtClean="0"/>
              <a:t>peder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Stigning</a:t>
            </a:r>
            <a:r>
              <a:rPr lang="da-DK" baseline="0" dirty="0" smtClean="0"/>
              <a:t> i antal af </a:t>
            </a:r>
            <a:r>
              <a:rPr lang="da-DK" baseline="0" dirty="0" err="1" smtClean="0"/>
              <a:t>devices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ipads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ereaders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peder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196BA-EC4A-4EA9-A02D-457E80CC0B11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91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34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49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06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9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6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30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98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50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41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51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B8BE-9908-4DFB-874C-80B7D095DFCF}" type="datetimeFigureOut">
              <a:rPr lang="da-DK" smtClean="0"/>
              <a:t>12-03-2013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0E47-702B-4E43-B1F5-D363F04B29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8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215900" y="1844824"/>
            <a:ext cx="8712200" cy="25654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LLight" pitchFamily="2" charset="0"/>
              </a:rPr>
              <a:t>SAXO Publish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LLight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5900" y="3716193"/>
            <a:ext cx="8712200" cy="889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1"/>
                </a:solidFill>
                <a:latin typeface="LLight" pitchFamily="2" charset="0"/>
              </a:rPr>
              <a:t>Nu </a:t>
            </a:r>
            <a:r>
              <a:rPr lang="en-US" sz="5400" b="1" dirty="0" err="1" smtClean="0">
                <a:solidFill>
                  <a:schemeClr val="bg1"/>
                </a:solidFill>
                <a:latin typeface="LLight" pitchFamily="2" charset="0"/>
              </a:rPr>
              <a:t>kan</a:t>
            </a:r>
            <a:r>
              <a:rPr lang="en-US" sz="5400" b="1" dirty="0" smtClean="0">
                <a:solidFill>
                  <a:schemeClr val="bg1"/>
                </a:solidFill>
                <a:latin typeface="LLight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LLight" pitchFamily="2" charset="0"/>
              </a:rPr>
              <a:t>alle</a:t>
            </a:r>
            <a:r>
              <a:rPr lang="en-US" sz="5400" b="1" dirty="0" smtClean="0">
                <a:solidFill>
                  <a:schemeClr val="bg1"/>
                </a:solidFill>
                <a:latin typeface="LLight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LLight" pitchFamily="2" charset="0"/>
              </a:rPr>
              <a:t>udgive</a:t>
            </a:r>
            <a:endParaRPr lang="en-US" sz="5400" b="1" dirty="0" smtClean="0">
              <a:solidFill>
                <a:schemeClr val="bg1"/>
              </a:solidFill>
              <a:latin typeface="LLight" pitchFamily="2" charset="0"/>
            </a:endParaRPr>
          </a:p>
          <a:p>
            <a:endParaRPr lang="en-US" b="1" dirty="0">
              <a:solidFill>
                <a:schemeClr val="bg1"/>
              </a:solidFill>
              <a:latin typeface="LLight" pitchFamily="2" charset="0"/>
            </a:endParaRPr>
          </a:p>
          <a:p>
            <a:endParaRPr lang="en-US" b="1" dirty="0" smtClean="0">
              <a:solidFill>
                <a:schemeClr val="bg1"/>
              </a:solidFill>
              <a:latin typeface="LLight" pitchFamily="2" charset="0"/>
            </a:endParaRPr>
          </a:p>
          <a:p>
            <a:endParaRPr lang="en-US" b="1" dirty="0">
              <a:solidFill>
                <a:schemeClr val="bg1"/>
              </a:solidFill>
              <a:latin typeface="LLight" pitchFamily="2" charset="0"/>
            </a:endParaRPr>
          </a:p>
        </p:txBody>
      </p:sp>
      <p:pic>
        <p:nvPicPr>
          <p:cNvPr id="1027" name="Picture 3" descr="C:\Users\trkr\AppData\Local\Microsoft\Windows\Temporary Internet Files\Content.Outlook\BQF4UCGV\skrivemaskin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4022" l="9783" r="89674">
                        <a14:foregroundMark x1="26630" y1="80978" x2="26630" y2="80978"/>
                        <a14:foregroundMark x1="71739" y1="58696" x2="71739" y2="58696"/>
                        <a14:foregroundMark x1="67935" y1="30978" x2="67935" y2="30978"/>
                        <a14:foregroundMark x1="51087" y1="24457" x2="51087" y2="24457"/>
                        <a14:foregroundMark x1="16848" y1="61413" x2="16848" y2="61413"/>
                        <a14:foregroundMark x1="68478" y1="94022" x2="68478" y2="94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411760" y="458112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LLight" pitchFamily="2" charset="0"/>
              </a:rPr>
              <a:t>www.publish.saxo.com</a:t>
            </a:r>
          </a:p>
          <a:p>
            <a:pPr algn="ctr"/>
            <a:endParaRPr lang="da-DK" sz="2000" b="1" dirty="0">
              <a:latin typeface="LLight" pitchFamily="2" charset="0"/>
            </a:endParaRPr>
          </a:p>
          <a:p>
            <a:pPr algn="ctr"/>
            <a:r>
              <a:rPr lang="da-DK" sz="2800" b="1" dirty="0" smtClean="0">
                <a:latin typeface="LLight" pitchFamily="2" charset="0"/>
              </a:rPr>
              <a:t>Troels M. </a:t>
            </a:r>
            <a:r>
              <a:rPr lang="da-DK" sz="2800" b="1" dirty="0" err="1" smtClean="0">
                <a:latin typeface="LLight" pitchFamily="2" charset="0"/>
              </a:rPr>
              <a:t>Krankér</a:t>
            </a:r>
            <a:endParaRPr lang="da-DK" sz="2800" b="1" dirty="0" smtClean="0">
              <a:latin typeface="LLight" pitchFamily="2" charset="0"/>
            </a:endParaRPr>
          </a:p>
          <a:p>
            <a:pPr algn="ctr"/>
            <a:r>
              <a:rPr lang="da-DK" sz="2800" b="1" dirty="0" smtClean="0">
                <a:latin typeface="LLight" pitchFamily="2" charset="0"/>
              </a:rPr>
              <a:t>Projektleder </a:t>
            </a:r>
            <a:endParaRPr lang="da-DK" sz="2800" b="1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Statistikker</a:t>
            </a:r>
            <a:endParaRPr lang="da-DK" b="1" dirty="0">
              <a:latin typeface="LLight" pitchFamily="2" charset="0"/>
            </a:endParaRPr>
          </a:p>
        </p:txBody>
      </p:sp>
      <p:pic>
        <p:nvPicPr>
          <p:cNvPr id="5" name="Picture 8" descr="C:\Users\ph\AppData\Local\Temp\SNAGHTML3abfdc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154108"/>
            <a:ext cx="4211960" cy="5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ph\AppData\Local\Temp\SNAGHTML3abf32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4107"/>
            <a:ext cx="4119008" cy="58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Bestem prisen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899591" y="2644170"/>
            <a:ext cx="7632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da-DK" sz="2800" dirty="0" smtClean="0">
                <a:latin typeface="LLight" pitchFamily="2" charset="0"/>
              </a:rPr>
              <a:t>Billigere produktion – billigere pris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800" dirty="0" smtClean="0">
                <a:latin typeface="LLight" pitchFamily="2" charset="0"/>
              </a:rPr>
              <a:t>Gratis at udgive digitalt via SAXO Publish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Hyppig udbetaling</a:t>
            </a:r>
            <a:endParaRPr lang="da-DK" b="1" dirty="0">
              <a:latin typeface="LLight" pitchFamily="2" charset="0"/>
            </a:endParaRPr>
          </a:p>
        </p:txBody>
      </p:sp>
      <p:pic>
        <p:nvPicPr>
          <p:cNvPr id="2050" name="Picture 2" descr="http://kalendersiden.dk/kalender-2013.jpg?month=1&amp;info%5B%5D=showyear&amp;info%5B%5D=phases&amp;info%5B%5D=weeks&amp;info%5B%5D=holidays&amp;lang=d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264696" cy="44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Styr selv markedsføringen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539552" y="2348880"/>
            <a:ext cx="7632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a-DK" sz="2400" dirty="0" err="1" smtClean="0">
                <a:latin typeface="LLight" pitchFamily="2" charset="0"/>
              </a:rPr>
              <a:t>BogForum</a:t>
            </a:r>
            <a:endParaRPr lang="da-DK" sz="2400" dirty="0" smtClean="0">
              <a:latin typeface="LLight" pitchFamily="2" charset="0"/>
            </a:endParaRPr>
          </a:p>
          <a:p>
            <a:pPr lvl="1" algn="ctr"/>
            <a:r>
              <a:rPr lang="da-DK" sz="2400" dirty="0" smtClean="0">
                <a:latin typeface="LLight" pitchFamily="2" charset="0"/>
              </a:rPr>
              <a:t>Oplæsninger</a:t>
            </a:r>
          </a:p>
          <a:p>
            <a:pPr lvl="1" algn="ctr"/>
            <a:r>
              <a:rPr lang="da-DK" sz="2400" dirty="0" smtClean="0">
                <a:latin typeface="LLight" pitchFamily="2" charset="0"/>
              </a:rPr>
              <a:t>Sociale medier</a:t>
            </a:r>
          </a:p>
          <a:p>
            <a:pPr lvl="1" algn="ctr"/>
            <a:r>
              <a:rPr lang="da-DK" sz="2400" dirty="0" smtClean="0">
                <a:latin typeface="LLight" pitchFamily="2" charset="0"/>
              </a:rPr>
              <a:t>(Bruger)Anmeldelser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539552" y="1793136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000" dirty="0" err="1" smtClean="0">
                <a:latin typeface="LLight" pitchFamily="2" charset="0"/>
              </a:rPr>
              <a:t>Ebogssalg</a:t>
            </a:r>
            <a:r>
              <a:rPr lang="da-DK" sz="2000" dirty="0" smtClean="0">
                <a:latin typeface="LLight" pitchFamily="2" charset="0"/>
              </a:rPr>
              <a:t> 200 % stigning  fra 2010 til 2011 (BISG)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0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>
                <a:latin typeface="LLight" pitchFamily="2" charset="0"/>
              </a:rPr>
              <a:t>Amazon i US og UK sælger nu flere </a:t>
            </a:r>
            <a:r>
              <a:rPr lang="da-DK" sz="2000" dirty="0" err="1" smtClean="0">
                <a:latin typeface="LLight" pitchFamily="2" charset="0"/>
              </a:rPr>
              <a:t>ebøger</a:t>
            </a:r>
            <a:r>
              <a:rPr lang="da-DK" sz="2000" dirty="0" smtClean="0">
                <a:latin typeface="LLight" pitchFamily="2" charset="0"/>
              </a:rPr>
              <a:t> end fysiske!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000" dirty="0" smtClean="0">
                <a:latin typeface="LLight" pitchFamily="2" charset="0"/>
              </a:rPr>
              <a:t>141 </a:t>
            </a:r>
            <a:r>
              <a:rPr lang="da-DK" sz="2000" dirty="0" err="1" smtClean="0">
                <a:latin typeface="LLight" pitchFamily="2" charset="0"/>
              </a:rPr>
              <a:t>ebøger</a:t>
            </a:r>
            <a:r>
              <a:rPr lang="da-DK" sz="2000" dirty="0" smtClean="0">
                <a:latin typeface="LLight" pitchFamily="2" charset="0"/>
              </a:rPr>
              <a:t> for hver 100 fysiske solgte bøger i USA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000" dirty="0" smtClean="0">
                <a:latin typeface="LLight" pitchFamily="2" charset="0"/>
              </a:rPr>
              <a:t>For hver 100 fysiske sælges der nu 114 </a:t>
            </a:r>
            <a:r>
              <a:rPr lang="da-DK" sz="2000" dirty="0" err="1" smtClean="0">
                <a:latin typeface="LLight" pitchFamily="2" charset="0"/>
              </a:rPr>
              <a:t>ebøger</a:t>
            </a:r>
            <a:r>
              <a:rPr lang="da-DK" sz="2000" dirty="0" smtClean="0">
                <a:latin typeface="LLight" pitchFamily="2" charset="0"/>
              </a:rPr>
              <a:t> i Storbritannien</a:t>
            </a:r>
          </a:p>
          <a:p>
            <a:endParaRPr lang="da-DK" sz="20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>
                <a:latin typeface="LLight" pitchFamily="2" charset="0"/>
              </a:rPr>
              <a:t>16 %/1,97 mia. $ af det samlede bogsalg i USA 2011=</a:t>
            </a:r>
            <a:r>
              <a:rPr lang="da-DK" sz="2000" dirty="0" err="1" smtClean="0">
                <a:latin typeface="LLight" pitchFamily="2" charset="0"/>
              </a:rPr>
              <a:t>ebøger</a:t>
            </a:r>
            <a:r>
              <a:rPr lang="da-DK" sz="2000" dirty="0" smtClean="0">
                <a:latin typeface="LLight" pitchFamily="2" charset="0"/>
              </a:rPr>
              <a:t> (</a:t>
            </a:r>
            <a:r>
              <a:rPr lang="da-DK" sz="2000" dirty="0" err="1" smtClean="0">
                <a:latin typeface="LLight" pitchFamily="2" charset="0"/>
              </a:rPr>
              <a:t>BookStat</a:t>
            </a:r>
            <a:r>
              <a:rPr lang="da-DK" sz="2000" dirty="0" smtClean="0">
                <a:latin typeface="LLight" pitchFamily="2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0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 smtClean="0">
                <a:latin typeface="LLight" pitchFamily="2" charset="0"/>
              </a:rPr>
              <a:t>8 % af (B2C) bogsalget i 2011 i Storbritannien var digitalt (</a:t>
            </a:r>
            <a:r>
              <a:rPr lang="da-DK" sz="2000" dirty="0" err="1" smtClean="0">
                <a:latin typeface="LLight" pitchFamily="2" charset="0"/>
              </a:rPr>
              <a:t>ebøger</a:t>
            </a:r>
            <a:r>
              <a:rPr lang="da-DK" sz="2000" dirty="0" smtClean="0">
                <a:latin typeface="LLight" pitchFamily="2" charset="0"/>
              </a:rPr>
              <a:t>, lydbøger)</a:t>
            </a:r>
            <a:endParaRPr lang="en-US" sz="2000" dirty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LLight" pitchFamily="2" charset="0"/>
              </a:rPr>
              <a:t>837 </a:t>
            </a:r>
            <a:r>
              <a:rPr lang="en-US" sz="2000" dirty="0" err="1" smtClean="0">
                <a:latin typeface="LLight" pitchFamily="2" charset="0"/>
              </a:rPr>
              <a:t>mio</a:t>
            </a:r>
            <a:r>
              <a:rPr lang="en-US" sz="2000" dirty="0" smtClean="0">
                <a:latin typeface="LLight" pitchFamily="2" charset="0"/>
              </a:rPr>
              <a:t> kr.= 366 % </a:t>
            </a:r>
            <a:r>
              <a:rPr lang="en-US" sz="2000" dirty="0" err="1" smtClean="0">
                <a:latin typeface="LLight" pitchFamily="2" charset="0"/>
              </a:rPr>
              <a:t>stigning</a:t>
            </a:r>
            <a:r>
              <a:rPr lang="en-US" sz="2000" dirty="0" smtClean="0">
                <a:latin typeface="LLight" pitchFamily="2" charset="0"/>
              </a:rPr>
              <a:t> </a:t>
            </a:r>
            <a:r>
              <a:rPr lang="en-US" sz="2000" dirty="0" err="1" smtClean="0">
                <a:latin typeface="LLight" pitchFamily="2" charset="0"/>
              </a:rPr>
              <a:t>i</a:t>
            </a:r>
            <a:r>
              <a:rPr lang="en-US" sz="2000" dirty="0" smtClean="0">
                <a:latin typeface="LLight" pitchFamily="2" charset="0"/>
              </a:rPr>
              <a:t> 2011 </a:t>
            </a:r>
            <a:r>
              <a:rPr lang="da-DK" sz="2000" dirty="0">
                <a:latin typeface="LLight" pitchFamily="2" charset="0"/>
              </a:rPr>
              <a:t>(kilde: </a:t>
            </a:r>
            <a:r>
              <a:rPr lang="en-US" sz="2000" dirty="0">
                <a:latin typeface="LLight" pitchFamily="2" charset="0"/>
              </a:rPr>
              <a:t>PAS 2011)</a:t>
            </a:r>
            <a:endParaRPr lang="da-DK" sz="20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dirty="0">
              <a:latin typeface="LLight" pitchFamily="2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Bogbranchens forandring </a:t>
            </a:r>
            <a:endParaRPr lang="da-DK" b="1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Hvor omfattende?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115616" y="1412776"/>
            <a:ext cx="662473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Vokset med 287 % siden 2005 i USA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43 % af det samlede printmarked i USA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211,269 selvudgivertitler udgivet i 2012 i USA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63 % af selvudgivne bøger er printbøger       (Kilde: </a:t>
            </a:r>
            <a:r>
              <a:rPr lang="da-DK" sz="2400" dirty="0" err="1" smtClean="0">
                <a:latin typeface="LLight" pitchFamily="2" charset="0"/>
              </a:rPr>
              <a:t>Bowker</a:t>
            </a:r>
            <a:r>
              <a:rPr lang="da-DK" sz="2400" dirty="0" smtClean="0">
                <a:latin typeface="LLight" pitchFamily="2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43 % af alle SU-bøger er fiktion i USA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38 % af salget af SU-bøger er non-fiktion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25% af alle skønlitterære e-bøger solgt i 2011 i Storbritannien er fra selvudgivere (BML analysebureau)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lvl="1"/>
            <a:endParaRPr lang="en-US" sz="2400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2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Kan de sælge?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115616" y="1443116"/>
            <a:ext cx="66247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Amanda </a:t>
            </a:r>
            <a:r>
              <a:rPr lang="da-DK" sz="2400" dirty="0" err="1" smtClean="0">
                <a:latin typeface="LLight" pitchFamily="2" charset="0"/>
              </a:rPr>
              <a:t>Hocking</a:t>
            </a: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1 mio. </a:t>
            </a:r>
            <a:r>
              <a:rPr lang="da-DK" sz="2400" dirty="0" err="1" smtClean="0">
                <a:latin typeface="LLight" pitchFamily="2" charset="0"/>
              </a:rPr>
              <a:t>ebøger</a:t>
            </a:r>
            <a:r>
              <a:rPr lang="da-DK" sz="2400" dirty="0" smtClean="0">
                <a:latin typeface="LLight" pitchFamily="2" charset="0"/>
              </a:rPr>
              <a:t> solgt selv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10 mio. kr. kontrakt med St. Martins Press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John Locke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2 mio. </a:t>
            </a:r>
            <a:r>
              <a:rPr lang="da-DK" sz="2400" dirty="0" err="1" smtClean="0">
                <a:latin typeface="LLight" pitchFamily="2" charset="0"/>
              </a:rPr>
              <a:t>ebøger</a:t>
            </a:r>
            <a:r>
              <a:rPr lang="da-DK" sz="2400" dirty="0" smtClean="0">
                <a:latin typeface="LLight" pitchFamily="2" charset="0"/>
              </a:rPr>
              <a:t> på Amazon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JA </a:t>
            </a:r>
            <a:r>
              <a:rPr lang="da-DK" sz="2400" dirty="0" err="1" smtClean="0">
                <a:latin typeface="LLight" pitchFamily="2" charset="0"/>
              </a:rPr>
              <a:t>Konrath</a:t>
            </a: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500,000 </a:t>
            </a:r>
            <a:r>
              <a:rPr lang="da-DK" sz="2400" dirty="0" err="1" smtClean="0">
                <a:latin typeface="LLight" pitchFamily="2" charset="0"/>
              </a:rPr>
              <a:t>ebøger</a:t>
            </a: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Tjent 100,000 dollars på tre uger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Cathrine </a:t>
            </a:r>
            <a:r>
              <a:rPr lang="da-DK" sz="2400" dirty="0" err="1" smtClean="0">
                <a:latin typeface="LLight" pitchFamily="2" charset="0"/>
              </a:rPr>
              <a:t>Bybee</a:t>
            </a: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2400" dirty="0" smtClean="0">
                <a:latin typeface="LLight" pitchFamily="2" charset="0"/>
              </a:rPr>
              <a:t>Top 5 </a:t>
            </a:r>
            <a:r>
              <a:rPr lang="da-DK" sz="2400" dirty="0" err="1" smtClean="0">
                <a:latin typeface="LLight" pitchFamily="2" charset="0"/>
              </a:rPr>
              <a:t>Kindle</a:t>
            </a:r>
            <a:r>
              <a:rPr lang="da-DK" sz="2400" dirty="0" smtClean="0">
                <a:latin typeface="LLight" pitchFamily="2" charset="0"/>
              </a:rPr>
              <a:t> Store overall dec. 2012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>
              <a:latin typeface="LLight" pitchFamily="2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latin typeface="LLight" pitchFamily="2" charset="0"/>
            </a:endParaRPr>
          </a:p>
          <a:p>
            <a:pPr lvl="1"/>
            <a:endParaRPr lang="en-US" sz="2400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0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da-DK" b="1" dirty="0" smtClean="0">
                <a:latin typeface="LLight" pitchFamily="2" charset="0"/>
              </a:rPr>
              <a:t>NY Times Bestsellers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115616" y="1785005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LLight" pitchFamily="2" charset="0"/>
              </a:rPr>
              <a:t>4 selvudgivne bøger på én uge (5. august 2012):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 err="1" smtClean="0">
                <a:latin typeface="LLight" pitchFamily="2" charset="0"/>
              </a:rPr>
              <a:t>Colleen</a:t>
            </a:r>
            <a:r>
              <a:rPr lang="da-DK" sz="2400" dirty="0" smtClean="0">
                <a:latin typeface="LLight" pitchFamily="2" charset="0"/>
              </a:rPr>
              <a:t> Hoover : ”</a:t>
            </a:r>
            <a:r>
              <a:rPr lang="en-US" sz="2400" dirty="0">
                <a:latin typeface="LLight" pitchFamily="2" charset="0"/>
              </a:rPr>
              <a:t> A girl falls in love with a </a:t>
            </a:r>
            <a:r>
              <a:rPr lang="en-US" sz="2400" dirty="0" err="1">
                <a:latin typeface="LLight" pitchFamily="2" charset="0"/>
              </a:rPr>
              <a:t>neighbour</a:t>
            </a:r>
            <a:r>
              <a:rPr lang="en-US" sz="2400" dirty="0">
                <a:latin typeface="LLight" pitchFamily="2" charset="0"/>
              </a:rPr>
              <a:t> who enjoys slam poetry, but they encounter </a:t>
            </a:r>
            <a:r>
              <a:rPr lang="en-US" sz="2400" dirty="0" smtClean="0">
                <a:latin typeface="LLight" pitchFamily="2" charset="0"/>
              </a:rPr>
              <a:t>obstacles”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>
                <a:latin typeface="LLight" pitchFamily="2" charset="0"/>
              </a:rPr>
              <a:t>RL </a:t>
            </a:r>
            <a:r>
              <a:rPr lang="da-DK" sz="2400" dirty="0" err="1" smtClean="0">
                <a:latin typeface="LLight" pitchFamily="2" charset="0"/>
              </a:rPr>
              <a:t>Mathewson</a:t>
            </a:r>
            <a:r>
              <a:rPr lang="da-DK" sz="2400" dirty="0" smtClean="0">
                <a:latin typeface="LLight" pitchFamily="2" charset="0"/>
              </a:rPr>
              <a:t> ”</a:t>
            </a:r>
            <a:r>
              <a:rPr lang="en-US" sz="2400" dirty="0" smtClean="0">
                <a:latin typeface="LLight" pitchFamily="2" charset="0"/>
              </a:rPr>
              <a:t>When </a:t>
            </a:r>
            <a:r>
              <a:rPr lang="en-US" sz="2400" dirty="0">
                <a:latin typeface="LLight" pitchFamily="2" charset="0"/>
              </a:rPr>
              <a:t>a woman stands up to her aggravating </a:t>
            </a:r>
            <a:r>
              <a:rPr lang="en-US" sz="2400" dirty="0" err="1">
                <a:latin typeface="LLight" pitchFamily="2" charset="0"/>
              </a:rPr>
              <a:t>neighbour</a:t>
            </a:r>
            <a:r>
              <a:rPr lang="en-US" sz="2400" dirty="0">
                <a:latin typeface="LLight" pitchFamily="2" charset="0"/>
              </a:rPr>
              <a:t>, romance </a:t>
            </a:r>
            <a:r>
              <a:rPr lang="en-US" sz="2400" dirty="0" smtClean="0">
                <a:latin typeface="LLight" pitchFamily="2" charset="0"/>
              </a:rPr>
              <a:t>ensues”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>
                <a:latin typeface="LLight" pitchFamily="2" charset="0"/>
              </a:rPr>
              <a:t> </a:t>
            </a:r>
            <a:r>
              <a:rPr lang="da-DK" sz="2400" dirty="0" err="1">
                <a:latin typeface="LLight" pitchFamily="2" charset="0"/>
              </a:rPr>
              <a:t>Lyla</a:t>
            </a:r>
            <a:r>
              <a:rPr lang="da-DK" sz="2400" dirty="0">
                <a:latin typeface="LLight" pitchFamily="2" charset="0"/>
              </a:rPr>
              <a:t> </a:t>
            </a:r>
            <a:r>
              <a:rPr lang="da-DK" sz="2400" dirty="0" err="1" smtClean="0">
                <a:latin typeface="LLight" pitchFamily="2" charset="0"/>
              </a:rPr>
              <a:t>Sinclair</a:t>
            </a:r>
            <a:r>
              <a:rPr lang="da-DK" sz="2400" dirty="0" smtClean="0">
                <a:latin typeface="LLight" pitchFamily="2" charset="0"/>
              </a:rPr>
              <a:t> ”</a:t>
            </a:r>
            <a:r>
              <a:rPr lang="da-DK" sz="2400" dirty="0">
                <a:latin typeface="LLight" pitchFamily="2" charset="0"/>
              </a:rPr>
              <a:t> </a:t>
            </a:r>
            <a:r>
              <a:rPr lang="da-DK" sz="2400" dirty="0" smtClean="0">
                <a:latin typeface="LLight" pitchFamily="2" charset="0"/>
              </a:rPr>
              <a:t>Training </a:t>
            </a:r>
            <a:r>
              <a:rPr lang="da-DK" sz="2400" dirty="0">
                <a:latin typeface="LLight" pitchFamily="2" charset="0"/>
              </a:rPr>
              <a:t>Tessa </a:t>
            </a:r>
            <a:r>
              <a:rPr lang="da-DK" sz="2400" dirty="0" smtClean="0">
                <a:latin typeface="LLight" pitchFamily="2" charset="0"/>
              </a:rPr>
              <a:t>” 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2400" dirty="0">
                <a:latin typeface="LLight" pitchFamily="2" charset="0"/>
              </a:rPr>
              <a:t> Bella </a:t>
            </a:r>
            <a:r>
              <a:rPr lang="da-DK" sz="2400" dirty="0" smtClean="0">
                <a:latin typeface="LLight" pitchFamily="2" charset="0"/>
              </a:rPr>
              <a:t>Andre 3 </a:t>
            </a:r>
            <a:r>
              <a:rPr lang="da-DK" sz="2400" dirty="0" err="1" smtClean="0">
                <a:latin typeface="LLight" pitchFamily="2" charset="0"/>
              </a:rPr>
              <a:t>stks</a:t>
            </a:r>
            <a:r>
              <a:rPr lang="da-DK" sz="2400" dirty="0" smtClean="0">
                <a:latin typeface="LLight" pitchFamily="2" charset="0"/>
              </a:rPr>
              <a:t>. </a:t>
            </a:r>
            <a:endParaRPr lang="da-DK" sz="2400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Kan de sælge i DK?</a:t>
            </a:r>
            <a:endParaRPr lang="da-DK" b="1" dirty="0">
              <a:latin typeface="LLight" pitchFamily="2" charset="0"/>
            </a:endParaRPr>
          </a:p>
        </p:txBody>
      </p:sp>
      <p:pic>
        <p:nvPicPr>
          <p:cNvPr id="2050" name="Picture 2" descr="http://images.saxo.com/ItemImage.aspx?ItemID=14937929&amp;Width=180&amp;Style=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5" y="4619150"/>
            <a:ext cx="1404156" cy="22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775311" y="2091466"/>
            <a:ext cx="7613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>
                <a:latin typeface="LLight" pitchFamily="2" charset="0"/>
              </a:rPr>
              <a:t>Nr. 1+2+6 mest downloadede </a:t>
            </a:r>
            <a:r>
              <a:rPr lang="da-DK" sz="3200" dirty="0" err="1" smtClean="0">
                <a:latin typeface="LLight" pitchFamily="2" charset="0"/>
              </a:rPr>
              <a:t>ebøger</a:t>
            </a:r>
            <a:r>
              <a:rPr lang="da-DK" sz="3200" dirty="0" smtClean="0">
                <a:latin typeface="LLight" pitchFamily="2" charset="0"/>
              </a:rPr>
              <a:t> på SAXO.com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>
                <a:latin typeface="LLight" pitchFamily="2" charset="0"/>
              </a:rPr>
              <a:t>Henrik Frederiksen 150.000 solgte bøger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3200" dirty="0" smtClean="0">
                <a:latin typeface="LLight" pitchFamily="2" charset="0"/>
              </a:rPr>
              <a:t>Gretelise Holm, Inger Wolf, Nis Jakob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3200" dirty="0">
              <a:latin typeface="LLight" pitchFamily="2" charset="0"/>
            </a:endParaRPr>
          </a:p>
        </p:txBody>
      </p:sp>
      <p:pic>
        <p:nvPicPr>
          <p:cNvPr id="8" name="Picture 6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07" y="4688837"/>
            <a:ext cx="1366728" cy="209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rfatterforedrag.dk/img/uploads/95/forside_inger_wolf_foredr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99808"/>
            <a:ext cx="1361221" cy="20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hn.dk/images/47/236-9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88837"/>
            <a:ext cx="1339523" cy="20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6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69973" cy="515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548680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Traditionel udgivelse</a:t>
            </a:r>
            <a:endParaRPr lang="da-DK" b="1" dirty="0">
              <a:latin typeface="LLight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77792892"/>
              </p:ext>
            </p:extLst>
          </p:nvPr>
        </p:nvGraphicFramePr>
        <p:xfrm>
          <a:off x="539552" y="16161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6" name="Gruppe 35"/>
          <p:cNvGrpSpPr/>
          <p:nvPr/>
        </p:nvGrpSpPr>
        <p:grpSpPr>
          <a:xfrm>
            <a:off x="6372200" y="3212976"/>
            <a:ext cx="2175867" cy="870346"/>
            <a:chOff x="3918346" y="1596826"/>
            <a:chExt cx="2175867" cy="870346"/>
          </a:xfrm>
        </p:grpSpPr>
        <p:sp>
          <p:nvSpPr>
            <p:cNvPr id="37" name="Vinkel 36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Vinkel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2000" b="1" kern="1200" dirty="0" smtClean="0">
                  <a:latin typeface="LLight" pitchFamily="2" charset="0"/>
                </a:rPr>
                <a:t>Læser</a:t>
              </a:r>
              <a:endParaRPr lang="da-DK" sz="2000" b="1" kern="1200" dirty="0">
                <a:latin typeface="L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8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609600"/>
            <a:ext cx="81534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Paradigmeskiftet</a:t>
            </a:r>
            <a:endParaRPr lang="da-DK" b="1" dirty="0">
              <a:latin typeface="LLight" pitchFamily="2" charset="0"/>
            </a:endParaRPr>
          </a:p>
        </p:txBody>
      </p:sp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1839869494"/>
              </p:ext>
            </p:extLst>
          </p:nvPr>
        </p:nvGraphicFramePr>
        <p:xfrm>
          <a:off x="685800" y="2456021"/>
          <a:ext cx="5686400" cy="2989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1" name="Gruppe 60"/>
          <p:cNvGrpSpPr/>
          <p:nvPr/>
        </p:nvGrpSpPr>
        <p:grpSpPr>
          <a:xfrm>
            <a:off x="5947965" y="3284984"/>
            <a:ext cx="3024336" cy="1230386"/>
            <a:chOff x="3918346" y="1596826"/>
            <a:chExt cx="2175867" cy="870346"/>
          </a:xfrm>
        </p:grpSpPr>
        <p:sp>
          <p:nvSpPr>
            <p:cNvPr id="62" name="Vinkel 61"/>
            <p:cNvSpPr/>
            <p:nvPr/>
          </p:nvSpPr>
          <p:spPr>
            <a:xfrm>
              <a:off x="3918346" y="1596826"/>
              <a:ext cx="2175867" cy="870346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Vinkel 4"/>
            <p:cNvSpPr/>
            <p:nvPr/>
          </p:nvSpPr>
          <p:spPr>
            <a:xfrm>
              <a:off x="4353519" y="1596826"/>
              <a:ext cx="1305521" cy="870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3200" b="1" kern="1200" dirty="0" smtClean="0">
                  <a:latin typeface="LLight" pitchFamily="2" charset="0"/>
                </a:rPr>
                <a:t>Læser</a:t>
              </a:r>
              <a:endParaRPr lang="da-DK" sz="3200" b="1" kern="1200" dirty="0">
                <a:latin typeface="LLight" pitchFamily="2" charset="0"/>
              </a:endParaRPr>
            </a:p>
          </p:txBody>
        </p:sp>
      </p:grpSp>
      <p:sp>
        <p:nvSpPr>
          <p:cNvPr id="64" name="Tekstboks 63"/>
          <p:cNvSpPr txBox="1"/>
          <p:nvPr/>
        </p:nvSpPr>
        <p:spPr>
          <a:xfrm>
            <a:off x="1979711" y="4774110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latin typeface="LLight" pitchFamily="2" charset="0"/>
              </a:rPr>
              <a:t>Aktive og deltagende læsere</a:t>
            </a:r>
            <a:endParaRPr lang="da-DK" sz="2400" b="1" dirty="0">
              <a:latin typeface="LLight" pitchFamily="2" charset="0"/>
            </a:endParaRPr>
          </a:p>
          <a:p>
            <a:endParaRPr lang="da-DK" dirty="0">
              <a:latin typeface="LLight" pitchFamily="2" charset="0"/>
            </a:endParaRPr>
          </a:p>
        </p:txBody>
      </p:sp>
      <p:sp>
        <p:nvSpPr>
          <p:cNvPr id="65" name="Tekstboks 64"/>
          <p:cNvSpPr txBox="1"/>
          <p:nvPr/>
        </p:nvSpPr>
        <p:spPr>
          <a:xfrm>
            <a:off x="1331640" y="2535868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LLight" pitchFamily="2" charset="0"/>
              </a:rPr>
              <a:t>Magten flytter til </a:t>
            </a:r>
            <a:r>
              <a:rPr lang="da-DK" sz="2400" b="1" dirty="0" err="1">
                <a:latin typeface="LLight" pitchFamily="2" charset="0"/>
              </a:rPr>
              <a:t>indholdsskaberen</a:t>
            </a:r>
            <a:r>
              <a:rPr lang="da-DK" sz="2400" b="1" dirty="0">
                <a:latin typeface="LLight" pitchFamily="2" charset="0"/>
              </a:rPr>
              <a:t> og </a:t>
            </a:r>
            <a:r>
              <a:rPr lang="da-DK" sz="2400" b="1" dirty="0" smtClean="0">
                <a:latin typeface="LLight" pitchFamily="2" charset="0"/>
              </a:rPr>
              <a:t>læseren</a:t>
            </a:r>
            <a:endParaRPr lang="da-DK" sz="2400" b="1" dirty="0">
              <a:latin typeface="LLight" pitchFamily="2" charset="0"/>
            </a:endParaRPr>
          </a:p>
          <a:p>
            <a:endParaRPr lang="da-DK" dirty="0">
              <a:latin typeface="LLight" pitchFamily="2" charset="0"/>
            </a:endParaRPr>
          </a:p>
        </p:txBody>
      </p:sp>
      <p:sp>
        <p:nvSpPr>
          <p:cNvPr id="67" name="Nedadbuet pil 66"/>
          <p:cNvSpPr/>
          <p:nvPr/>
        </p:nvSpPr>
        <p:spPr>
          <a:xfrm>
            <a:off x="1115616" y="1806735"/>
            <a:ext cx="7251819" cy="1296144"/>
          </a:xfrm>
          <a:prstGeom prst="curvedDownArrow">
            <a:avLst>
              <a:gd name="adj1" fmla="val 25000"/>
              <a:gd name="adj2" fmla="val 50000"/>
              <a:gd name="adj3" fmla="val 30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  <a:latin typeface="LLight" pitchFamily="2" charset="0"/>
            </a:endParaRPr>
          </a:p>
        </p:txBody>
      </p:sp>
      <p:sp>
        <p:nvSpPr>
          <p:cNvPr id="68" name="Nedadbuet pil 67"/>
          <p:cNvSpPr/>
          <p:nvPr/>
        </p:nvSpPr>
        <p:spPr>
          <a:xfrm rot="10800000">
            <a:off x="1115616" y="4654878"/>
            <a:ext cx="7128792" cy="11751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byogkultur.frederiksberg.dk/perl/images/user/w320_ULc9kX8AAQEAAEvqjGs-ULdrsX8AAQEAAFEaAc.jpg?key=hCe5I6qiFmgHkQ5pCGCS%2FFiP5OPp%2FIQ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27131"/>
            <a:ext cx="3528392" cy="51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Fuld kontrol</a:t>
            </a:r>
            <a:endParaRPr lang="da-DK" b="1" dirty="0">
              <a:latin typeface="L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14" y="1556792"/>
            <a:ext cx="10128628" cy="56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Behold rettighederne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971600" y="281492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latin typeface="LLight" pitchFamily="2" charset="0"/>
              </a:rPr>
              <a:t>(animations) Film?</a:t>
            </a:r>
            <a:endParaRPr lang="da-DK" sz="3600" b="1" dirty="0">
              <a:latin typeface="LLight" pitchFamily="2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3923928" y="40050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err="1" smtClean="0">
                <a:latin typeface="LLight" pitchFamily="2" charset="0"/>
              </a:rPr>
              <a:t>TV-serie</a:t>
            </a:r>
            <a:r>
              <a:rPr lang="da-DK" sz="3600" b="1" dirty="0" smtClean="0">
                <a:latin typeface="LLight" pitchFamily="2" charset="0"/>
              </a:rPr>
              <a:t>?</a:t>
            </a:r>
            <a:endParaRPr lang="da-DK" sz="3600" b="1" dirty="0">
              <a:latin typeface="LLight" pitchFamily="2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761937" y="43282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 smtClean="0">
                <a:latin typeface="LLight" pitchFamily="2" charset="0"/>
              </a:rPr>
              <a:t>Radio teater?</a:t>
            </a:r>
            <a:endParaRPr lang="da-DK" sz="3600" b="1" dirty="0">
              <a:latin typeface="LLight" pitchFamily="2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572000" y="191683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LLight" pitchFamily="2" charset="0"/>
              </a:rPr>
              <a:t>Salg i udlandet?</a:t>
            </a:r>
            <a:endParaRPr lang="da-DK" sz="2800" b="1" dirty="0">
              <a:latin typeface="LLight" pitchFamily="2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491880" y="54452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>
                <a:latin typeface="LLight" pitchFamily="2" charset="0"/>
              </a:rPr>
              <a:t>Computerspil?</a:t>
            </a:r>
            <a:endParaRPr lang="da-DK" sz="2800" b="1" dirty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51520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Støre indtjening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91580" y="2782669"/>
            <a:ext cx="7632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b="1" dirty="0" smtClean="0">
                <a:latin typeface="LLight" pitchFamily="2" charset="0"/>
              </a:rPr>
              <a:t>70 % vs. 15 %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15516" y="274638"/>
            <a:ext cx="8712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>
                <a:latin typeface="LLight" pitchFamily="2" charset="0"/>
              </a:rPr>
              <a:t>Speed</a:t>
            </a:r>
            <a:endParaRPr lang="da-DK" b="1" dirty="0">
              <a:latin typeface="LLight" pitchFamily="2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55576" y="1188159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da-DK" sz="2400" b="1" dirty="0" smtClean="0">
                <a:latin typeface="LLight" pitchFamily="2" charset="0"/>
              </a:rPr>
              <a:t>9 min. vs. </a:t>
            </a:r>
            <a:r>
              <a:rPr lang="da-DK" sz="2400" b="1" dirty="0">
                <a:latin typeface="LLight" pitchFamily="2" charset="0"/>
              </a:rPr>
              <a:t>9</a:t>
            </a:r>
            <a:r>
              <a:rPr lang="da-DK" sz="2400" b="1" dirty="0" smtClean="0">
                <a:latin typeface="LLight" pitchFamily="2" charset="0"/>
              </a:rPr>
              <a:t> måneder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a-DK" sz="2400" dirty="0" smtClean="0">
              <a:latin typeface="LLigh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772816"/>
            <a:ext cx="8721378" cy="490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440</Words>
  <Application>Microsoft Office PowerPoint</Application>
  <PresentationFormat>Skærmshow (4:3)</PresentationFormat>
  <Paragraphs>113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NY Times Bestsellers</vt:lpstr>
      <vt:lpstr>PowerPoint-præsentation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Kranker</dc:creator>
  <cp:lastModifiedBy>Troels Kranker</cp:lastModifiedBy>
  <cp:revision>18</cp:revision>
  <dcterms:created xsi:type="dcterms:W3CDTF">2013-03-11T08:02:18Z</dcterms:created>
  <dcterms:modified xsi:type="dcterms:W3CDTF">2013-03-13T08:47:22Z</dcterms:modified>
</cp:coreProperties>
</file>