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2"/>
  </p:notesMasterIdLst>
  <p:sldIdLst>
    <p:sldId id="286" r:id="rId2"/>
    <p:sldId id="291" r:id="rId3"/>
    <p:sldId id="299" r:id="rId4"/>
    <p:sldId id="297" r:id="rId5"/>
    <p:sldId id="300" r:id="rId6"/>
    <p:sldId id="305" r:id="rId7"/>
    <p:sldId id="290" r:id="rId8"/>
    <p:sldId id="301" r:id="rId9"/>
    <p:sldId id="306" r:id="rId10"/>
    <p:sldId id="298" r:id="rId11"/>
    <p:sldId id="308" r:id="rId12"/>
    <p:sldId id="293" r:id="rId13"/>
    <p:sldId id="295" r:id="rId14"/>
    <p:sldId id="288" r:id="rId15"/>
    <p:sldId id="289" r:id="rId16"/>
    <p:sldId id="296" r:id="rId17"/>
    <p:sldId id="311" r:id="rId18"/>
    <p:sldId id="310" r:id="rId19"/>
    <p:sldId id="287" r:id="rId20"/>
    <p:sldId id="304" r:id="rId21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0"/>
    <a:srgbClr val="3333FF"/>
    <a:srgbClr val="B1005D"/>
    <a:srgbClr val="47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82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95D3CC-3C30-4C0F-88A6-7FEF4A08A4CE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0936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7880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pic>
        <p:nvPicPr>
          <p:cNvPr id="10250" name="Picture 10" descr="BIB_logo_bun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953000"/>
            <a:ext cx="9144000" cy="1893888"/>
          </a:xfrm>
          <a:prstGeom prst="rect">
            <a:avLst/>
          </a:prstGeom>
          <a:noFill/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62000" y="6080125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da-DK" sz="3200">
              <a:solidFill>
                <a:srgbClr val="47292A"/>
              </a:solidFill>
              <a:ea typeface="Osaka" pitchFamily="1" charset="-128"/>
            </a:endParaRP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5981700" y="609600"/>
            <a:ext cx="1790700" cy="426720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219700" cy="426720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5052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267200" y="1981200"/>
            <a:ext cx="35052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da-DK"/>
          </a:p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titeltypografi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masteren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16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teksttypografierne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masteren</a:t>
            </a:r>
            <a:endParaRPr lang="en-US" dirty="0" smtClean="0"/>
          </a:p>
          <a:p>
            <a:pPr lvl="1"/>
            <a:r>
              <a:rPr lang="en-US" dirty="0" err="1" smtClean="0"/>
              <a:t>Andet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Fjerde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pic>
        <p:nvPicPr>
          <p:cNvPr id="9225" name="Picture 9" descr="DB_logotype_3155_7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447088" y="0"/>
            <a:ext cx="696912" cy="6848475"/>
          </a:xfrm>
          <a:prstGeom prst="rect">
            <a:avLst/>
          </a:prstGeom>
          <a:noFill/>
        </p:spPr>
      </p:pic>
      <p:sp>
        <p:nvSpPr>
          <p:cNvPr id="92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a-DK"/>
          </a:p>
          <a:p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Arial" charset="0"/>
          <a:ea typeface="Osaka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Arial" charset="0"/>
          <a:ea typeface="Osaka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Arial" charset="0"/>
          <a:ea typeface="Osaka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Arial" charset="0"/>
          <a:ea typeface="Osaka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Arial" charset="0"/>
          <a:ea typeface="Osaka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Arial" charset="0"/>
          <a:ea typeface="Osaka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Arial" charset="0"/>
          <a:ea typeface="Osaka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7292A"/>
          </a:solidFill>
          <a:latin typeface="Arial" charset="0"/>
          <a:ea typeface="Osaka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7292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7292A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7292A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47292A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292A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292A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292A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292A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292A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84913" y="2924944"/>
            <a:ext cx="3174112" cy="2311896"/>
          </a:xfrm>
        </p:spPr>
        <p:txBody>
          <a:bodyPr/>
          <a:lstStyle/>
          <a:p>
            <a:pPr marL="0" indent="0" algn="ctr">
              <a:buNone/>
            </a:pPr>
            <a:r>
              <a:rPr lang="da-DK" dirty="0" smtClean="0"/>
              <a:t>Formandens mundtlige beretning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3" t="7643" r="29126" b="9798"/>
          <a:stretch/>
        </p:blipFill>
        <p:spPr bwMode="auto">
          <a:xfrm rot="21021184">
            <a:off x="312042" y="533045"/>
            <a:ext cx="4201396" cy="5373877"/>
          </a:xfrm>
          <a:prstGeom prst="rect">
            <a:avLst/>
          </a:prstGeom>
          <a:noFill/>
          <a:ln>
            <a:noFill/>
          </a:ln>
          <a:effectLst>
            <a:outerShdw blurRad="50800" dist="2286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dbf.dk/files/billeder/Aarsmoede2011/fotos/VYL-beretning-1003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98215" y="-41472"/>
            <a:ext cx="4617739" cy="3686496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414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2" b="38436"/>
          <a:stretch/>
        </p:blipFill>
        <p:spPr bwMode="auto">
          <a:xfrm>
            <a:off x="192642" y="3387870"/>
            <a:ext cx="5149588" cy="43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e 6"/>
          <p:cNvGrpSpPr/>
          <p:nvPr/>
        </p:nvGrpSpPr>
        <p:grpSpPr>
          <a:xfrm>
            <a:off x="179512" y="7181"/>
            <a:ext cx="6808347" cy="6850819"/>
            <a:chOff x="179512" y="7181"/>
            <a:chExt cx="6808347" cy="685081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660"/>
            <a:stretch/>
          </p:blipFill>
          <p:spPr bwMode="auto">
            <a:xfrm>
              <a:off x="179512" y="37278"/>
              <a:ext cx="5162718" cy="3751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600" y="7181"/>
              <a:ext cx="3291259" cy="450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231" b="-1"/>
            <a:stretch/>
          </p:blipFill>
          <p:spPr bwMode="auto">
            <a:xfrm>
              <a:off x="192642" y="3818147"/>
              <a:ext cx="5990972" cy="3039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31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9512" y="188640"/>
            <a:ext cx="7592888" cy="4688160"/>
          </a:xfrm>
        </p:spPr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rgbClr val="007880"/>
                </a:solidFill>
              </a:rPr>
              <a:t>Folkeoplysningens udfordring!</a:t>
            </a:r>
          </a:p>
          <a:p>
            <a:pPr lvl="0"/>
            <a:r>
              <a:rPr lang="da-DK" dirty="0"/>
              <a:t>At fastholde fri adgang uden brugerbetaling </a:t>
            </a:r>
            <a:endParaRPr lang="da-DK" dirty="0" smtClean="0"/>
          </a:p>
          <a:p>
            <a:pPr lvl="0"/>
            <a:endParaRPr lang="da-DK" dirty="0"/>
          </a:p>
          <a:p>
            <a:pPr lvl="0"/>
            <a:r>
              <a:rPr lang="da-DK" dirty="0"/>
              <a:t>At sikre biblioteket, som det sidste ikke-kommercielle-mødested lokalt, </a:t>
            </a:r>
            <a:br>
              <a:rPr lang="da-DK" dirty="0"/>
            </a:br>
            <a:r>
              <a:rPr lang="da-DK" dirty="0"/>
              <a:t>og sted for dannelse, læring, kultur og oplysning. 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Det skal der ikke pilles ved!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For </a:t>
            </a:r>
            <a:r>
              <a:rPr lang="da-DK" dirty="0"/>
              <a:t>det er en forudsætning for demokrati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1026" name="Picture 2" descr="http://www.dfs.dk/media/340964/laeringsdage_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11" y="1393312"/>
            <a:ext cx="4178588" cy="8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1" t="28383" r="30660" b="6116"/>
          <a:stretch/>
        </p:blipFill>
        <p:spPr bwMode="auto">
          <a:xfrm>
            <a:off x="2483768" y="231929"/>
            <a:ext cx="5906244" cy="657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8" t="54352" r="38144" b="29838"/>
          <a:stretch/>
        </p:blipFill>
        <p:spPr bwMode="auto">
          <a:xfrm>
            <a:off x="899592" y="1340768"/>
            <a:ext cx="7008248" cy="27363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" y="0"/>
            <a:ext cx="3886388" cy="46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260648"/>
            <a:ext cx="828159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7"/>
            <a:ext cx="8374007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5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29131"/>
            <a:ext cx="6754357" cy="672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5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r="2271"/>
          <a:stretch/>
        </p:blipFill>
        <p:spPr bwMode="auto">
          <a:xfrm>
            <a:off x="0" y="519241"/>
            <a:ext cx="834396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0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0"/>
            <a:ext cx="7162800" cy="1124744"/>
          </a:xfrm>
        </p:spPr>
        <p:txBody>
          <a:bodyPr/>
          <a:lstStyle/>
          <a:p>
            <a:r>
              <a:rPr lang="da-DK" b="1" dirty="0" smtClean="0">
                <a:solidFill>
                  <a:srgbClr val="007880"/>
                </a:solidFill>
              </a:rPr>
              <a:t>De vigtigste ændringer</a:t>
            </a:r>
            <a:endParaRPr lang="da-DK" b="1" dirty="0">
              <a:solidFill>
                <a:srgbClr val="00788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268760"/>
            <a:ext cx="8460432" cy="5328592"/>
          </a:xfrm>
        </p:spPr>
        <p:txBody>
          <a:bodyPr/>
          <a:lstStyle/>
          <a:p>
            <a:r>
              <a:rPr lang="da-DK" sz="2800" dirty="0" smtClean="0"/>
              <a:t>5 valgkredse, </a:t>
            </a:r>
            <a:r>
              <a:rPr lang="da-DK" sz="2800" dirty="0"/>
              <a:t>men </a:t>
            </a:r>
            <a:r>
              <a:rPr lang="da-DK" sz="2800" dirty="0" smtClean="0"/>
              <a:t>frivilligt om </a:t>
            </a:r>
            <a:r>
              <a:rPr lang="da-DK" sz="2800" dirty="0"/>
              <a:t>man  vil lave </a:t>
            </a:r>
            <a:r>
              <a:rPr lang="da-DK" sz="2800" dirty="0" smtClean="0"/>
              <a:t>regionsforeninger</a:t>
            </a:r>
            <a:endParaRPr lang="da-DK" sz="2800" dirty="0"/>
          </a:p>
          <a:p>
            <a:endParaRPr lang="da-DK" sz="2800" dirty="0"/>
          </a:p>
          <a:p>
            <a:r>
              <a:rPr lang="da-DK" sz="2800" dirty="0"/>
              <a:t>Alle </a:t>
            </a:r>
            <a:r>
              <a:rPr lang="da-DK" sz="2800" dirty="0" smtClean="0"/>
              <a:t>byrådsmedlemmer </a:t>
            </a:r>
            <a:r>
              <a:rPr lang="da-DK" sz="2800" dirty="0"/>
              <a:t>bliver fremover </a:t>
            </a:r>
            <a:r>
              <a:rPr lang="da-DK" sz="2800" dirty="0" smtClean="0"/>
              <a:t>valgbare</a:t>
            </a:r>
          </a:p>
          <a:p>
            <a:endParaRPr lang="da-DK" sz="2800" dirty="0"/>
          </a:p>
          <a:p>
            <a:r>
              <a:rPr lang="da-DK" sz="2800" dirty="0"/>
              <a:t>Ny </a:t>
            </a:r>
            <a:r>
              <a:rPr lang="da-DK" sz="2800" dirty="0" smtClean="0"/>
              <a:t>medlemskategori; valgbarhed afhænger af om </a:t>
            </a:r>
            <a:r>
              <a:rPr lang="da-DK" sz="2800" dirty="0"/>
              <a:t>man arbejder i en </a:t>
            </a:r>
            <a:r>
              <a:rPr lang="da-DK" sz="2800" dirty="0" smtClean="0"/>
              <a:t>medlemskommune/institutioner</a:t>
            </a:r>
            <a:endParaRPr lang="da-DK" sz="2800" dirty="0"/>
          </a:p>
          <a:p>
            <a:endParaRPr lang="da-DK" sz="2800" dirty="0"/>
          </a:p>
          <a:p>
            <a:r>
              <a:rPr lang="da-DK" sz="2800" dirty="0"/>
              <a:t>Kun </a:t>
            </a:r>
            <a:r>
              <a:rPr lang="da-DK" sz="2800" dirty="0" smtClean="0"/>
              <a:t>generalforsamling hvert </a:t>
            </a:r>
            <a:r>
              <a:rPr lang="da-DK" sz="2800" dirty="0"/>
              <a:t>fjerde år</a:t>
            </a:r>
            <a:br>
              <a:rPr lang="da-DK" sz="2800" dirty="0"/>
            </a:br>
            <a:r>
              <a:rPr lang="da-DK" sz="2800" dirty="0"/>
              <a:t>til gengæld 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b="1" i="1" dirty="0" smtClean="0"/>
              <a:t>Bibliotekspolitisk Topmøde </a:t>
            </a:r>
            <a:r>
              <a:rPr lang="da-DK" sz="2800" dirty="0"/>
              <a:t>hvert år.</a:t>
            </a:r>
          </a:p>
          <a:p>
            <a:endParaRPr lang="da-DK" sz="2800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89" y="4869160"/>
            <a:ext cx="187929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9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t="20029" r="63702" b="25682"/>
          <a:stretch/>
        </p:blipFill>
        <p:spPr bwMode="auto">
          <a:xfrm rot="973403">
            <a:off x="6829706" y="3619535"/>
            <a:ext cx="2319907" cy="3090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0" dir="10020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0" y="260648"/>
            <a:ext cx="644420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solidFill>
                  <a:srgbClr val="007880"/>
                </a:solidFill>
              </a:rPr>
              <a:t>Digitale Biblioteksprincipper </a:t>
            </a:r>
          </a:p>
          <a:p>
            <a:endParaRPr lang="da-DK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dirty="0" smtClean="0"/>
              <a:t>Den </a:t>
            </a:r>
            <a:r>
              <a:rPr lang="da-DK" dirty="0"/>
              <a:t>fri låneret </a:t>
            </a:r>
            <a:r>
              <a:rPr lang="da-DK" dirty="0" smtClean="0"/>
              <a:t>skal gælde </a:t>
            </a:r>
            <a:r>
              <a:rPr lang="da-DK" dirty="0"/>
              <a:t>både fysiske og digitale værker</a:t>
            </a:r>
            <a:r>
              <a:rPr lang="da-DK" dirty="0" smtClean="0"/>
              <a:t>. </a:t>
            </a:r>
            <a:r>
              <a:rPr lang="da-DK" dirty="0"/>
              <a:t/>
            </a:r>
            <a:br>
              <a:rPr lang="da-DK" dirty="0"/>
            </a:br>
            <a:endParaRPr lang="da-DK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dirty="0" smtClean="0"/>
              <a:t>Bibliotekernes </a:t>
            </a:r>
            <a:r>
              <a:rPr lang="da-DK" dirty="0"/>
              <a:t>public service forpligtigelse kan ikke </a:t>
            </a:r>
            <a:r>
              <a:rPr lang="da-DK" dirty="0" smtClean="0"/>
              <a:t>gradbøjes.</a:t>
            </a:r>
            <a:br>
              <a:rPr lang="da-DK" dirty="0" smtClean="0"/>
            </a:br>
            <a:endParaRPr lang="da-DK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dirty="0" smtClean="0"/>
              <a:t>DB </a:t>
            </a:r>
            <a:r>
              <a:rPr lang="da-DK" dirty="0"/>
              <a:t>vil i sit arbejde stræbe efter at alle borgere i Danmark stilles lige i forhold til adgang til </a:t>
            </a:r>
            <a:r>
              <a:rPr lang="da-DK" dirty="0" smtClean="0"/>
              <a:t>bibliotekstilbuddet, også når det gælder de digitale tilbud. 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6386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16632"/>
            <a:ext cx="8388424" cy="6741368"/>
          </a:xfrm>
        </p:spPr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rgbClr val="007880"/>
                </a:solidFill>
              </a:rPr>
              <a:t>MIN </a:t>
            </a:r>
            <a:r>
              <a:rPr lang="da-DK" b="1" dirty="0" smtClean="0">
                <a:solidFill>
                  <a:srgbClr val="007880"/>
                </a:solidFill>
              </a:rPr>
              <a:t>VISION</a:t>
            </a:r>
          </a:p>
          <a:p>
            <a:pPr marL="0" indent="0">
              <a:buNone/>
            </a:pPr>
            <a:endParaRPr lang="da-DK" b="1" dirty="0">
              <a:solidFill>
                <a:srgbClr val="007880"/>
              </a:solidFill>
            </a:endParaRPr>
          </a:p>
          <a:p>
            <a:pPr lvl="0"/>
            <a:r>
              <a:rPr lang="da-DK" sz="2400" dirty="0" smtClean="0"/>
              <a:t>Folkebiblioteket er det moderne mødested for viden, dialog, information, kultur og medborgerskab!</a:t>
            </a:r>
          </a:p>
          <a:p>
            <a:pPr lvl="0"/>
            <a:endParaRPr lang="da-DK" sz="2400" dirty="0"/>
          </a:p>
          <a:p>
            <a:pPr lvl="0"/>
            <a:r>
              <a:rPr lang="da-DK" sz="2400" dirty="0"/>
              <a:t>Biblioteket er </a:t>
            </a:r>
            <a:r>
              <a:rPr lang="da-DK" sz="2400" dirty="0" smtClean="0"/>
              <a:t>en </a:t>
            </a:r>
            <a:r>
              <a:rPr lang="da-DK" sz="2400" dirty="0"/>
              <a:t>‘folkesag</a:t>
            </a:r>
            <a:r>
              <a:rPr lang="da-DK" sz="2400" dirty="0" smtClean="0"/>
              <a:t>’</a:t>
            </a:r>
          </a:p>
          <a:p>
            <a:pPr lvl="0"/>
            <a:endParaRPr lang="da-DK" sz="2400" dirty="0"/>
          </a:p>
          <a:p>
            <a:pPr lvl="0"/>
            <a:r>
              <a:rPr lang="da-DK" sz="2400" dirty="0"/>
              <a:t>Moderne folkeoplysning, der </a:t>
            </a:r>
            <a:r>
              <a:rPr lang="da-DK" sz="2400" dirty="0" smtClean="0"/>
              <a:t>batter</a:t>
            </a:r>
          </a:p>
          <a:p>
            <a:pPr lvl="0"/>
            <a:endParaRPr lang="da-DK" sz="2400" dirty="0"/>
          </a:p>
          <a:p>
            <a:pPr lvl="0"/>
            <a:r>
              <a:rPr lang="da-DK" sz="2400" dirty="0"/>
              <a:t>Dets udvikling ligger på vores skuldre – os </a:t>
            </a:r>
            <a:r>
              <a:rPr lang="da-DK" sz="2400" dirty="0" smtClean="0"/>
              <a:t>her</a:t>
            </a:r>
          </a:p>
          <a:p>
            <a:pPr lvl="0"/>
            <a:endParaRPr lang="da-DK" sz="2400" dirty="0" smtClean="0"/>
          </a:p>
          <a:p>
            <a:pPr marL="0" lvl="0" indent="0">
              <a:buNone/>
            </a:pPr>
            <a:r>
              <a:rPr lang="da-DK" sz="2400" dirty="0" smtClean="0"/>
              <a:t>Husk </a:t>
            </a:r>
            <a:r>
              <a:rPr lang="da-DK" sz="2400" i="1" dirty="0"/>
              <a:t>det</a:t>
            </a:r>
            <a:r>
              <a:rPr lang="da-DK" sz="2400" dirty="0"/>
              <a:t> og styrk det - også i kommunalvalget!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5" name="Picture 2" descr="http://3.bp.blogspot.com/-KDAfdvI5qV0/TkVD9bBuwDI/AAAAAAAAA8k/bVScZKrnMP8/s1600/k%25C3%25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30425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3" t="47898" r="29637" b="20580"/>
          <a:stretch/>
        </p:blipFill>
        <p:spPr bwMode="auto">
          <a:xfrm>
            <a:off x="225698" y="1196752"/>
            <a:ext cx="8080927" cy="431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1" y="116632"/>
            <a:ext cx="686551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8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162800" cy="1143000"/>
          </a:xfrm>
        </p:spPr>
        <p:txBody>
          <a:bodyPr/>
          <a:lstStyle/>
          <a:p>
            <a:r>
              <a:rPr lang="da-DK" b="1" dirty="0">
                <a:solidFill>
                  <a:srgbClr val="007880"/>
                </a:solidFill>
              </a:rPr>
              <a:t>ET FORRYGENDE ÅR</a:t>
            </a:r>
            <a:r>
              <a:rPr lang="da-DK" sz="2800" dirty="0">
                <a:solidFill>
                  <a:srgbClr val="007880"/>
                </a:solidFill>
              </a:rPr>
              <a:t/>
            </a:r>
            <a:br>
              <a:rPr lang="da-DK" sz="2800" dirty="0">
                <a:solidFill>
                  <a:srgbClr val="007880"/>
                </a:solidFill>
              </a:rPr>
            </a:br>
            <a:r>
              <a:rPr lang="da-DK" sz="2800" dirty="0">
                <a:solidFill>
                  <a:srgbClr val="007880"/>
                </a:solidFill>
              </a:rPr>
              <a:t>- MED BIBLIOTEKERNE PÅ DAGSORDNEN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t="1" r="40896" b="1294"/>
          <a:stretch/>
        </p:blipFill>
        <p:spPr bwMode="auto">
          <a:xfrm rot="748872">
            <a:off x="6236629" y="2580987"/>
            <a:ext cx="2850392" cy="401646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0" t="13373" r="40627" b="24059"/>
          <a:stretch/>
        </p:blipFill>
        <p:spPr bwMode="auto">
          <a:xfrm rot="20701177">
            <a:off x="272313" y="2707960"/>
            <a:ext cx="3295953" cy="3937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https://lh4.googleusercontent.com/-5T9y4CunkiQ/UTnjt9oWksI/AAAAAAAAUM4/9ZVlAFyMc50/s641/20130308_1411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5" t="4425" r="6113"/>
          <a:stretch/>
        </p:blipFill>
        <p:spPr bwMode="auto">
          <a:xfrm>
            <a:off x="2771800" y="1475065"/>
            <a:ext cx="3479022" cy="404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12577" r="42059" b="15941"/>
          <a:stretch/>
        </p:blipFill>
        <p:spPr bwMode="auto">
          <a:xfrm>
            <a:off x="0" y="0"/>
            <a:ext cx="6588224" cy="683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 bwMode="auto">
          <a:xfrm>
            <a:off x="4572000" y="4941168"/>
            <a:ext cx="2016224" cy="19168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54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 bwMode="auto">
          <a:xfrm>
            <a:off x="8372237" y="4323"/>
            <a:ext cx="771763" cy="68536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028" y="908720"/>
            <a:ext cx="2701989" cy="504056"/>
          </a:xfrm>
        </p:spPr>
        <p:txBody>
          <a:bodyPr/>
          <a:lstStyle/>
          <a:p>
            <a:r>
              <a:rPr lang="da-DK" sz="2400" dirty="0">
                <a:solidFill>
                  <a:schemeClr val="tx1"/>
                </a:solidFill>
              </a:rPr>
              <a:t>s</a:t>
            </a:r>
            <a:r>
              <a:rPr lang="da-DK" sz="2400" dirty="0" smtClean="0">
                <a:solidFill>
                  <a:schemeClr val="tx1"/>
                </a:solidFill>
              </a:rPr>
              <a:t>om brobygger</a:t>
            </a: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7172" name="Picture 4" descr="http://www.mingler.dk/image/3335940/540x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" y="1756624"/>
            <a:ext cx="9116829" cy="3268931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orlæggerforeningen - Fors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13651" r="61698" b="11783"/>
          <a:stretch/>
        </p:blipFill>
        <p:spPr bwMode="auto">
          <a:xfrm>
            <a:off x="27171" y="5946639"/>
            <a:ext cx="4151602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vibeeriksen.dk/uploads/1/4/0/5/14053316/9691090_orig.jpg?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7" t="58312" r="22398" b="9794"/>
          <a:stretch/>
        </p:blipFill>
        <p:spPr bwMode="auto">
          <a:xfrm>
            <a:off x="5292080" y="6098642"/>
            <a:ext cx="3700490" cy="604714"/>
          </a:xfrm>
          <a:prstGeom prst="rect">
            <a:avLst/>
          </a:prstGeom>
          <a:noFill/>
          <a:effectLst>
            <a:glow rad="101600">
              <a:srgbClr val="00788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Y:\Logo\DB-navnetræk-690-1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" y="4323"/>
            <a:ext cx="3955261" cy="103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biblioteket.sonderborg.dk/sites/default/files/styles/ding_event_main_image/public/main_image/event/filmstriben-bibzoom_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978" y="4323"/>
            <a:ext cx="1424022" cy="17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rdb.dk/sites/default/files/content_images/ereol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03" y="520226"/>
            <a:ext cx="1921549" cy="5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 t="34754" r="41253" b="6547"/>
          <a:stretch/>
        </p:blipFill>
        <p:spPr bwMode="auto">
          <a:xfrm>
            <a:off x="-4806" y="-1"/>
            <a:ext cx="6088974" cy="681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42" y="13555"/>
            <a:ext cx="3291259" cy="45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9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9" y="116632"/>
            <a:ext cx="6127846" cy="537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5" t="21496" r="41321" b="9998"/>
          <a:stretch/>
        </p:blipFill>
        <p:spPr bwMode="auto">
          <a:xfrm rot="451794">
            <a:off x="4071522" y="2224797"/>
            <a:ext cx="4883655" cy="486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3291259" cy="45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spildansk.dk/assets/images/dr-logosk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510">
            <a:off x="8626611" y="2550827"/>
            <a:ext cx="585132" cy="3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3444" y="4221088"/>
            <a:ext cx="7162800" cy="1619200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- skal være den fælles nationale </a:t>
            </a:r>
            <a:r>
              <a:rPr lang="da-DK" dirty="0" smtClean="0"/>
              <a:t>løsning </a:t>
            </a:r>
            <a:r>
              <a:rPr lang="da-DK" dirty="0" smtClean="0"/>
              <a:t>for borgernes adgang til de digitale ressourcer 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28674" name="Picture 2" descr="http://db.dk/files/dbf.dk/styles/article-large/public/field/image/BogTablet%20-%20DDB%20for%20de%20udvalgte.jpg"/>
          <p:cNvPicPr>
            <a:picLocks noChangeAspect="1" noChangeArrowheads="1"/>
          </p:cNvPicPr>
          <p:nvPr/>
        </p:nvPicPr>
        <p:blipFill>
          <a:blip r:embed="rId2" cstate="email"/>
          <a:srcRect r="2103" b="21951"/>
          <a:stretch>
            <a:fillRect/>
          </a:stretch>
        </p:blipFill>
        <p:spPr bwMode="auto">
          <a:xfrm>
            <a:off x="0" y="476672"/>
            <a:ext cx="8429688" cy="278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0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5" y="0"/>
            <a:ext cx="35528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r="1855"/>
          <a:stretch/>
        </p:blipFill>
        <p:spPr bwMode="auto">
          <a:xfrm>
            <a:off x="251520" y="1556792"/>
            <a:ext cx="8064896" cy="450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2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t="22925" r="40328" b="9890"/>
          <a:stretch/>
        </p:blipFill>
        <p:spPr bwMode="auto">
          <a:xfrm>
            <a:off x="-1" y="0"/>
            <a:ext cx="73184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7" t="65258" r="40711" b="14491"/>
          <a:stretch/>
        </p:blipFill>
        <p:spPr bwMode="auto">
          <a:xfrm rot="353654">
            <a:off x="1827910" y="2126611"/>
            <a:ext cx="7247914" cy="281766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3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smtClean="0"/>
          </a:p>
          <a:p>
            <a:endParaRPr lang="da-DK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4" t="14010" r="43851" b="34408"/>
          <a:stretch/>
        </p:blipFill>
        <p:spPr bwMode="auto">
          <a:xfrm>
            <a:off x="-22097" y="0"/>
            <a:ext cx="8337938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4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æsentation DB">
  <a:themeElements>
    <a:clrScheme name="Ny-DB-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-DB-2006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Ny-DB-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-DB-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-DB-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-DB-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-DB-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-DB-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-DB-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-DB-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-DB-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-DB-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-DB-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-DB-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 DB</Template>
  <TotalTime>4556</TotalTime>
  <Words>112</Words>
  <Application>Microsoft Office PowerPoint</Application>
  <PresentationFormat>Skærmshow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præsentation DB</vt:lpstr>
      <vt:lpstr>PowerPoint-præsentation</vt:lpstr>
      <vt:lpstr>ET FORRYGENDE ÅR - MED BIBLIOTEKERNE PÅ DAGSORDNEN</vt:lpstr>
      <vt:lpstr>som brobygger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De vigtigste ændringer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Michel</dc:creator>
  <cp:lastModifiedBy>Michel Steen-Hansen</cp:lastModifiedBy>
  <cp:revision>58</cp:revision>
  <dcterms:created xsi:type="dcterms:W3CDTF">2012-03-16T08:11:51Z</dcterms:created>
  <dcterms:modified xsi:type="dcterms:W3CDTF">2013-03-15T09:27:32Z</dcterms:modified>
</cp:coreProperties>
</file>