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4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95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19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16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3339" y="188640"/>
            <a:ext cx="8448939" cy="418058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943C8A"/>
                </a:solidFill>
                <a:latin typeface="Akzidenz-Grotesk Pro Med" pitchFamily="50" charset="0"/>
              </a:defRPr>
            </a:lvl1pPr>
          </a:lstStyle>
          <a:p>
            <a:r>
              <a:rPr lang="da-DK" dirty="0" smtClean="0"/>
              <a:t>Klik for at skrive emnet for </a:t>
            </a:r>
            <a:r>
              <a:rPr lang="da-DK" dirty="0" err="1" smtClean="0"/>
              <a:t>pp</a:t>
            </a:r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239349" y="620688"/>
            <a:ext cx="11617291" cy="0"/>
          </a:xfrm>
          <a:prstGeom prst="line">
            <a:avLst/>
          </a:prstGeom>
          <a:ln w="19050">
            <a:solidFill>
              <a:srgbClr val="943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O:\By Kultur og Miljø\Kultur og Idræt\Biblioteket\Team Rum og Kommunikation\Info\Design\Roskilde Bibliotekerne 2014-15\Navnetræk\logo_roskilde_bibliotekerne-lill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773" y="188641"/>
            <a:ext cx="1523868" cy="355261"/>
          </a:xfrm>
          <a:prstGeom prst="rect">
            <a:avLst/>
          </a:prstGeom>
          <a:noFill/>
        </p:spPr>
      </p:pic>
      <p:sp>
        <p:nvSpPr>
          <p:cNvPr id="1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43339" y="2564904"/>
            <a:ext cx="11617291" cy="4104456"/>
          </a:xfrm>
        </p:spPr>
        <p:txBody>
          <a:bodyPr>
            <a:normAutofit/>
          </a:bodyPr>
          <a:lstStyle>
            <a:lvl1pPr>
              <a:defRPr sz="2400" baseline="0">
                <a:latin typeface="Akzidenz-Grotesk Pro Regular" pitchFamily="50" charset="0"/>
              </a:defRPr>
            </a:lvl1pPr>
          </a:lstStyle>
          <a:p>
            <a:pPr lvl="0"/>
            <a:r>
              <a:rPr lang="da-DK" sz="2400" dirty="0" smtClean="0">
                <a:latin typeface="Akzidenz-Grotesk Pro Regular" pitchFamily="50" charset="0"/>
              </a:rPr>
              <a:t>Første emne</a:t>
            </a:r>
            <a:br>
              <a:rPr lang="da-DK" sz="2400" dirty="0" smtClean="0">
                <a:latin typeface="Akzidenz-Grotesk Pro Regular" pitchFamily="50" charset="0"/>
              </a:rPr>
            </a:br>
            <a:endParaRPr lang="da-DK" sz="2400" dirty="0" smtClean="0">
              <a:latin typeface="Akzidenz-Grotesk Pro Regular" pitchFamily="50" charset="0"/>
            </a:endParaRPr>
          </a:p>
          <a:p>
            <a:pPr lvl="0"/>
            <a:r>
              <a:rPr lang="da-DK" sz="2400" dirty="0" smtClean="0">
                <a:latin typeface="Akzidenz-Grotesk Pro Regular" pitchFamily="50" charset="0"/>
              </a:rPr>
              <a:t>Andet emne</a:t>
            </a:r>
            <a:br>
              <a:rPr lang="da-DK" sz="2400" dirty="0" smtClean="0">
                <a:latin typeface="Akzidenz-Grotesk Pro Regular" pitchFamily="50" charset="0"/>
              </a:rPr>
            </a:br>
            <a:endParaRPr lang="da-DK" sz="2400" dirty="0" smtClean="0">
              <a:latin typeface="Akzidenz-Grotesk Pro Regular" pitchFamily="50" charset="0"/>
            </a:endParaRPr>
          </a:p>
          <a:p>
            <a:pPr lvl="0"/>
            <a:r>
              <a:rPr lang="da-DK" sz="2400" dirty="0" smtClean="0">
                <a:latin typeface="Akzidenz-Grotesk Pro Regular" pitchFamily="50" charset="0"/>
              </a:rPr>
              <a:t>Tredje emne</a:t>
            </a:r>
            <a:br>
              <a:rPr lang="da-DK" sz="2400" dirty="0" smtClean="0">
                <a:latin typeface="Akzidenz-Grotesk Pro Regular" pitchFamily="50" charset="0"/>
              </a:rPr>
            </a:br>
            <a:endParaRPr lang="da-DK" sz="2400" dirty="0" smtClean="0">
              <a:latin typeface="Akzidenz-Grotesk Pro Regular" pitchFamily="50" charset="0"/>
            </a:endParaRPr>
          </a:p>
          <a:p>
            <a:pPr lvl="0"/>
            <a:r>
              <a:rPr lang="da-DK" sz="2400" dirty="0" smtClean="0">
                <a:latin typeface="Akzidenz-Grotesk Pro Regular" pitchFamily="50" charset="0"/>
              </a:rPr>
              <a:t>Fjerde emne</a:t>
            </a:r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37622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54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36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34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88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06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07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4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D29C-F988-4403-B793-E4D94E518B97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1ACD-BC42-452A-83AA-C093A3F69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56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bibliotek.dk/Folkebibliotekets_betydning_for_borgerne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-160033"/>
            <a:ext cx="10986867" cy="70180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600222" y="605979"/>
            <a:ext cx="875515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3200" dirty="0" smtClean="0"/>
              <a:t>Et biblioteksbesøg er mere end et tal</a:t>
            </a:r>
          </a:p>
          <a:p>
            <a:r>
              <a:rPr lang="da-DK" sz="3200" dirty="0" smtClean="0"/>
              <a:t>Folkebibliotekets betydning for borgerne i Danmark</a:t>
            </a:r>
            <a:endParaRPr lang="da-DK" sz="3200" dirty="0"/>
          </a:p>
        </p:txBody>
      </p:sp>
      <p:sp>
        <p:nvSpPr>
          <p:cNvPr id="9" name="Tekstfelt 8"/>
          <p:cNvSpPr txBox="1"/>
          <p:nvPr/>
        </p:nvSpPr>
        <p:spPr>
          <a:xfrm>
            <a:off x="600222" y="5172914"/>
            <a:ext cx="479310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smtClean="0"/>
              <a:t>Christian Lauersen </a:t>
            </a:r>
          </a:p>
          <a:p>
            <a:r>
              <a:rPr lang="da-DK" dirty="0" smtClean="0"/>
              <a:t>Biblioteks- og borgerservicechef</a:t>
            </a:r>
          </a:p>
          <a:p>
            <a:r>
              <a:rPr lang="da-DK" dirty="0" smtClean="0"/>
              <a:t>Roskilde Kommune</a:t>
            </a:r>
          </a:p>
          <a:p>
            <a:r>
              <a:rPr lang="da-DK" dirty="0" smtClean="0"/>
              <a:t>Mail: cula@roskilde.dk</a:t>
            </a:r>
          </a:p>
          <a:p>
            <a:r>
              <a:rPr lang="da-DK" dirty="0"/>
              <a:t>LinkedIn: https://www.linkedin.com/in/lauersen/</a:t>
            </a:r>
          </a:p>
        </p:txBody>
      </p:sp>
    </p:spTree>
    <p:extLst>
      <p:ext uri="{BB962C8B-B14F-4D97-AF65-F5344CB8AC3E}">
        <p14:creationId xmlns:p14="http://schemas.microsoft.com/office/powerpoint/2010/main" val="2091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06" y="0"/>
            <a:ext cx="6866414" cy="6866414"/>
          </a:xfrm>
        </p:spPr>
      </p:pic>
      <p:sp>
        <p:nvSpPr>
          <p:cNvPr id="5" name="Rektangel 4"/>
          <p:cNvSpPr/>
          <p:nvPr/>
        </p:nvSpPr>
        <p:spPr>
          <a:xfrm>
            <a:off x="575771" y="5368836"/>
            <a:ext cx="11099409" cy="1018902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a-DK" sz="48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New Public Management..</a:t>
            </a: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-52251"/>
            <a:ext cx="6910251" cy="6910251"/>
          </a:xfrm>
        </p:spPr>
      </p:pic>
      <p:sp>
        <p:nvSpPr>
          <p:cNvPr id="5" name="Rektangel 4"/>
          <p:cNvSpPr/>
          <p:nvPr/>
        </p:nvSpPr>
        <p:spPr>
          <a:xfrm>
            <a:off x="575771" y="5368836"/>
            <a:ext cx="11099409" cy="1018902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a-DK" sz="48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.. vs. det store billede</a:t>
            </a: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8602" y="365125"/>
            <a:ext cx="267287" cy="366395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</a:rPr>
              <a:t/>
            </a:r>
            <a:br>
              <a:rPr lang="da-DK" dirty="0" smtClean="0">
                <a:solidFill>
                  <a:schemeClr val="bg1"/>
                </a:solidFill>
              </a:rPr>
            </a:b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0824" cy="7076049"/>
          </a:xfrm>
        </p:spPr>
      </p:pic>
      <p:sp>
        <p:nvSpPr>
          <p:cNvPr id="5" name="Tekstfelt 4"/>
          <p:cNvSpPr txBox="1"/>
          <p:nvPr/>
        </p:nvSpPr>
        <p:spPr>
          <a:xfrm>
            <a:off x="5528602" y="548322"/>
            <a:ext cx="690124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chemeClr val="bg1"/>
                </a:solidFill>
              </a:rPr>
              <a:t>Metodestilads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lvl="0"/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200" dirty="0" err="1" smtClean="0">
                <a:solidFill>
                  <a:schemeClr val="bg1"/>
                </a:solidFill>
              </a:rPr>
              <a:t>Kulturens</a:t>
            </a:r>
            <a:r>
              <a:rPr lang="en-US" sz="3200" dirty="0" smtClean="0">
                <a:solidFill>
                  <a:schemeClr val="bg1"/>
                </a:solidFill>
              </a:rPr>
              <a:t> 4 </a:t>
            </a:r>
            <a:r>
              <a:rPr lang="en-US" sz="3200" dirty="0" err="1" smtClean="0">
                <a:solidFill>
                  <a:schemeClr val="bg1"/>
                </a:solidFill>
              </a:rPr>
              <a:t>betydningsdimensioner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Emotionel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betydning</a:t>
            </a:r>
            <a:endParaRPr lang="da-DK" sz="2200" dirty="0">
              <a:solidFill>
                <a:schemeClr val="bg1"/>
              </a:solidFill>
            </a:endParaRPr>
          </a:p>
          <a:p>
            <a:pPr lvl="0"/>
            <a:endParaRPr lang="en-US" sz="22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Intellektuel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betydning</a:t>
            </a:r>
            <a:endParaRPr lang="da-DK" sz="2200" dirty="0">
              <a:solidFill>
                <a:schemeClr val="bg1"/>
              </a:solidFill>
            </a:endParaRPr>
          </a:p>
          <a:p>
            <a:pPr lvl="0"/>
            <a:endParaRPr lang="en-US" sz="22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Social </a:t>
            </a:r>
            <a:r>
              <a:rPr lang="en-US" sz="2200" dirty="0" err="1" smtClean="0">
                <a:solidFill>
                  <a:schemeClr val="bg1"/>
                </a:solidFill>
              </a:rPr>
              <a:t>betydning</a:t>
            </a:r>
            <a:endParaRPr lang="da-DK" sz="2200" dirty="0">
              <a:solidFill>
                <a:schemeClr val="bg1"/>
              </a:solidFill>
            </a:endParaRPr>
          </a:p>
          <a:p>
            <a:pPr lvl="0"/>
            <a:endParaRPr lang="en-US" sz="22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bg1"/>
                </a:solidFill>
              </a:rPr>
              <a:t>Kreativ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betydning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0"/>
            <a:endParaRPr lang="en-US" sz="2200" dirty="0" smtClean="0">
              <a:solidFill>
                <a:schemeClr val="bg1"/>
              </a:solidFill>
            </a:endParaRPr>
          </a:p>
          <a:p>
            <a:pPr lvl="0"/>
            <a:r>
              <a:rPr lang="en-US" sz="2200" dirty="0" err="1" smtClean="0">
                <a:solidFill>
                  <a:schemeClr val="bg1"/>
                </a:solidFill>
              </a:rPr>
              <a:t>Borgeren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sættes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</a:t>
            </a:r>
            <a:r>
              <a:rPr lang="en-US" sz="2200" dirty="0" smtClean="0">
                <a:solidFill>
                  <a:schemeClr val="bg1"/>
                </a:solidFill>
              </a:rPr>
              <a:t> centrum for </a:t>
            </a:r>
            <a:r>
              <a:rPr lang="en-US" sz="2200" dirty="0" err="1" smtClean="0">
                <a:solidFill>
                  <a:schemeClr val="bg1"/>
                </a:solidFill>
              </a:rPr>
              <a:t>drøftelsen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2200" dirty="0" err="1" smtClean="0">
                <a:solidFill>
                  <a:schemeClr val="bg1"/>
                </a:solidFill>
              </a:rPr>
              <a:t>af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kulturens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værdi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0"/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err="1" smtClean="0">
                <a:solidFill>
                  <a:schemeClr val="bg1"/>
                </a:solidFill>
              </a:rPr>
              <a:t>Empiri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Kvantitativ</a:t>
            </a:r>
            <a:r>
              <a:rPr lang="en-US" sz="2200" dirty="0" smtClean="0">
                <a:solidFill>
                  <a:schemeClr val="bg1"/>
                </a:solidFill>
              </a:rPr>
              <a:t> og </a:t>
            </a:r>
            <a:r>
              <a:rPr lang="en-US" sz="2200" dirty="0" err="1" smtClean="0">
                <a:solidFill>
                  <a:schemeClr val="bg1"/>
                </a:solidFill>
              </a:rPr>
              <a:t>kvalitativ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68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Hvad er et bibliotek for borgerne?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6662"/>
            <a:ext cx="2937153" cy="435133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68" y="1690688"/>
            <a:ext cx="2938125" cy="435277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30" y="0"/>
            <a:ext cx="2871656" cy="425430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09" y="3151529"/>
            <a:ext cx="2757707" cy="4085492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689014" y="6043466"/>
            <a:ext cx="381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Aktiviteter og arrangementer</a:t>
            </a:r>
            <a:endParaRPr lang="da-DK" sz="2400" dirty="0"/>
          </a:p>
        </p:txBody>
      </p:sp>
      <p:sp>
        <p:nvSpPr>
          <p:cNvPr id="8" name="Tekstfelt 7"/>
          <p:cNvSpPr txBox="1"/>
          <p:nvPr/>
        </p:nvSpPr>
        <p:spPr>
          <a:xfrm>
            <a:off x="5244723" y="3151529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Samling</a:t>
            </a:r>
            <a:endParaRPr lang="da-DK" sz="2400" dirty="0"/>
          </a:p>
        </p:txBody>
      </p:sp>
      <p:sp>
        <p:nvSpPr>
          <p:cNvPr id="9" name="Tekstfelt 8"/>
          <p:cNvSpPr txBox="1"/>
          <p:nvPr/>
        </p:nvSpPr>
        <p:spPr>
          <a:xfrm>
            <a:off x="6799862" y="6017168"/>
            <a:ext cx="1496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Vejledning</a:t>
            </a:r>
            <a:endParaRPr lang="da-DK" sz="2400" dirty="0"/>
          </a:p>
        </p:txBody>
      </p:sp>
      <p:sp>
        <p:nvSpPr>
          <p:cNvPr id="10" name="Tekstfelt 9"/>
          <p:cNvSpPr txBox="1"/>
          <p:nvPr/>
        </p:nvSpPr>
        <p:spPr>
          <a:xfrm>
            <a:off x="9460780" y="4963442"/>
            <a:ext cx="231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Fysiske faciliteter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1178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25" y="0"/>
            <a:ext cx="9142679" cy="6858000"/>
          </a:xfrm>
        </p:spPr>
      </p:pic>
      <p:sp>
        <p:nvSpPr>
          <p:cNvPr id="5" name="Rektangel 4"/>
          <p:cNvSpPr/>
          <p:nvPr/>
        </p:nvSpPr>
        <p:spPr>
          <a:xfrm>
            <a:off x="1408825" y="-1"/>
            <a:ext cx="9142679" cy="6977575"/>
          </a:xfrm>
          <a:prstGeom prst="rect">
            <a:avLst/>
          </a:prstGeom>
          <a:solidFill>
            <a:srgbClr val="FFA3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6600" b="1" dirty="0" smtClean="0"/>
          </a:p>
          <a:p>
            <a:pPr algn="ctr"/>
            <a:r>
              <a:rPr lang="da-DK" sz="6600" b="1" dirty="0" smtClean="0">
                <a:solidFill>
                  <a:schemeClr val="tx1"/>
                </a:solidFill>
              </a:rPr>
              <a:t/>
            </a:r>
            <a:br>
              <a:rPr lang="da-DK" sz="6600" b="1" dirty="0" smtClean="0">
                <a:solidFill>
                  <a:schemeClr val="tx1"/>
                </a:solidFill>
              </a:rPr>
            </a:br>
            <a:r>
              <a:rPr lang="da-DK" sz="6600" b="1" dirty="0" smtClean="0">
                <a:solidFill>
                  <a:schemeClr val="tx1"/>
                </a:solidFill>
              </a:rPr>
              <a:t>Frirum</a:t>
            </a:r>
            <a:r>
              <a:rPr lang="da-DK" sz="4800" b="1" dirty="0" smtClean="0">
                <a:solidFill>
                  <a:schemeClr val="tx1"/>
                </a:solidFill>
              </a:rPr>
              <a:t> </a:t>
            </a:r>
            <a:endParaRPr lang="da-DK" sz="4800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Folkebiblioteket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er</a:t>
            </a:r>
            <a:r>
              <a:rPr lang="en-US" sz="4000" b="1" dirty="0" smtClean="0">
                <a:solidFill>
                  <a:schemeClr val="tx1"/>
                </a:solidFill>
              </a:rPr>
              <a:t> et </a:t>
            </a:r>
            <a:r>
              <a:rPr lang="en-US" sz="4000" b="1" dirty="0" err="1" smtClean="0">
                <a:solidFill>
                  <a:schemeClr val="tx1"/>
                </a:solidFill>
              </a:rPr>
              <a:t>frirum</a:t>
            </a:r>
            <a:r>
              <a:rPr lang="en-US" sz="4000" b="1" dirty="0" smtClean="0">
                <a:solidFill>
                  <a:schemeClr val="tx1"/>
                </a:solidFill>
              </a:rPr>
              <a:t> I </a:t>
            </a:r>
            <a:r>
              <a:rPr lang="en-US" sz="4000" b="1" dirty="0" err="1" smtClean="0">
                <a:solidFill>
                  <a:schemeClr val="tx1"/>
                </a:solidFill>
              </a:rPr>
              <a:t>hverdagen</a:t>
            </a:r>
            <a:r>
              <a:rPr lang="en-US" sz="40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h</a:t>
            </a:r>
            <a:r>
              <a:rPr lang="en-US" sz="4000" b="1" dirty="0" err="1" smtClean="0">
                <a:solidFill>
                  <a:schemeClr val="tx1"/>
                </a:solidFill>
              </a:rPr>
              <a:t>vor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borgerne</a:t>
            </a:r>
            <a:r>
              <a:rPr lang="en-US" sz="4000" b="1" dirty="0" smtClean="0">
                <a:solidFill>
                  <a:schemeClr val="tx1"/>
                </a:solidFill>
              </a:rPr>
              <a:t> finder </a:t>
            </a:r>
            <a:r>
              <a:rPr lang="en-US" sz="4000" b="1" dirty="0" err="1" smtClean="0">
                <a:solidFill>
                  <a:schemeClr val="tx1"/>
                </a:solidFill>
              </a:rPr>
              <a:t>plads</a:t>
            </a:r>
            <a:r>
              <a:rPr lang="en-US" sz="4000" b="1" dirty="0" smtClean="0">
                <a:solidFill>
                  <a:schemeClr val="tx1"/>
                </a:solidFill>
              </a:rPr>
              <a:t> til </a:t>
            </a:r>
            <a:r>
              <a:rPr lang="en-US" sz="4000" b="1" dirty="0" err="1" smtClean="0">
                <a:solidFill>
                  <a:schemeClr val="tx1"/>
                </a:solidFill>
              </a:rPr>
              <a:t>fordybelse</a:t>
            </a:r>
            <a:r>
              <a:rPr lang="en-US" sz="4000" b="1" dirty="0" smtClean="0">
                <a:solidFill>
                  <a:schemeClr val="tx1"/>
                </a:solidFill>
              </a:rPr>
              <a:t> og </a:t>
            </a:r>
            <a:r>
              <a:rPr lang="en-US" sz="4000" b="1" dirty="0" err="1" smtClean="0">
                <a:solidFill>
                  <a:schemeClr val="tx1"/>
                </a:solidFill>
              </a:rPr>
              <a:t>tager</a:t>
            </a:r>
            <a:r>
              <a:rPr lang="en-US" sz="4000" b="1" dirty="0" smtClean="0">
                <a:solidFill>
                  <a:schemeClr val="tx1"/>
                </a:solidFill>
              </a:rPr>
              <a:t> sig til sig </a:t>
            </a:r>
            <a:r>
              <a:rPr lang="en-US" sz="4000" b="1" dirty="0" err="1" smtClean="0">
                <a:solidFill>
                  <a:schemeClr val="tx1"/>
                </a:solidFill>
              </a:rPr>
              <a:t>selv</a:t>
            </a:r>
            <a:r>
              <a:rPr lang="en-US" sz="4000" b="1" dirty="0" smtClean="0">
                <a:solidFill>
                  <a:schemeClr val="tx1"/>
                </a:solidFill>
              </a:rPr>
              <a:t> og </a:t>
            </a:r>
            <a:r>
              <a:rPr lang="en-US" sz="4000" b="1" dirty="0" err="1" smtClean="0">
                <a:solidFill>
                  <a:schemeClr val="tx1"/>
                </a:solidFill>
              </a:rPr>
              <a:t>hinanden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da-DK" sz="4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  <p:sp>
        <p:nvSpPr>
          <p:cNvPr id="5" name="Rektangel 4"/>
          <p:cNvSpPr/>
          <p:nvPr/>
        </p:nvSpPr>
        <p:spPr>
          <a:xfrm>
            <a:off x="952500" y="-1"/>
            <a:ext cx="10287000" cy="6977575"/>
          </a:xfrm>
          <a:prstGeom prst="rect">
            <a:avLst/>
          </a:prstGeom>
          <a:solidFill>
            <a:srgbClr val="FFA3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6600" b="1" dirty="0" smtClean="0"/>
          </a:p>
          <a:p>
            <a:pPr algn="ctr"/>
            <a:r>
              <a:rPr lang="da-DK" sz="6600" b="1" dirty="0" smtClean="0"/>
              <a:t/>
            </a:r>
            <a:br>
              <a:rPr lang="da-DK" sz="6600" b="1" dirty="0" smtClean="0"/>
            </a:br>
            <a:r>
              <a:rPr lang="da-DK" sz="6600" b="1" dirty="0" smtClean="0">
                <a:solidFill>
                  <a:schemeClr val="tx1"/>
                </a:solidFill>
              </a:rPr>
              <a:t>Perspektiv </a:t>
            </a:r>
            <a:endParaRPr lang="da-DK" sz="6600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Folkebiblioteket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er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en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troværdig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formidler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af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viden</a:t>
            </a:r>
            <a:r>
              <a:rPr lang="en-US" sz="4000" b="1" dirty="0" smtClean="0">
                <a:solidFill>
                  <a:schemeClr val="tx1"/>
                </a:solidFill>
              </a:rPr>
              <a:t> og giver </a:t>
            </a:r>
            <a:r>
              <a:rPr lang="en-US" sz="4000" b="1" dirty="0" err="1" smtClean="0">
                <a:solidFill>
                  <a:schemeClr val="tx1"/>
                </a:solidFill>
              </a:rPr>
              <a:t>borgerne</a:t>
            </a:r>
            <a:r>
              <a:rPr lang="en-US" sz="4000" b="1" dirty="0" smtClean="0">
                <a:solidFill>
                  <a:schemeClr val="tx1"/>
                </a:solidFill>
              </a:rPr>
              <a:t> et </a:t>
            </a:r>
            <a:r>
              <a:rPr lang="en-US" sz="4000" b="1" dirty="0" err="1" smtClean="0">
                <a:solidFill>
                  <a:schemeClr val="tx1"/>
                </a:solidFill>
              </a:rPr>
              <a:t>oplyst</a:t>
            </a:r>
            <a:r>
              <a:rPr lang="en-US" sz="4000" b="1" dirty="0" smtClean="0">
                <a:solidFill>
                  <a:schemeClr val="tx1"/>
                </a:solidFill>
              </a:rPr>
              <a:t> og </a:t>
            </a:r>
            <a:r>
              <a:rPr lang="en-US" sz="4000" b="1" dirty="0" err="1" smtClean="0">
                <a:solidFill>
                  <a:schemeClr val="tx1"/>
                </a:solidFill>
              </a:rPr>
              <a:t>kritisk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perspektiv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på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tilværelsen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da-DK" sz="4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636"/>
            <a:ext cx="10402556" cy="6933345"/>
          </a:xfrm>
        </p:spPr>
      </p:pic>
      <p:sp>
        <p:nvSpPr>
          <p:cNvPr id="5" name="Rektangel 4"/>
          <p:cNvSpPr/>
          <p:nvPr/>
        </p:nvSpPr>
        <p:spPr>
          <a:xfrm>
            <a:off x="838200" y="-1"/>
            <a:ext cx="10402556" cy="6977575"/>
          </a:xfrm>
          <a:prstGeom prst="rect">
            <a:avLst/>
          </a:prstGeom>
          <a:solidFill>
            <a:srgbClr val="FFA3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6600" b="1" dirty="0" smtClean="0"/>
          </a:p>
          <a:p>
            <a:pPr algn="ctr"/>
            <a:r>
              <a:rPr lang="da-DK" sz="6600" b="1" dirty="0" smtClean="0"/>
              <a:t/>
            </a:r>
            <a:br>
              <a:rPr lang="da-DK" sz="6600" b="1" dirty="0" smtClean="0"/>
            </a:br>
            <a:r>
              <a:rPr lang="da-DK" sz="6600" b="1" dirty="0" smtClean="0">
                <a:solidFill>
                  <a:schemeClr val="tx1"/>
                </a:solidFill>
              </a:rPr>
              <a:t>Fællesskab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Folkebiblioteket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er</a:t>
            </a:r>
            <a:r>
              <a:rPr lang="en-US" sz="4400" b="1" dirty="0" smtClean="0">
                <a:solidFill>
                  <a:schemeClr val="tx1"/>
                </a:solidFill>
              </a:rPr>
              <a:t> et </a:t>
            </a:r>
            <a:r>
              <a:rPr lang="en-US" sz="4400" b="1" dirty="0" err="1" smtClean="0">
                <a:solidFill>
                  <a:schemeClr val="tx1"/>
                </a:solidFill>
              </a:rPr>
              <a:t>sted</a:t>
            </a:r>
            <a:r>
              <a:rPr lang="en-US" sz="4400" b="1" dirty="0" smtClean="0">
                <a:solidFill>
                  <a:schemeClr val="tx1"/>
                </a:solidFill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</a:rPr>
              <a:t>hvor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borgerne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o</a:t>
            </a:r>
            <a:r>
              <a:rPr lang="en-US" sz="4400" b="1" dirty="0" err="1" smtClean="0">
                <a:solidFill>
                  <a:schemeClr val="tx1"/>
                </a:solidFill>
              </a:rPr>
              <a:t>plever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samvær</a:t>
            </a:r>
            <a:r>
              <a:rPr lang="en-US" sz="4400" b="1" dirty="0" smtClean="0">
                <a:solidFill>
                  <a:schemeClr val="tx1"/>
                </a:solidFill>
              </a:rPr>
              <a:t> og </a:t>
            </a:r>
            <a:r>
              <a:rPr lang="en-US" sz="4400" b="1" dirty="0" err="1" smtClean="0">
                <a:solidFill>
                  <a:schemeClr val="tx1"/>
                </a:solidFill>
              </a:rPr>
              <a:t>hvor</a:t>
            </a:r>
            <a:r>
              <a:rPr lang="en-US" sz="4400" b="1" dirty="0" smtClean="0">
                <a:solidFill>
                  <a:schemeClr val="tx1"/>
                </a:solidFill>
              </a:rPr>
              <a:t> man </a:t>
            </a:r>
            <a:r>
              <a:rPr lang="en-US" sz="4400" b="1" dirty="0" err="1" smtClean="0">
                <a:solidFill>
                  <a:schemeClr val="tx1"/>
                </a:solidFill>
              </a:rPr>
              <a:t>oplever</a:t>
            </a:r>
            <a:r>
              <a:rPr lang="en-US" sz="44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a</a:t>
            </a:r>
            <a:r>
              <a:rPr lang="en-US" sz="4400" b="1" dirty="0" smtClean="0">
                <a:solidFill>
                  <a:schemeClr val="tx1"/>
                </a:solidFill>
              </a:rPr>
              <a:t>t </a:t>
            </a:r>
            <a:r>
              <a:rPr lang="en-US" sz="4400" b="1" dirty="0" err="1" smtClean="0">
                <a:solidFill>
                  <a:schemeClr val="tx1"/>
                </a:solidFill>
              </a:rPr>
              <a:t>materialer</a:t>
            </a:r>
            <a:r>
              <a:rPr lang="en-US" sz="4400" b="1" dirty="0" smtClean="0">
                <a:solidFill>
                  <a:schemeClr val="tx1"/>
                </a:solidFill>
              </a:rPr>
              <a:t> og </a:t>
            </a:r>
            <a:r>
              <a:rPr lang="en-US" sz="4400" b="1" dirty="0" err="1" smtClean="0">
                <a:solidFill>
                  <a:schemeClr val="tx1"/>
                </a:solidFill>
              </a:rPr>
              <a:t>faciliteter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er</a:t>
            </a:r>
            <a:r>
              <a:rPr lang="en-US" sz="4400" b="1" dirty="0" smtClean="0">
                <a:solidFill>
                  <a:schemeClr val="tx1"/>
                </a:solidFill>
              </a:rPr>
              <a:t> et </a:t>
            </a:r>
            <a:r>
              <a:rPr lang="en-US" sz="4400" b="1" dirty="0" err="1" smtClean="0">
                <a:solidFill>
                  <a:schemeClr val="tx1"/>
                </a:solidFill>
              </a:rPr>
              <a:t>fælleseje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</a:rPr>
              <a:t>u</a:t>
            </a:r>
            <a:r>
              <a:rPr lang="en-US" sz="4400" b="1" dirty="0" err="1" smtClean="0">
                <a:solidFill>
                  <a:schemeClr val="tx1"/>
                </a:solidFill>
              </a:rPr>
              <a:t>den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økonomiske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barrierer</a:t>
            </a:r>
            <a:r>
              <a:rPr lang="en-US" sz="4400" b="1" dirty="0" smtClean="0">
                <a:solidFill>
                  <a:schemeClr val="tx1"/>
                </a:solidFill>
              </a:rPr>
              <a:t> for </a:t>
            </a:r>
            <a:r>
              <a:rPr lang="en-US" sz="4400" b="1" dirty="0" err="1" smtClean="0">
                <a:solidFill>
                  <a:schemeClr val="tx1"/>
                </a:solidFill>
              </a:rPr>
              <a:t>brug</a:t>
            </a:r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endParaRPr lang="da-DK" sz="4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  <p:sp>
        <p:nvSpPr>
          <p:cNvPr id="5" name="Rektangel 4"/>
          <p:cNvSpPr/>
          <p:nvPr/>
        </p:nvSpPr>
        <p:spPr>
          <a:xfrm>
            <a:off x="2667000" y="-1"/>
            <a:ext cx="6858000" cy="6977575"/>
          </a:xfrm>
          <a:prstGeom prst="rect">
            <a:avLst/>
          </a:prstGeom>
          <a:solidFill>
            <a:srgbClr val="FFA3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6600" b="1" dirty="0"/>
          </a:p>
          <a:p>
            <a:pPr algn="ctr"/>
            <a:endParaRPr lang="da-DK" sz="6600" b="1" dirty="0" smtClean="0"/>
          </a:p>
          <a:p>
            <a:pPr algn="ctr"/>
            <a:r>
              <a:rPr lang="da-DK" sz="6600" b="1" dirty="0" smtClean="0">
                <a:solidFill>
                  <a:schemeClr val="tx1"/>
                </a:solidFill>
              </a:rPr>
              <a:t>Kreativitet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Folkebiblioteket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er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en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kilde</a:t>
            </a:r>
            <a:r>
              <a:rPr lang="en-US" sz="4400" b="1" dirty="0" smtClean="0">
                <a:solidFill>
                  <a:schemeClr val="tx1"/>
                </a:solidFill>
              </a:rPr>
              <a:t> til inspiration og </a:t>
            </a:r>
            <a:r>
              <a:rPr lang="en-US" sz="4400" b="1" dirty="0" err="1" smtClean="0">
                <a:solidFill>
                  <a:schemeClr val="tx1"/>
                </a:solidFill>
              </a:rPr>
              <a:t>stimulerer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borgernes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fantasi</a:t>
            </a:r>
            <a:r>
              <a:rPr lang="en-US" sz="4400" b="1" dirty="0" smtClean="0">
                <a:solidFill>
                  <a:schemeClr val="tx1"/>
                </a:solidFill>
              </a:rPr>
              <a:t> og </a:t>
            </a:r>
            <a:r>
              <a:rPr lang="en-US" sz="4400" b="1" dirty="0" err="1" smtClean="0">
                <a:solidFill>
                  <a:schemeClr val="tx1"/>
                </a:solidFill>
              </a:rPr>
              <a:t>forestillingsevne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endParaRPr lang="da-DK" sz="4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432440" cy="6900461"/>
          </a:xfrm>
        </p:spPr>
      </p:pic>
      <p:sp>
        <p:nvSpPr>
          <p:cNvPr id="5" name="Rektangel 4"/>
          <p:cNvSpPr/>
          <p:nvPr/>
        </p:nvSpPr>
        <p:spPr>
          <a:xfrm>
            <a:off x="838200" y="-1"/>
            <a:ext cx="10432440" cy="6977575"/>
          </a:xfrm>
          <a:prstGeom prst="rect">
            <a:avLst/>
          </a:prstGeom>
          <a:solidFill>
            <a:srgbClr val="FFA3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6600" b="1" dirty="0"/>
          </a:p>
          <a:p>
            <a:pPr algn="ctr"/>
            <a:endParaRPr lang="da-DK" sz="6600" b="1" dirty="0" smtClean="0">
              <a:solidFill>
                <a:schemeClr val="tx1"/>
              </a:solidFill>
            </a:endParaRPr>
          </a:p>
          <a:p>
            <a:pPr algn="ctr"/>
            <a:r>
              <a:rPr lang="da-DK" sz="6600" b="1" dirty="0" smtClean="0">
                <a:solidFill>
                  <a:schemeClr val="tx1"/>
                </a:solidFill>
              </a:rPr>
              <a:t>Personalet</a:t>
            </a:r>
          </a:p>
          <a:p>
            <a:pPr algn="ctr"/>
            <a:r>
              <a:rPr lang="da-DK" sz="4400" b="1" dirty="0" smtClean="0">
                <a:solidFill>
                  <a:schemeClr val="tx1"/>
                </a:solidFill>
              </a:rPr>
              <a:t>Folkebibliotekets personale fungere for mange som et relationelt holdepunkt i lokalsamfundet. Det glæder borgerne at møde et menneske der kan hjælpe med stort og småt</a:t>
            </a:r>
          </a:p>
          <a:p>
            <a:pPr algn="ctr"/>
            <a:r>
              <a:rPr lang="en-US" sz="4400" b="1" dirty="0" smtClean="0"/>
              <a:t>  </a:t>
            </a:r>
            <a:endParaRPr lang="da-DK" sz="4400" dirty="0"/>
          </a:p>
          <a:p>
            <a:pPr algn="ctr">
              <a:defRPr/>
            </a:pP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3" y="0"/>
            <a:ext cx="9142679" cy="6858000"/>
          </a:xfrm>
        </p:spPr>
      </p:pic>
      <p:sp>
        <p:nvSpPr>
          <p:cNvPr id="5" name="Rektangel 4"/>
          <p:cNvSpPr/>
          <p:nvPr/>
        </p:nvSpPr>
        <p:spPr>
          <a:xfrm>
            <a:off x="1422893" y="-1"/>
            <a:ext cx="9142680" cy="6977575"/>
          </a:xfrm>
          <a:prstGeom prst="rect">
            <a:avLst/>
          </a:prstGeom>
          <a:solidFill>
            <a:srgbClr val="FFA3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6600" b="1" dirty="0"/>
          </a:p>
          <a:p>
            <a:pPr algn="ctr"/>
            <a:endParaRPr lang="da-DK" sz="6600" b="1" dirty="0" smtClean="0">
              <a:solidFill>
                <a:schemeClr val="tx1"/>
              </a:solidFill>
            </a:endParaRPr>
          </a:p>
          <a:p>
            <a:pPr algn="ctr"/>
            <a:r>
              <a:rPr lang="da-DK" sz="6600" b="1" dirty="0" smtClean="0">
                <a:solidFill>
                  <a:schemeClr val="tx1"/>
                </a:solidFill>
              </a:rPr>
              <a:t>Tillid og troværdighed</a:t>
            </a:r>
          </a:p>
          <a:p>
            <a:pPr algn="ctr"/>
            <a:r>
              <a:rPr lang="da-DK" sz="4400" b="1" dirty="0" smtClean="0">
                <a:solidFill>
                  <a:schemeClr val="tx1"/>
                </a:solidFill>
              </a:rPr>
              <a:t>Folkebiblioteket er et sted, hvor man kan stole på det man ser og hører</a:t>
            </a:r>
          </a:p>
          <a:p>
            <a:pPr algn="ctr"/>
            <a:r>
              <a:rPr lang="en-US" sz="4400" b="1" dirty="0" smtClean="0"/>
              <a:t>  </a:t>
            </a:r>
            <a:endParaRPr lang="da-DK" sz="4400" dirty="0"/>
          </a:p>
          <a:p>
            <a:pPr algn="ctr">
              <a:defRPr/>
            </a:pP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0" y="-1050"/>
            <a:ext cx="10712590" cy="6859050"/>
          </a:xfrm>
        </p:spPr>
      </p:pic>
    </p:spTree>
    <p:extLst>
      <p:ext uri="{BB962C8B-B14F-4D97-AF65-F5344CB8AC3E}">
        <p14:creationId xmlns:p14="http://schemas.microsoft.com/office/powerpoint/2010/main" val="37609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837" cy="6857999"/>
          </a:xfrm>
        </p:spPr>
      </p:pic>
      <p:sp>
        <p:nvSpPr>
          <p:cNvPr id="5" name="Rektangel 4"/>
          <p:cNvSpPr/>
          <p:nvPr/>
        </p:nvSpPr>
        <p:spPr>
          <a:xfrm>
            <a:off x="1" y="5368836"/>
            <a:ext cx="12242836" cy="1018902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a-DK" sz="48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Næste skridt</a:t>
            </a: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Folkebibliotekets betydning for borgerne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581557" y="80076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rgbClr val="943C8A"/>
                </a:solidFill>
                <a:latin typeface="Akzidenz-Grotesk Pro Med" pitchFamily="50" charset="0"/>
                <a:ea typeface="+mj-ea"/>
                <a:cs typeface="+mj-cs"/>
              </a:rPr>
              <a:t>Den lokale samtale og indsigt</a:t>
            </a:r>
            <a:endParaRPr lang="da-DK" sz="3600" dirty="0">
              <a:solidFill>
                <a:srgbClr val="943C8A"/>
              </a:solidFill>
              <a:latin typeface="Akzidenz-Grotesk Pro Med" pitchFamily="50" charset="0"/>
              <a:ea typeface="+mj-ea"/>
              <a:cs typeface="+mj-cs"/>
            </a:endParaRPr>
          </a:p>
        </p:txBody>
      </p:sp>
      <p:pic>
        <p:nvPicPr>
          <p:cNvPr id="5" name="Pladsholder til indhold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727" t="42084" r="19778" b="13512"/>
          <a:stretch/>
        </p:blipFill>
        <p:spPr bwMode="auto">
          <a:xfrm>
            <a:off x="5866033" y="1499350"/>
            <a:ext cx="5753312" cy="5404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lede 5"/>
          <p:cNvPicPr/>
          <p:nvPr/>
        </p:nvPicPr>
        <p:blipFill rotWithShape="1">
          <a:blip r:embed="rId4"/>
          <a:srcRect l="7679" t="20107" r="33180" b="7028"/>
          <a:stretch/>
        </p:blipFill>
        <p:spPr bwMode="auto">
          <a:xfrm>
            <a:off x="517236" y="1851602"/>
            <a:ext cx="4664364" cy="3680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28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" y="0"/>
            <a:ext cx="10289572" cy="6858000"/>
          </a:xfrm>
        </p:spPr>
      </p:pic>
      <p:sp>
        <p:nvSpPr>
          <p:cNvPr id="5" name="Tekstfelt 4"/>
          <p:cNvSpPr txBox="1"/>
          <p:nvPr/>
        </p:nvSpPr>
        <p:spPr>
          <a:xfrm>
            <a:off x="951214" y="4652387"/>
            <a:ext cx="2939266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2000" dirty="0" smtClean="0"/>
              <a:t>Samtale og forankring: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Politisk arena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Biblioteks- og kulturfolk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Arbejdspladsen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Traditionelle medier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‘Bløde’ medier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1399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  <p:sp>
        <p:nvSpPr>
          <p:cNvPr id="5" name="Rektangel 4"/>
          <p:cNvSpPr/>
          <p:nvPr/>
        </p:nvSpPr>
        <p:spPr>
          <a:xfrm>
            <a:off x="952500" y="-1"/>
            <a:ext cx="10287000" cy="6977575"/>
          </a:xfrm>
          <a:prstGeom prst="rect">
            <a:avLst/>
          </a:prstGeom>
          <a:solidFill>
            <a:srgbClr val="FFA3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sz="6600" b="1" dirty="0"/>
          </a:p>
          <a:p>
            <a:pPr algn="ctr"/>
            <a:endParaRPr lang="da-DK" sz="6600" b="1" dirty="0" smtClean="0">
              <a:solidFill>
                <a:schemeClr val="tx1"/>
              </a:solidFill>
            </a:endParaRPr>
          </a:p>
          <a:p>
            <a:pPr algn="ctr"/>
            <a:r>
              <a:rPr lang="da-DK" sz="6600" b="1" dirty="0" smtClean="0">
                <a:solidFill>
                  <a:schemeClr val="tx1"/>
                </a:solidFill>
              </a:rPr>
              <a:t>Kontekst</a:t>
            </a:r>
          </a:p>
          <a:p>
            <a:pPr algn="ctr"/>
            <a:r>
              <a:rPr lang="da-DK" sz="4400" b="1" dirty="0" smtClean="0">
                <a:solidFill>
                  <a:schemeClr val="tx1"/>
                </a:solidFill>
              </a:rPr>
              <a:t>Folkebibliotekets betydning for borgerne skal drøftes i kontekst af det samfund vi befinder os i</a:t>
            </a:r>
          </a:p>
          <a:p>
            <a:pPr algn="ctr"/>
            <a:endParaRPr lang="da-DK" sz="4400" b="1" dirty="0" smtClean="0"/>
          </a:p>
          <a:p>
            <a:pPr algn="ctr"/>
            <a:r>
              <a:rPr lang="en-US" sz="4400" b="1" dirty="0" smtClean="0"/>
              <a:t>  </a:t>
            </a:r>
            <a:endParaRPr lang="da-DK" sz="4400" dirty="0"/>
          </a:p>
          <a:p>
            <a:pPr algn="ctr">
              <a:defRPr/>
            </a:pPr>
            <a:endParaRPr lang="da-DK" sz="4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796" y="853439"/>
            <a:ext cx="6862356" cy="5146766"/>
          </a:xfrm>
        </p:spPr>
      </p:pic>
      <p:sp>
        <p:nvSpPr>
          <p:cNvPr id="5" name="Tekstfelt 4"/>
          <p:cNvSpPr txBox="1"/>
          <p:nvPr/>
        </p:nvSpPr>
        <p:spPr>
          <a:xfrm>
            <a:off x="5761820" y="520074"/>
            <a:ext cx="6002092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 smtClean="0">
                <a:solidFill>
                  <a:schemeClr val="bg1"/>
                </a:solidFill>
              </a:rPr>
              <a:t>Tak fordi I lyttede</a:t>
            </a:r>
          </a:p>
          <a:p>
            <a:endParaRPr lang="da-DK" sz="2000" dirty="0" smtClean="0">
              <a:solidFill>
                <a:schemeClr val="bg1"/>
              </a:solidFill>
            </a:endParaRPr>
          </a:p>
          <a:p>
            <a:endParaRPr lang="da-DK" sz="2000" dirty="0" smtClean="0">
              <a:solidFill>
                <a:schemeClr val="bg1"/>
              </a:solidFill>
            </a:endParaRPr>
          </a:p>
          <a:p>
            <a:r>
              <a:rPr lang="da-DK" sz="2000" dirty="0" smtClean="0">
                <a:solidFill>
                  <a:schemeClr val="bg1"/>
                </a:solidFill>
              </a:rPr>
              <a:t>Folkebibliotekets betydning for borgerne i Danmark:</a:t>
            </a:r>
          </a:p>
          <a:p>
            <a:r>
              <a:rPr lang="da-DK" sz="16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da-DK" sz="1600" dirty="0" smtClean="0">
                <a:solidFill>
                  <a:schemeClr val="bg1"/>
                </a:solidFill>
                <a:hlinkClick r:id="rId3"/>
              </a:rPr>
              <a:t>centralbibliotek.dk/Folkebibliotekets_betydning_for_borgerne</a:t>
            </a:r>
            <a:endParaRPr lang="da-DK" sz="1600" dirty="0" smtClean="0">
              <a:solidFill>
                <a:schemeClr val="bg1"/>
              </a:solidFill>
            </a:endParaRPr>
          </a:p>
          <a:p>
            <a:endParaRPr lang="da-DK" sz="1600" dirty="0" smtClean="0">
              <a:solidFill>
                <a:schemeClr val="bg1"/>
              </a:solidFill>
            </a:endParaRPr>
          </a:p>
          <a:p>
            <a:r>
              <a:rPr lang="da-DK" sz="2000" dirty="0" smtClean="0">
                <a:solidFill>
                  <a:schemeClr val="bg1"/>
                </a:solidFill>
              </a:rPr>
              <a:t>Christian Lauersen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Biblioteks- og borgerservicechef 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Roskilde Kommune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cula@roskilde.dk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Twitter: @</a:t>
            </a:r>
            <a:r>
              <a:rPr lang="da-DK" sz="2000" dirty="0" err="1" smtClean="0">
                <a:solidFill>
                  <a:schemeClr val="bg1"/>
                </a:solidFill>
              </a:rPr>
              <a:t>clauersen</a:t>
            </a:r>
            <a:endParaRPr lang="da-DK" sz="2000" dirty="0" smtClean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The Library Lab: https://christianlauersen.net</a:t>
            </a:r>
            <a:r>
              <a:rPr lang="da-DK" sz="2000" dirty="0" smtClean="0">
                <a:solidFill>
                  <a:schemeClr val="bg1"/>
                </a:solidFill>
              </a:rPr>
              <a:t>/ </a:t>
            </a:r>
          </a:p>
          <a:p>
            <a:r>
              <a:rPr lang="da-DK" sz="2000" dirty="0" smtClean="0">
                <a:solidFill>
                  <a:schemeClr val="bg1"/>
                </a:solidFill>
              </a:rPr>
              <a:t>LinkedIn</a:t>
            </a:r>
            <a:r>
              <a:rPr lang="da-DK" sz="2000" dirty="0">
                <a:solidFill>
                  <a:schemeClr val="bg1"/>
                </a:solidFill>
              </a:rPr>
              <a:t>: https://www.linkedin.com/in/lauersen</a:t>
            </a:r>
            <a:r>
              <a:rPr lang="da-DK" sz="2000" dirty="0" smtClean="0">
                <a:solidFill>
                  <a:schemeClr val="bg1"/>
                </a:solidFill>
              </a:rPr>
              <a:t>/ 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 err="1" smtClean="0">
                <a:solidFill>
                  <a:schemeClr val="bg1"/>
                </a:solidFill>
              </a:rPr>
              <a:t>Seismonaut</a:t>
            </a:r>
            <a:r>
              <a:rPr lang="da-DK" sz="2000" dirty="0">
                <a:solidFill>
                  <a:schemeClr val="bg1"/>
                </a:solidFill>
              </a:rPr>
              <a:t>: https://seismonaut.com</a:t>
            </a:r>
            <a:r>
              <a:rPr lang="da-DK" sz="2000" dirty="0" smtClean="0">
                <a:solidFill>
                  <a:schemeClr val="bg1"/>
                </a:solidFill>
              </a:rPr>
              <a:t>/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3" y="1027906"/>
            <a:ext cx="12417083" cy="4592070"/>
          </a:xfrm>
        </p:spPr>
      </p:pic>
    </p:spTree>
    <p:extLst>
      <p:ext uri="{BB962C8B-B14F-4D97-AF65-F5344CB8AC3E}">
        <p14:creationId xmlns:p14="http://schemas.microsoft.com/office/powerpoint/2010/main" val="23495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8" y="1027906"/>
            <a:ext cx="11185415" cy="5187873"/>
          </a:xfrm>
        </p:spPr>
      </p:pic>
    </p:spTree>
    <p:extLst>
      <p:ext uri="{BB962C8B-B14F-4D97-AF65-F5344CB8AC3E}">
        <p14:creationId xmlns:p14="http://schemas.microsoft.com/office/powerpoint/2010/main" val="5372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1" y="1027906"/>
            <a:ext cx="9449897" cy="49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9" y="1995976"/>
            <a:ext cx="11657322" cy="3520227"/>
          </a:xfrm>
        </p:spPr>
      </p:pic>
    </p:spTree>
    <p:extLst>
      <p:ext uri="{BB962C8B-B14F-4D97-AF65-F5344CB8AC3E}">
        <p14:creationId xmlns:p14="http://schemas.microsoft.com/office/powerpoint/2010/main" val="9872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8" y="742472"/>
            <a:ext cx="10693543" cy="5205730"/>
          </a:xfrm>
        </p:spPr>
      </p:pic>
    </p:spTree>
    <p:extLst>
      <p:ext uri="{BB962C8B-B14F-4D97-AF65-F5344CB8AC3E}">
        <p14:creationId xmlns:p14="http://schemas.microsoft.com/office/powerpoint/2010/main" val="14552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6" y="-11988"/>
            <a:ext cx="4833257" cy="6885228"/>
          </a:xfrm>
        </p:spPr>
      </p:pic>
    </p:spTree>
    <p:extLst>
      <p:ext uri="{BB962C8B-B14F-4D97-AF65-F5344CB8AC3E}">
        <p14:creationId xmlns:p14="http://schemas.microsoft.com/office/powerpoint/2010/main" val="30075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2" y="-4870"/>
            <a:ext cx="10189195" cy="6862870"/>
          </a:xfrm>
        </p:spPr>
      </p:pic>
    </p:spTree>
    <p:extLst>
      <p:ext uri="{BB962C8B-B14F-4D97-AF65-F5344CB8AC3E}">
        <p14:creationId xmlns:p14="http://schemas.microsoft.com/office/powerpoint/2010/main" val="8478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468F965CD0E46B19593B14439F188" ma:contentTypeVersion="13" ma:contentTypeDescription="Opret et nyt dokument." ma:contentTypeScope="" ma:versionID="dfab950b704f44303bf4f912b8c5421d">
  <xsd:schema xmlns:xsd="http://www.w3.org/2001/XMLSchema" xmlns:xs="http://www.w3.org/2001/XMLSchema" xmlns:p="http://schemas.microsoft.com/office/2006/metadata/properties" xmlns:ns2="3698363b-ef1e-4f8b-a30a-8cd0e7919661" xmlns:ns3="601d1014-e49c-4a1f-8d2d-d39fbe13f807" targetNamespace="http://schemas.microsoft.com/office/2006/metadata/properties" ma:root="true" ma:fieldsID="864bdc0aceacd262150f7b663a874975" ns2:_="" ns3:_="">
    <xsd:import namespace="3698363b-ef1e-4f8b-a30a-8cd0e7919661"/>
    <xsd:import namespace="601d1014-e49c-4a1f-8d2d-d39fbe13f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363b-ef1e-4f8b-a30a-8cd0e7919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d1014-e49c-4a1f-8d2d-d39fbe13f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25169E-0756-4ACC-8DB5-13F879A90BA9}"/>
</file>

<file path=customXml/itemProps2.xml><?xml version="1.0" encoding="utf-8"?>
<ds:datastoreItem xmlns:ds="http://schemas.openxmlformats.org/officeDocument/2006/customXml" ds:itemID="{888D3EA3-3037-41DE-8936-B6AF844E4F09}"/>
</file>

<file path=customXml/itemProps3.xml><?xml version="1.0" encoding="utf-8"?>
<ds:datastoreItem xmlns:ds="http://schemas.openxmlformats.org/officeDocument/2006/customXml" ds:itemID="{A7518E3D-38D7-48BE-9C62-DCD54CACF750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302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0" baseType="lpstr">
      <vt:lpstr>Akzidenz-Grotesk Pro Med</vt:lpstr>
      <vt:lpstr>Akzidenz-Grotesk Pro Regular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Hvad er et bibliotek for borgerne?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Folkebibliotekets betydning for borgerne</vt:lpstr>
      <vt:lpstr>PowerPoint-præsentation</vt:lpstr>
      <vt:lpstr>PowerPoint-præsentation</vt:lpstr>
      <vt:lpstr>PowerPoint-præsentation</vt:lpstr>
    </vt:vector>
  </TitlesOfParts>
  <Company>Roskilde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Christian Ulrich Lauersen</dc:creator>
  <cp:lastModifiedBy>Claus Jacobsen</cp:lastModifiedBy>
  <cp:revision>7</cp:revision>
  <dcterms:created xsi:type="dcterms:W3CDTF">2021-08-27T10:25:23Z</dcterms:created>
  <dcterms:modified xsi:type="dcterms:W3CDTF">2021-09-23T07:17:13Z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0x0101007D1468F965CD0E46B19593B14439F188</vt:lpwstr>
  </property>
</Properties>
</file>