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70" r:id="rId5"/>
    <p:sldId id="263" r:id="rId6"/>
    <p:sldId id="259" r:id="rId7"/>
    <p:sldId id="260" r:id="rId8"/>
    <p:sldId id="258" r:id="rId9"/>
    <p:sldId id="261" r:id="rId10"/>
    <p:sldId id="267" r:id="rId11"/>
    <p:sldId id="262" r:id="rId12"/>
    <p:sldId id="266" r:id="rId13"/>
    <p:sldId id="264" r:id="rId14"/>
    <p:sldId id="271" r:id="rId15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0">
          <p15:clr>
            <a:srgbClr val="A4A3A4"/>
          </p15:clr>
        </p15:guide>
        <p15:guide id="2" orient="horz" pos="827">
          <p15:clr>
            <a:srgbClr val="A4A3A4"/>
          </p15:clr>
        </p15:guide>
        <p15:guide id="3" pos="199">
          <p15:clr>
            <a:srgbClr val="A4A3A4"/>
          </p15:clr>
        </p15:guide>
        <p15:guide id="4" pos="5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535" autoAdjust="0"/>
  </p:normalViewPr>
  <p:slideViewPr>
    <p:cSldViewPr snapToGrid="0" snapToObjects="1">
      <p:cViewPr varScale="1">
        <p:scale>
          <a:sx n="108" d="100"/>
          <a:sy n="108" d="100"/>
        </p:scale>
        <p:origin x="978" y="96"/>
      </p:cViewPr>
      <p:guideLst>
        <p:guide orient="horz" pos="2690"/>
        <p:guide orient="horz" pos="827"/>
        <p:guide pos="199"/>
        <p:guide pos="55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630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91" y="9036061"/>
            <a:ext cx="785762" cy="7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233063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233063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04/02/2016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25929"/>
            <a:ext cx="2918831" cy="233063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225929"/>
            <a:ext cx="2918831" cy="233063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‹nr.›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23139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23139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04/02/2016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4209" y="4686499"/>
            <a:ext cx="5987345" cy="42473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34739"/>
            <a:ext cx="2918831" cy="23139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234739"/>
            <a:ext cx="2918831" cy="23139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91" y="9036061"/>
            <a:ext cx="785762" cy="7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0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01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2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Aha </a:t>
            </a:r>
            <a:r>
              <a:rPr lang="en-GB" dirty="0" err="1" smtClean="0"/>
              <a:t>oplevelse</a:t>
            </a:r>
            <a:r>
              <a:rPr lang="en-GB" dirty="0" smtClean="0"/>
              <a:t> med </a:t>
            </a:r>
            <a:r>
              <a:rPr lang="en-GB" dirty="0" err="1" smtClean="0"/>
              <a:t>selvtillid</a:t>
            </a:r>
            <a:r>
              <a:rPr lang="en-GB" baseline="0" dirty="0" smtClean="0"/>
              <a:t>  /</a:t>
            </a:r>
            <a:r>
              <a:rPr lang="en-GB" baseline="0" dirty="0" err="1" smtClean="0"/>
              <a:t>nervøse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situationene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85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5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38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7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51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We provide </a:t>
            </a:r>
            <a:r>
              <a:rPr lang="en-GB" sz="1200" b="1" dirty="0" smtClean="0"/>
              <a:t>customised training</a:t>
            </a:r>
            <a:r>
              <a:rPr lang="en-GB" sz="1200" dirty="0" smtClean="0"/>
              <a:t> for </a:t>
            </a:r>
            <a:r>
              <a:rPr lang="en-GB" sz="1200" b="1" dirty="0" smtClean="0"/>
              <a:t>information-intensive users </a:t>
            </a:r>
            <a:r>
              <a:rPr lang="en-GB" sz="1200" dirty="0" smtClean="0"/>
              <a:t>in raising their expertise in searching and information management.</a:t>
            </a:r>
            <a:endParaRPr lang="en-GB" sz="16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4CA79-7984-4701-999C-A09188162081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7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1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01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724DC5B-6367-4A15-BBF2-F672FBCAF4F0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95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50BC0AFA-0CA3-4D52-860E-162066108CFE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23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1C5E525-B834-4711-904C-A8DE83017E7C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41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err="1" smtClean="0"/>
              <a:t>Danmarks</a:t>
            </a:r>
            <a:r>
              <a:rPr lang="en-GB" dirty="0" smtClean="0"/>
              <a:t> </a:t>
            </a:r>
            <a:r>
              <a:rPr lang="en-GB" dirty="0" err="1" smtClean="0"/>
              <a:t>Biblioteksforening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C3502B-D2C2-4550-A943-E3B9C28DF1D9}" type="datetime1">
              <a:rPr lang="en-US" smtClean="0"/>
              <a:t>2/4/2016</a:t>
            </a:fld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err="1" smtClean="0"/>
              <a:t>Danmarks</a:t>
            </a:r>
            <a:r>
              <a:rPr lang="en-GB" dirty="0" smtClean="0"/>
              <a:t> </a:t>
            </a:r>
            <a:r>
              <a:rPr lang="en-GB" dirty="0" err="1" smtClean="0"/>
              <a:t>Biblioteksforening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7AA799-5C3A-4566-A3B1-18FF69BF4BAC}" type="datetime1">
              <a:rPr lang="en-US" smtClean="0"/>
              <a:t>2/4/2016</a:t>
            </a:fld>
            <a:endParaRPr lang="en-GB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6E3CE93-8642-4A71-BBC7-8C40B6FDB498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74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A7423A48-29A8-4987-A78B-5B91AEB55266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9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BE2AF0B-3D22-4035-BFA8-5FB973457A48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80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CC56D7C-0101-4641-8064-9EDC6C377A51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5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2F5E7899-1B36-4D0D-86EF-12DD9BC5B498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6040FB91-A960-4600-80B1-3FDC715AB436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13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B257AFA-E109-47BF-B5BD-7C5A7D223CAB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65486168-56F4-45CF-82D1-F8827B81E23A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36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B6A3D02-D5F3-42A2-AD14-551B6F78F2F3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04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16/9</a:t>
            </a:r>
            <a:endParaRPr lang="en-GB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2DE905B-0241-463A-AE41-6C2DF479A44A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1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4/3</a:t>
            </a:r>
            <a:endParaRPr lang="en-GB" noProof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4FDB815-0703-4D1C-A06B-DC50DF56B6DA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2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16:9</a:t>
            </a:r>
            <a:endParaRPr lang="en-GB" noProof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err="1" smtClean="0"/>
              <a:t>Danmarks</a:t>
            </a:r>
            <a:r>
              <a:rPr lang="en-GB" dirty="0" smtClean="0"/>
              <a:t> </a:t>
            </a:r>
            <a:r>
              <a:rPr lang="en-GB" dirty="0" err="1" smtClean="0"/>
              <a:t>Biblioteksforening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B797C3-6F53-4731-915D-0753E50F7C9B}" type="datetime1">
              <a:rPr lang="en-US" smtClean="0"/>
              <a:t>2/4/2016</a:t>
            </a:fld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 smtClean="0">
                <a:solidFill>
                  <a:schemeClr val="accent5"/>
                </a:solidFill>
              </a:rPr>
              <a:t>Keep all content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marR="0" indent="-269875" algn="l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 smtClean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 smtClean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 smtClean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 smtClean="0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 smtClean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 smtClean="0">
                <a:solidFill>
                  <a:schemeClr val="accent5"/>
                </a:solidFill>
              </a:rPr>
              <a:t>Never</a:t>
            </a:r>
            <a:r>
              <a:rPr lang="en-GB" sz="1200" b="0" baseline="0" noProof="0" smtClean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E603094-7AC9-4AAB-9C01-5873554CF536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5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</a:t>
            </a:r>
            <a:r>
              <a:rPr lang="en-GB" noProof="0" dirty="0" err="1" smtClean="0"/>
              <a:t>trompet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3F8E9AA-2D09-4D96-8458-228B743CF784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3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8F0CF96-CAD5-41C6-A5A3-71C33E62FCE5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6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9C77DD2-9082-43D4-8D59-55B2066D8E5A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94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2EA11C4-3580-47BB-8106-D54C60B4F6B9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34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D31AECC-B6DF-49D9-AB30-3E9959FF5C6C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7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E97F67B-4AE7-466D-87AD-4545B72A400E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08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2E565516-63C3-4E27-8840-2D5AC101C7D6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0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4654C56-2420-4C66-B951-D641779186F9}" type="datetime1">
              <a:rPr lang="en-US" noProof="0" smtClean="0"/>
              <a:t>2/4/2016</a:t>
            </a:fld>
            <a:endParaRPr lang="en-GB" noProof="0" dirty="0"/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86" r:id="rId3"/>
    <p:sldLayoutId id="2147483687" r:id="rId4"/>
    <p:sldLayoutId id="2147483665" r:id="rId5"/>
    <p:sldLayoutId id="2147483666" r:id="rId6"/>
    <p:sldLayoutId id="2147483667" r:id="rId7"/>
    <p:sldLayoutId id="2147483685" r:id="rId8"/>
    <p:sldLayoutId id="2147483670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share.novonordisk.com/RD/dru/PIM/library/LibraryInside/ocd/Communications/Brand%20pictures/NN1%20KC/Novo%20Nordisk_Library_DK_02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r.sagepub.com/content/31/4/2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49978" y="1312863"/>
            <a:ext cx="3977222" cy="1531543"/>
          </a:xfrm>
        </p:spPr>
        <p:txBody>
          <a:bodyPr/>
          <a:lstStyle/>
          <a:p>
            <a:r>
              <a:rPr lang="en-GB" sz="2000" dirty="0" err="1" smtClean="0"/>
              <a:t>Informationsundervisning</a:t>
            </a:r>
            <a:r>
              <a:rPr lang="en-GB" sz="2000" dirty="0" smtClean="0"/>
              <a:t> </a:t>
            </a:r>
            <a:r>
              <a:rPr lang="en-GB" sz="2000" dirty="0" err="1" smtClean="0"/>
              <a:t>og</a:t>
            </a:r>
            <a:r>
              <a:rPr lang="en-GB" sz="2000" dirty="0" smtClean="0"/>
              <a:t> </a:t>
            </a:r>
            <a:r>
              <a:rPr lang="en-GB" sz="2000" dirty="0" err="1" smtClean="0"/>
              <a:t>læring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global </a:t>
            </a:r>
            <a:r>
              <a:rPr lang="en-GB" sz="2000" dirty="0" err="1" smtClean="0"/>
              <a:t>virksomhed</a:t>
            </a:r>
            <a:endParaRPr lang="en-GB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Brian Schurmann </a:t>
            </a:r>
            <a:r>
              <a:rPr lang="en-GB" dirty="0"/>
              <a:t>Michels, Bonnie </a:t>
            </a:r>
            <a:r>
              <a:rPr lang="en-GB" dirty="0" smtClean="0"/>
              <a:t>Frisendahl</a:t>
            </a:r>
          </a:p>
          <a:p>
            <a:r>
              <a:rPr lang="en-GB" dirty="0" smtClean="0"/>
              <a:t>Global Information &amp; Analysis (GLIA)</a:t>
            </a:r>
          </a:p>
          <a:p>
            <a:r>
              <a:rPr lang="en-GB" dirty="0" smtClean="0"/>
              <a:t>Novo Nordisk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FD22983-BFF8-469F-982A-73994AFCBFDB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Train-the-trainer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Processen</a:t>
            </a:r>
            <a:endParaRPr lang="en-GB" b="1" dirty="0" smtClean="0"/>
          </a:p>
          <a:p>
            <a:r>
              <a:rPr lang="en-GB" dirty="0" err="1" smtClean="0"/>
              <a:t>Gruppefølelse</a:t>
            </a:r>
            <a:endParaRPr lang="en-GB" dirty="0" smtClean="0"/>
          </a:p>
          <a:p>
            <a:r>
              <a:rPr lang="en-GB" dirty="0" err="1" smtClean="0"/>
              <a:t>Fælles</a:t>
            </a:r>
            <a:r>
              <a:rPr lang="en-GB" dirty="0" smtClean="0"/>
              <a:t> </a:t>
            </a:r>
            <a:r>
              <a:rPr lang="en-GB" dirty="0" err="1" smtClean="0"/>
              <a:t>ordforråd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teorisk</a:t>
            </a:r>
            <a:r>
              <a:rPr lang="en-GB" dirty="0" smtClean="0"/>
              <a:t> </a:t>
            </a:r>
            <a:r>
              <a:rPr lang="en-GB" dirty="0" err="1" smtClean="0"/>
              <a:t>forståelse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at tale om </a:t>
            </a:r>
            <a:r>
              <a:rPr lang="en-GB" dirty="0" err="1" smtClean="0"/>
              <a:t>læring</a:t>
            </a:r>
            <a:r>
              <a:rPr lang="en-GB" dirty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undervisning</a:t>
            </a:r>
            <a:endParaRPr lang="en-GB" dirty="0" smtClean="0"/>
          </a:p>
          <a:p>
            <a:r>
              <a:rPr lang="en-GB" dirty="0" err="1" smtClean="0"/>
              <a:t>Fælles</a:t>
            </a:r>
            <a:r>
              <a:rPr lang="en-GB" dirty="0" smtClean="0"/>
              <a:t> feedback </a:t>
            </a:r>
            <a:r>
              <a:rPr lang="en-GB" dirty="0" err="1" smtClean="0"/>
              <a:t>kultur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6" y="1350000"/>
            <a:ext cx="3600000" cy="2700000"/>
          </a:xfrm>
          <a:prstGeom prst="roundRect">
            <a:avLst>
              <a:gd name="adj" fmla="val 4286"/>
            </a:avLst>
          </a:prstGeom>
        </p:spPr>
      </p:pic>
    </p:spTree>
    <p:extLst>
      <p:ext uri="{BB962C8B-B14F-4D97-AF65-F5344CB8AC3E}">
        <p14:creationId xmlns:p14="http://schemas.microsoft.com/office/powerpoint/2010/main" val="9976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Målgrupper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Nyansatte</a:t>
            </a:r>
            <a:endParaRPr lang="en-GB" dirty="0" smtClean="0"/>
          </a:p>
          <a:p>
            <a:r>
              <a:rPr lang="en-GB" dirty="0" smtClean="0"/>
              <a:t>Medical information, medical writers, researchers…</a:t>
            </a:r>
          </a:p>
          <a:p>
            <a:r>
              <a:rPr lang="en-GB" dirty="0" err="1"/>
              <a:t>Skræddersyet</a:t>
            </a:r>
            <a:r>
              <a:rPr lang="en-GB" dirty="0"/>
              <a:t> </a:t>
            </a:r>
            <a:r>
              <a:rPr lang="en-GB" dirty="0" err="1" smtClean="0"/>
              <a:t>undervisning</a:t>
            </a:r>
            <a:endParaRPr lang="en-GB" dirty="0" smtClean="0"/>
          </a:p>
          <a:p>
            <a:r>
              <a:rPr lang="en-GB" dirty="0" smtClean="0"/>
              <a:t>Stakeholder mapping</a:t>
            </a:r>
          </a:p>
          <a:p>
            <a:r>
              <a:rPr lang="en-GB" dirty="0" smtClean="0"/>
              <a:t>Targets outreach</a:t>
            </a:r>
          </a:p>
          <a:p>
            <a:r>
              <a:rPr lang="en-GB" dirty="0" smtClean="0">
                <a:solidFill>
                  <a:srgbClr val="E64A0E"/>
                </a:solidFill>
              </a:rPr>
              <a:t>1:1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93295" y="1312223"/>
            <a:ext cx="3658602" cy="2737078"/>
            <a:chOff x="522740" y="1595120"/>
            <a:chExt cx="3658602" cy="273707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30142" y="3979333"/>
              <a:ext cx="31225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30142" y="1595120"/>
              <a:ext cx="0" cy="23842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86373" y="4070588"/>
              <a:ext cx="13612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/>
                <a:t>Business Priority</a:t>
              </a:r>
              <a:endParaRPr lang="en-GB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06761" y="2707599"/>
              <a:ext cx="10935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/>
                <a:t>Training Gap</a:t>
              </a:r>
              <a:endParaRPr lang="en-GB" sz="11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38622" y="1595120"/>
              <a:ext cx="1442720" cy="1117600"/>
            </a:xfrm>
            <a:prstGeom prst="round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Strategy 1:  Focus:</a:t>
              </a:r>
            </a:p>
            <a:p>
              <a:pPr algn="ctr"/>
              <a:r>
                <a:rPr lang="en-GB" sz="1200" dirty="0" smtClean="0"/>
                <a:t>Introductions</a:t>
              </a:r>
            </a:p>
            <a:p>
              <a:pPr algn="ctr"/>
              <a:r>
                <a:rPr lang="en-GB" sz="1200" dirty="0" smtClean="0"/>
                <a:t>+ EndNote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38622" y="2763520"/>
              <a:ext cx="1442720" cy="1117600"/>
            </a:xfrm>
            <a:prstGeom prst="round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Strategy 2: </a:t>
              </a:r>
              <a:r>
                <a:rPr lang="en-GB" sz="1200" dirty="0" smtClean="0"/>
                <a:t>Maintain: Customer requested</a:t>
              </a:r>
              <a:endParaRPr lang="en-GB" sz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65013" y="1595120"/>
              <a:ext cx="1442720" cy="1117600"/>
            </a:xfrm>
            <a:prstGeom prst="round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Strategy 3:</a:t>
              </a:r>
            </a:p>
            <a:p>
              <a:pPr algn="ctr"/>
              <a:r>
                <a:rPr lang="en-GB" sz="1050" dirty="0" smtClean="0"/>
                <a:t>Outreach for targeted training</a:t>
              </a:r>
              <a:endParaRPr lang="en-GB" sz="105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81949" y="2763520"/>
              <a:ext cx="1442720" cy="1117600"/>
            </a:xfrm>
            <a:prstGeom prst="round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Strategy 4:</a:t>
              </a:r>
            </a:p>
            <a:p>
              <a:pPr algn="ctr"/>
              <a:r>
                <a:rPr lang="en-GB" sz="1200" dirty="0" smtClean="0"/>
                <a:t>Ad Hoc:</a:t>
              </a:r>
            </a:p>
            <a:p>
              <a:pPr algn="ctr"/>
              <a:r>
                <a:rPr lang="en-GB" sz="1200" dirty="0" smtClean="0"/>
                <a:t>1:1</a:t>
              </a:r>
            </a:p>
            <a:p>
              <a:pPr algn="ctr"/>
              <a:r>
                <a:rPr lang="en-GB" sz="1200" dirty="0" smtClean="0"/>
                <a:t>Vendors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Efter</a:t>
            </a:r>
            <a:r>
              <a:rPr lang="en-GB" dirty="0" smtClean="0"/>
              <a:t> </a:t>
            </a:r>
            <a:r>
              <a:rPr lang="en-GB" dirty="0" err="1" smtClean="0"/>
              <a:t>undervisningen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Tilfredshed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On-the-job-application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B</a:t>
            </a:r>
            <a:r>
              <a:rPr lang="en-GB" dirty="0" err="1" smtClean="0"/>
              <a:t>rugeradfærd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vores</a:t>
            </a:r>
            <a:r>
              <a:rPr lang="en-GB" dirty="0" smtClean="0"/>
              <a:t> website </a:t>
            </a:r>
            <a:r>
              <a:rPr lang="en-GB" dirty="0" err="1" smtClean="0"/>
              <a:t>og</a:t>
            </a:r>
            <a:r>
              <a:rPr lang="en-GB" dirty="0" smtClean="0"/>
              <a:t> helpdesk (?)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5" y="1312223"/>
            <a:ext cx="2160000" cy="2160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Udfordringer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Synlighed</a:t>
            </a:r>
            <a:endParaRPr lang="en-GB" dirty="0" smtClean="0"/>
          </a:p>
          <a:p>
            <a:r>
              <a:rPr lang="en-GB" dirty="0" err="1" smtClean="0"/>
              <a:t>Tid</a:t>
            </a:r>
            <a:endParaRPr lang="en-GB" dirty="0" smtClean="0"/>
          </a:p>
          <a:p>
            <a:r>
              <a:rPr lang="en-GB" dirty="0" err="1" smtClean="0"/>
              <a:t>Selvtillid</a:t>
            </a:r>
            <a:r>
              <a:rPr lang="en-GB" dirty="0" smtClean="0"/>
              <a:t> </a:t>
            </a:r>
          </a:p>
          <a:p>
            <a:r>
              <a:rPr lang="en-GB" dirty="0" smtClean="0"/>
              <a:t>Rammer vi </a:t>
            </a:r>
            <a:r>
              <a:rPr lang="en-GB" dirty="0" err="1" smtClean="0"/>
              <a:t>målgrupperne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Måling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effekt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tilfredshed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59" y="1787322"/>
            <a:ext cx="2663732" cy="20054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79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Læring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3033561" cy="2955789"/>
          </a:xfrm>
        </p:spPr>
        <p:txBody>
          <a:bodyPr/>
          <a:lstStyle/>
          <a:p>
            <a:r>
              <a:rPr lang="en-GB" dirty="0" smtClean="0"/>
              <a:t>3P / </a:t>
            </a:r>
            <a:r>
              <a:rPr lang="en-GB" dirty="0"/>
              <a:t>IDP 70/20/10</a:t>
            </a:r>
            <a:endParaRPr lang="en-GB" dirty="0" smtClean="0"/>
          </a:p>
          <a:p>
            <a:r>
              <a:rPr lang="en-GB" dirty="0" err="1" smtClean="0"/>
              <a:t>Decentralt</a:t>
            </a:r>
            <a:endParaRPr lang="en-GB" dirty="0" smtClean="0"/>
          </a:p>
          <a:p>
            <a:r>
              <a:rPr lang="en-GB" dirty="0" smtClean="0"/>
              <a:t>Innovation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krydsfeltet</a:t>
            </a:r>
            <a:endParaRPr lang="en-GB" dirty="0" smtClean="0"/>
          </a:p>
          <a:p>
            <a:r>
              <a:rPr lang="en-GB" dirty="0" err="1" smtClean="0"/>
              <a:t>Sikre</a:t>
            </a:r>
            <a:r>
              <a:rPr lang="en-GB" dirty="0" smtClean="0"/>
              <a:t> inspiration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8" name="Picture 3" descr="C:\Users\LYLY\Desktop\TEMPORARY DELETE\NOVO_NORDISK_HQ_145-L1112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2" y="1317461"/>
            <a:ext cx="5693470" cy="245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Novo Nordisk </a:t>
            </a:r>
            <a:r>
              <a:rPr lang="en-GB" dirty="0" err="1" smtClean="0"/>
              <a:t>konteksten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3" y="1392796"/>
            <a:ext cx="4443537" cy="2016000"/>
          </a:xfr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40.000 </a:t>
            </a:r>
            <a:r>
              <a:rPr lang="en-GB" dirty="0" err="1" smtClean="0"/>
              <a:t>medarbejdere</a:t>
            </a:r>
            <a:r>
              <a:rPr lang="en-GB" dirty="0" smtClean="0"/>
              <a:t> </a:t>
            </a:r>
          </a:p>
          <a:p>
            <a:r>
              <a:rPr lang="en-GB" dirty="0" smtClean="0"/>
              <a:t>70+ </a:t>
            </a:r>
            <a:r>
              <a:rPr lang="en-GB" dirty="0" err="1" smtClean="0"/>
              <a:t>lande</a:t>
            </a:r>
            <a:endParaRPr lang="en-GB" dirty="0" smtClean="0"/>
          </a:p>
          <a:p>
            <a:r>
              <a:rPr lang="en-GB" dirty="0" smtClean="0"/>
              <a:t>GLIA: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Global </a:t>
            </a:r>
            <a:r>
              <a:rPr lang="en-GB" dirty="0" err="1" smtClean="0"/>
              <a:t>adgang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information </a:t>
            </a:r>
            <a:r>
              <a:rPr lang="en-GB" dirty="0" err="1" smtClean="0"/>
              <a:t>og</a:t>
            </a:r>
            <a:r>
              <a:rPr lang="en-GB" dirty="0" smtClean="0"/>
              <a:t> analyser/</a:t>
            </a:r>
            <a:r>
              <a:rPr lang="en-GB" dirty="0" err="1" smtClean="0"/>
              <a:t>søgninger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ekstern</a:t>
            </a:r>
            <a:r>
              <a:rPr lang="en-GB" dirty="0" smtClean="0"/>
              <a:t>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HQ, US + China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R&amp;D </a:t>
            </a:r>
            <a:r>
              <a:rPr lang="en-GB" dirty="0" err="1" smtClean="0"/>
              <a:t>og</a:t>
            </a:r>
            <a:r>
              <a:rPr lang="en-GB" dirty="0" smtClean="0"/>
              <a:t> CMR</a:t>
            </a: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AB90903-E7B3-4E7D-A3A2-0685422978F9}" type="datetime1">
              <a:rPr lang="en-US" noProof="0" smtClean="0"/>
              <a:t>2/4/2016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97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Information for innovation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Forskningen</a:t>
            </a:r>
            <a:r>
              <a:rPr lang="en-GB" dirty="0" smtClean="0"/>
              <a:t>: </a:t>
            </a:r>
            <a:r>
              <a:rPr lang="en-GB" sz="1400" i="1" dirty="0" smtClean="0"/>
              <a:t>90% </a:t>
            </a:r>
            <a:r>
              <a:rPr lang="en-GB" sz="1400" i="1" dirty="0" err="1" smtClean="0"/>
              <a:t>af</a:t>
            </a:r>
            <a:r>
              <a:rPr lang="en-GB" sz="1400" i="1" dirty="0" smtClean="0"/>
              <a:t> de targets </a:t>
            </a:r>
            <a:r>
              <a:rPr lang="en-GB" sz="1400" i="1" dirty="0" err="1" smtClean="0"/>
              <a:t>som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vores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forskere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leverer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kommer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fra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videnskabelige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artikler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patenter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eller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i</a:t>
            </a:r>
            <a:r>
              <a:rPr lang="en-GB" sz="1400" i="1" dirty="0" smtClean="0"/>
              <a:t> pipeline </a:t>
            </a:r>
            <a:r>
              <a:rPr lang="en-GB" sz="1400" i="1" dirty="0" err="1" smtClean="0"/>
              <a:t>databaser</a:t>
            </a:r>
            <a:r>
              <a:rPr lang="en-GB" sz="1400" i="1" dirty="0" smtClean="0"/>
              <a:t>. </a:t>
            </a:r>
            <a:r>
              <a:rPr lang="en-GB" sz="1050" dirty="0" err="1" smtClean="0"/>
              <a:t>VicePresident</a:t>
            </a:r>
            <a:r>
              <a:rPr lang="en-GB" sz="1050" dirty="0" smtClean="0"/>
              <a:t> Søren Tullin</a:t>
            </a:r>
          </a:p>
          <a:p>
            <a:endParaRPr lang="en-GB" sz="10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050" dirty="0" err="1" smtClean="0"/>
              <a:t>Undervisning</a:t>
            </a:r>
            <a:r>
              <a:rPr lang="en-GB" sz="1050" dirty="0" smtClean="0"/>
              <a:t> </a:t>
            </a:r>
            <a:r>
              <a:rPr lang="en-GB" sz="1050" dirty="0" err="1" smtClean="0"/>
              <a:t>i</a:t>
            </a:r>
            <a:r>
              <a:rPr lang="en-GB" sz="1050" dirty="0" smtClean="0"/>
              <a:t> </a:t>
            </a:r>
            <a:r>
              <a:rPr lang="en-GB" sz="1050" dirty="0" err="1" smtClean="0"/>
              <a:t>litteratursøgning</a:t>
            </a:r>
            <a:r>
              <a:rPr lang="en-GB" sz="1050" dirty="0" smtClean="0"/>
              <a:t>, </a:t>
            </a:r>
            <a:r>
              <a:rPr lang="en-GB" sz="1050" dirty="0" err="1" smtClean="0"/>
              <a:t>databaser</a:t>
            </a:r>
            <a:r>
              <a:rPr lang="en-GB" sz="1050" dirty="0" smtClean="0"/>
              <a:t>, GLIA Knowledge Centre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050" dirty="0" smtClean="0"/>
              <a:t>Embedded librarian: </a:t>
            </a:r>
            <a:r>
              <a:rPr lang="en-GB" sz="1050" dirty="0" err="1" smtClean="0"/>
              <a:t>fokusgrupper</a:t>
            </a:r>
            <a:r>
              <a:rPr lang="en-GB" sz="1050" dirty="0" smtClean="0"/>
              <a:t> &amp; patent </a:t>
            </a:r>
            <a:r>
              <a:rPr lang="en-GB" sz="1050" dirty="0" err="1" smtClean="0"/>
              <a:t>afdelingen</a:t>
            </a:r>
            <a:endParaRPr lang="en-GB" sz="10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050" dirty="0" smtClean="0"/>
              <a:t>Analyser: KOL mapping, text mining, PR performance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050" dirty="0" smtClean="0"/>
          </a:p>
          <a:p>
            <a:r>
              <a:rPr lang="en-GB" sz="1600" b="1" i="1" dirty="0" err="1" smtClean="0"/>
              <a:t>Gør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det</a:t>
            </a:r>
            <a:r>
              <a:rPr lang="en-GB" sz="1600" b="1" i="1" dirty="0" smtClean="0"/>
              <a:t> du </a:t>
            </a:r>
            <a:r>
              <a:rPr lang="en-GB" sz="1600" b="1" i="1" dirty="0" err="1" smtClean="0"/>
              <a:t>er</a:t>
            </a:r>
            <a:r>
              <a:rPr lang="en-GB" sz="1600" b="1" i="1" dirty="0" smtClean="0"/>
              <a:t> god </a:t>
            </a:r>
            <a:r>
              <a:rPr lang="en-GB" sz="1600" b="1" i="1" dirty="0" err="1" smtClean="0"/>
              <a:t>til</a:t>
            </a:r>
            <a:endParaRPr lang="en-GB" sz="1600" b="1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05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1425719"/>
            <a:ext cx="4095750" cy="272862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36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Viden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centrum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1026" name="Picture 2" descr="Pictur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2" y="1390489"/>
            <a:ext cx="4320000" cy="2875487"/>
          </a:xfrm>
          <a:prstGeom prst="roundRect">
            <a:avLst>
              <a:gd name="adj" fmla="val 3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2364" y="3065647"/>
            <a:ext cx="302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Nyt</a:t>
            </a:r>
            <a:r>
              <a:rPr lang="en-GB" dirty="0" smtClean="0"/>
              <a:t> </a:t>
            </a:r>
            <a:r>
              <a:rPr lang="en-GB" dirty="0" err="1" smtClean="0"/>
              <a:t>hovedkvarter</a:t>
            </a:r>
            <a:r>
              <a:rPr lang="en-GB" dirty="0" smtClean="0"/>
              <a:t>, </a:t>
            </a:r>
            <a:r>
              <a:rPr lang="en-GB" dirty="0" err="1" smtClean="0"/>
              <a:t>februar</a:t>
            </a:r>
            <a:r>
              <a:rPr lang="en-GB" dirty="0" smtClean="0"/>
              <a:t> 2014</a:t>
            </a:r>
          </a:p>
          <a:p>
            <a:endParaRPr lang="en-GB" dirty="0"/>
          </a:p>
          <a:p>
            <a:r>
              <a:rPr lang="en-GB" dirty="0" smtClean="0"/>
              <a:t>GLIA Knowledge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Undervisning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Global information </a:t>
            </a:r>
            <a:r>
              <a:rPr lang="en-GB" dirty="0" err="1"/>
              <a:t>undervisning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Klassisk</a:t>
            </a:r>
            <a:r>
              <a:rPr lang="en-GB" dirty="0"/>
              <a:t> </a:t>
            </a:r>
            <a:r>
              <a:rPr lang="en-GB" dirty="0" err="1"/>
              <a:t>klasseværelse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Virtuel</a:t>
            </a:r>
            <a:r>
              <a:rPr lang="en-GB" dirty="0"/>
              <a:t> </a:t>
            </a:r>
            <a:r>
              <a:rPr lang="en-GB" dirty="0" err="1"/>
              <a:t>undervisning</a:t>
            </a:r>
            <a:r>
              <a:rPr lang="en-GB" dirty="0"/>
              <a:t> (LYNC</a:t>
            </a:r>
            <a:r>
              <a:rPr lang="en-GB" dirty="0" smtClean="0"/>
              <a:t>)</a:t>
            </a:r>
          </a:p>
          <a:p>
            <a:pPr marL="271462" lvl="1" indent="0">
              <a:buNone/>
            </a:pPr>
            <a:r>
              <a:rPr lang="en-GB" sz="1000" dirty="0">
                <a:hlinkClick r:id="rId3"/>
              </a:rPr>
              <a:t>http://</a:t>
            </a:r>
            <a:r>
              <a:rPr lang="en-GB" sz="1000" dirty="0" smtClean="0">
                <a:hlinkClick r:id="rId3"/>
              </a:rPr>
              <a:t>bir.sagepub.com/content/31/4/237</a:t>
            </a: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Medical </a:t>
            </a:r>
            <a:r>
              <a:rPr lang="en-GB" dirty="0"/>
              <a:t>Information Meeting training day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1393061"/>
            <a:ext cx="4095750" cy="2728624"/>
          </a:xfrm>
        </p:spPr>
      </p:pic>
    </p:spTree>
    <p:extLst>
      <p:ext uri="{BB962C8B-B14F-4D97-AF65-F5344CB8AC3E}">
        <p14:creationId xmlns:p14="http://schemas.microsoft.com/office/powerpoint/2010/main" val="19260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Strategi</a:t>
            </a:r>
            <a:r>
              <a:rPr lang="en-GB" dirty="0" smtClean="0"/>
              <a:t> </a:t>
            </a:r>
            <a:r>
              <a:rPr lang="en-GB" sz="1200" b="0" dirty="0" smtClean="0"/>
              <a:t>(2015-…)</a:t>
            </a:r>
            <a:endParaRPr lang="en-GB" sz="1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“GLIA </a:t>
            </a:r>
            <a:r>
              <a:rPr lang="en-US" i="1" dirty="0"/>
              <a:t>training provides our customers with information competencies and skills in order to: </a:t>
            </a:r>
          </a:p>
          <a:p>
            <a:r>
              <a:rPr lang="en-US" i="1" dirty="0"/>
              <a:t>maximise the investment in information </a:t>
            </a:r>
          </a:p>
          <a:p>
            <a:r>
              <a:rPr lang="en-US" i="1" dirty="0"/>
              <a:t>enable information based innovation and business decisions from idea to patient and </a:t>
            </a:r>
          </a:p>
          <a:p>
            <a:r>
              <a:rPr lang="en-US" i="1" dirty="0"/>
              <a:t>potentially become more effective in their jobs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05035C0-8440-4C7A-A216-85D1AD5B585E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6" y="1576373"/>
            <a:ext cx="3640975" cy="2427316"/>
          </a:xfrm>
          <a:prstGeom prst="roundRect">
            <a:avLst>
              <a:gd name="adj" fmla="val 3955"/>
            </a:avLst>
          </a:prstGeom>
        </p:spPr>
      </p:pic>
    </p:spTree>
    <p:extLst>
      <p:ext uri="{BB962C8B-B14F-4D97-AF65-F5344CB8AC3E}">
        <p14:creationId xmlns:p14="http://schemas.microsoft.com/office/powerpoint/2010/main" val="32378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1127024"/>
            <a:ext cx="8510400" cy="337552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goal of GLIA training is multi-faceted: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1600" i="1" dirty="0" smtClean="0"/>
              <a:t>“we empower all customers to become </a:t>
            </a:r>
          </a:p>
          <a:p>
            <a:pPr marL="0" indent="0" algn="ctr">
              <a:buNone/>
            </a:pPr>
            <a:r>
              <a:rPr lang="en-GB" sz="1600" b="1" i="1" dirty="0" smtClean="0"/>
              <a:t>self-serviced</a:t>
            </a:r>
            <a:r>
              <a:rPr lang="en-GB" sz="1600" i="1" dirty="0" smtClean="0"/>
              <a:t> in meeting their </a:t>
            </a:r>
            <a:r>
              <a:rPr lang="en-GB" sz="1600" b="1" i="1" dirty="0" smtClean="0"/>
              <a:t>basic information needs</a:t>
            </a:r>
            <a:r>
              <a:rPr lang="en-GB" sz="1600" i="1" dirty="0" smtClean="0"/>
              <a:t>, </a:t>
            </a:r>
          </a:p>
          <a:p>
            <a:pPr marL="0" indent="0" algn="ctr">
              <a:buNone/>
            </a:pPr>
            <a:r>
              <a:rPr lang="en-GB" sz="1600" i="1" dirty="0" smtClean="0"/>
              <a:t>and we furthermore </a:t>
            </a:r>
          </a:p>
          <a:p>
            <a:pPr marL="0" indent="0" algn="ctr">
              <a:buNone/>
            </a:pPr>
            <a:r>
              <a:rPr lang="en-GB" sz="1600" b="1" i="1" dirty="0" smtClean="0"/>
              <a:t>introduce</a:t>
            </a:r>
            <a:r>
              <a:rPr lang="en-GB" sz="1600" i="1" dirty="0" smtClean="0"/>
              <a:t> them to GLIAs critical insights, </a:t>
            </a: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tx1"/>
                </a:solidFill>
              </a:rPr>
              <a:t>innovative information services </a:t>
            </a: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tx1"/>
                </a:solidFill>
              </a:rPr>
              <a:t>and GLIA as a </a:t>
            </a:r>
            <a:r>
              <a:rPr lang="en-GB" sz="1600" b="1" i="1" dirty="0" smtClean="0">
                <a:solidFill>
                  <a:schemeClr val="tx1"/>
                </a:solidFill>
              </a:rPr>
              <a:t>trusted business partner </a:t>
            </a: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tx1"/>
                </a:solidFill>
              </a:rPr>
              <a:t>for more </a:t>
            </a:r>
            <a:r>
              <a:rPr lang="en-GB" sz="1600" b="1" i="1" dirty="0" smtClean="0">
                <a:solidFill>
                  <a:schemeClr val="tx1"/>
                </a:solidFill>
              </a:rPr>
              <a:t>advanced</a:t>
            </a:r>
            <a:r>
              <a:rPr lang="en-GB" sz="1600" i="1" dirty="0" smtClean="0">
                <a:solidFill>
                  <a:schemeClr val="tx1"/>
                </a:solidFill>
              </a:rPr>
              <a:t> information needs”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Mål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7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77" y="319714"/>
            <a:ext cx="8510400" cy="391412"/>
          </a:xfrm>
        </p:spPr>
        <p:txBody>
          <a:bodyPr/>
          <a:lstStyle/>
          <a:p>
            <a:r>
              <a:rPr lang="en-GB" dirty="0" err="1" smtClean="0"/>
              <a:t>Læringstaksonomi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67D36F4-C4A9-4BB7-B6C3-0068211BBE98}" type="datetime1">
              <a:rPr lang="en-US" noProof="0" smtClean="0"/>
              <a:t>2/4/2016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8" name="Billed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/>
          <a:stretch>
            <a:fillRect/>
          </a:stretch>
        </p:blipFill>
        <p:spPr bwMode="auto">
          <a:xfrm>
            <a:off x="936625" y="1019243"/>
            <a:ext cx="6696000" cy="36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Train-the-trainer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 smtClean="0"/>
              <a:t>Forløbet</a:t>
            </a:r>
            <a:endParaRPr lang="en-GB" b="1" dirty="0" smtClean="0"/>
          </a:p>
          <a:p>
            <a:r>
              <a:rPr lang="en-GB" dirty="0" smtClean="0"/>
              <a:t>4 </a:t>
            </a:r>
            <a:r>
              <a:rPr lang="en-GB" dirty="0" err="1" smtClean="0"/>
              <a:t>dages</a:t>
            </a:r>
            <a:r>
              <a:rPr lang="en-GB" dirty="0" smtClean="0"/>
              <a:t> </a:t>
            </a:r>
            <a:r>
              <a:rPr lang="en-GB" dirty="0" err="1" smtClean="0"/>
              <a:t>skræddersyet</a:t>
            </a:r>
            <a:r>
              <a:rPr lang="en-GB" dirty="0" smtClean="0"/>
              <a:t> program</a:t>
            </a:r>
          </a:p>
          <a:p>
            <a:r>
              <a:rPr lang="en-GB" dirty="0" err="1" smtClean="0"/>
              <a:t>Ledersamtaler</a:t>
            </a:r>
            <a:r>
              <a:rPr lang="en-GB" dirty="0" smtClean="0"/>
              <a:t> for </a:t>
            </a:r>
            <a:r>
              <a:rPr lang="en-GB" dirty="0" err="1" smtClean="0"/>
              <a:t>effekt</a:t>
            </a:r>
            <a:r>
              <a:rPr lang="en-GB" dirty="0" smtClean="0"/>
              <a:t>:  40-20-40 </a:t>
            </a:r>
          </a:p>
          <a:p>
            <a:r>
              <a:rPr lang="en-GB" dirty="0" smtClean="0"/>
              <a:t>Pre-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posttest</a:t>
            </a:r>
            <a:endParaRPr lang="en-GB" dirty="0" smtClean="0"/>
          </a:p>
          <a:p>
            <a:r>
              <a:rPr lang="en-GB" dirty="0" err="1" smtClean="0"/>
              <a:t>Procesmål</a:t>
            </a:r>
            <a:r>
              <a:rPr lang="en-GB" dirty="0" smtClean="0"/>
              <a:t>: feedback</a:t>
            </a:r>
          </a:p>
          <a:p>
            <a:r>
              <a:rPr lang="en-GB" dirty="0" err="1" smtClean="0"/>
              <a:t>Produktmål</a:t>
            </a:r>
            <a:r>
              <a:rPr lang="en-GB" dirty="0" smtClean="0"/>
              <a:t>: </a:t>
            </a:r>
            <a:r>
              <a:rPr lang="en-GB" dirty="0" err="1" smtClean="0"/>
              <a:t>drejebøger</a:t>
            </a:r>
            <a:r>
              <a:rPr lang="en-GB" dirty="0" smtClean="0"/>
              <a:t>, </a:t>
            </a:r>
            <a:r>
              <a:rPr lang="en-GB" dirty="0" err="1" smtClean="0"/>
              <a:t>læringshieraki</a:t>
            </a:r>
            <a:r>
              <a:rPr lang="en-GB" dirty="0" smtClean="0"/>
              <a:t>, </a:t>
            </a:r>
            <a:r>
              <a:rPr lang="en-GB" dirty="0" err="1" smtClean="0"/>
              <a:t>kontekstafklaring</a:t>
            </a:r>
            <a:r>
              <a:rPr lang="en-GB" dirty="0" smtClean="0"/>
              <a:t>, </a:t>
            </a:r>
          </a:p>
          <a:p>
            <a:r>
              <a:rPr lang="en-GB" dirty="0" smtClean="0"/>
              <a:t>Fra </a:t>
            </a:r>
            <a:r>
              <a:rPr lang="en-GB" dirty="0" err="1" smtClean="0"/>
              <a:t>Powerpoint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….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6"/>
          <a:stretch/>
        </p:blipFill>
        <p:spPr>
          <a:xfrm rot="5400000">
            <a:off x="5087917" y="1210076"/>
            <a:ext cx="2750043" cy="2954337"/>
          </a:xfrm>
          <a:prstGeom prst="roundRect">
            <a:avLst>
              <a:gd name="adj" fmla="val 4733"/>
            </a:avLst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err="1" smtClean="0"/>
              <a:t>Danmarks</a:t>
            </a:r>
            <a:r>
              <a:rPr lang="en-GB" noProof="0" dirty="0" smtClean="0"/>
              <a:t> </a:t>
            </a:r>
            <a:r>
              <a:rPr lang="en-GB" noProof="0" dirty="0" err="1" smtClean="0"/>
              <a:t>Biblioteksforening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EA11C4-3580-47BB-8106-D54C60B4F6B9}" type="datetime1">
              <a:rPr lang="en-GB" noProof="0" smtClean="0"/>
              <a:t>04/02/2016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30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2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1919</TotalTime>
  <Words>474</Words>
  <Application>Microsoft Office PowerPoint</Application>
  <PresentationFormat>Skærmshow (16:9)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Blank</vt:lpstr>
      <vt:lpstr>Informationsundervisning og læring i en global virksomhed</vt:lpstr>
      <vt:lpstr>Novo Nordisk konteksten</vt:lpstr>
      <vt:lpstr>Information for innovation</vt:lpstr>
      <vt:lpstr>Viden i centrum</vt:lpstr>
      <vt:lpstr>Undervisning</vt:lpstr>
      <vt:lpstr>Strategi (2015-…)</vt:lpstr>
      <vt:lpstr>Mål</vt:lpstr>
      <vt:lpstr>Læringstaksonomi</vt:lpstr>
      <vt:lpstr>Train-the-trainer</vt:lpstr>
      <vt:lpstr>Train-the-trainer</vt:lpstr>
      <vt:lpstr>Målgrupper</vt:lpstr>
      <vt:lpstr>Efter undervisningen</vt:lpstr>
      <vt:lpstr>Udfordringer</vt:lpstr>
      <vt:lpstr>Læring i NN</vt:lpstr>
    </vt:vector>
  </TitlesOfParts>
  <Company>Novo Nordisk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Informationsundervisning i en global virksomhed</dc:title>
  <dc:creator>BONF (Bonnie Frisendahl)</dc:creator>
  <cp:lastModifiedBy>Jeanette Fog Vogelius</cp:lastModifiedBy>
  <cp:revision>32</cp:revision>
  <cp:lastPrinted>2016-02-01T14:02:37Z</cp:lastPrinted>
  <dcterms:created xsi:type="dcterms:W3CDTF">2015-05-11T08:56:23Z</dcterms:created>
  <dcterms:modified xsi:type="dcterms:W3CDTF">2016-02-04T10:17:34Z</dcterms:modified>
</cp:coreProperties>
</file>