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5" r:id="rId5"/>
    <p:sldId id="266" r:id="rId6"/>
    <p:sldId id="270" r:id="rId7"/>
    <p:sldId id="259" r:id="rId8"/>
    <p:sldId id="593" r:id="rId9"/>
    <p:sldId id="267" r:id="rId10"/>
    <p:sldId id="268" r:id="rId11"/>
    <p:sldId id="269" r:id="rId12"/>
    <p:sldId id="256" r:id="rId13"/>
    <p:sldId id="592" r:id="rId14"/>
    <p:sldId id="260" r:id="rId15"/>
    <p:sldId id="261" r:id="rId16"/>
    <p:sldId id="271" r:id="rId17"/>
    <p:sldId id="272" r:id="rId18"/>
    <p:sldId id="273" r:id="rId19"/>
    <p:sldId id="274" r:id="rId20"/>
    <p:sldId id="262" r:id="rId21"/>
    <p:sldId id="263" r:id="rId22"/>
    <p:sldId id="264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4BB07-421C-4834-93AF-0EDA718694A9}" v="8" dt="2019-03-08T12:39:10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6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 Steen-Hansen" userId="e6b121bd-80ba-48a8-be6b-867c66722193" providerId="ADAL" clId="{6754BB07-421C-4834-93AF-0EDA718694A9}"/>
    <pc:docChg chg="custSel addSld delSld modSld">
      <pc:chgData name="Michel Steen-Hansen" userId="e6b121bd-80ba-48a8-be6b-867c66722193" providerId="ADAL" clId="{6754BB07-421C-4834-93AF-0EDA718694A9}" dt="2019-03-08T12:39:22.218" v="316" actId="14100"/>
      <pc:docMkLst>
        <pc:docMk/>
      </pc:docMkLst>
      <pc:sldChg chg="modSp">
        <pc:chgData name="Michel Steen-Hansen" userId="e6b121bd-80ba-48a8-be6b-867c66722193" providerId="ADAL" clId="{6754BB07-421C-4834-93AF-0EDA718694A9}" dt="2019-03-08T12:34:42.252" v="302" actId="20577"/>
        <pc:sldMkLst>
          <pc:docMk/>
          <pc:sldMk cId="2291525119" sldId="256"/>
        </pc:sldMkLst>
        <pc:spChg chg="mod">
          <ac:chgData name="Michel Steen-Hansen" userId="e6b121bd-80ba-48a8-be6b-867c66722193" providerId="ADAL" clId="{6754BB07-421C-4834-93AF-0EDA718694A9}" dt="2019-03-08T12:34:42.252" v="302" actId="20577"/>
          <ac:spMkLst>
            <pc:docMk/>
            <pc:sldMk cId="2291525119" sldId="256"/>
            <ac:spMk id="2" creationId="{00000000-0000-0000-0000-000000000000}"/>
          </ac:spMkLst>
        </pc:spChg>
      </pc:sldChg>
      <pc:sldChg chg="addSp delSp modSp">
        <pc:chgData name="Michel Steen-Hansen" userId="e6b121bd-80ba-48a8-be6b-867c66722193" providerId="ADAL" clId="{6754BB07-421C-4834-93AF-0EDA718694A9}" dt="2019-03-08T12:32:22.337" v="183" actId="113"/>
        <pc:sldMkLst>
          <pc:docMk/>
          <pc:sldMk cId="747699250" sldId="265"/>
        </pc:sldMkLst>
        <pc:spChg chg="add del mod">
          <ac:chgData name="Michel Steen-Hansen" userId="e6b121bd-80ba-48a8-be6b-867c66722193" providerId="ADAL" clId="{6754BB07-421C-4834-93AF-0EDA718694A9}" dt="2019-03-08T12:29:10.945" v="6" actId="478"/>
          <ac:spMkLst>
            <pc:docMk/>
            <pc:sldMk cId="747699250" sldId="265"/>
            <ac:spMk id="5" creationId="{4D839124-1305-42BD-9DED-10C42471F0A4}"/>
          </ac:spMkLst>
        </pc:spChg>
        <pc:spChg chg="add mod">
          <ac:chgData name="Michel Steen-Hansen" userId="e6b121bd-80ba-48a8-be6b-867c66722193" providerId="ADAL" clId="{6754BB07-421C-4834-93AF-0EDA718694A9}" dt="2019-03-08T12:32:22.337" v="183" actId="113"/>
          <ac:spMkLst>
            <pc:docMk/>
            <pc:sldMk cId="747699250" sldId="265"/>
            <ac:spMk id="6" creationId="{1B8C44D2-375A-439C-9F68-8AF585622252}"/>
          </ac:spMkLst>
        </pc:spChg>
      </pc:sldChg>
      <pc:sldChg chg="addSp modSp">
        <pc:chgData name="Michel Steen-Hansen" userId="e6b121bd-80ba-48a8-be6b-867c66722193" providerId="ADAL" clId="{6754BB07-421C-4834-93AF-0EDA718694A9}" dt="2019-03-08T12:33:35.639" v="281" actId="1076"/>
        <pc:sldMkLst>
          <pc:docMk/>
          <pc:sldMk cId="3852713177" sldId="266"/>
        </pc:sldMkLst>
        <pc:spChg chg="add mod">
          <ac:chgData name="Michel Steen-Hansen" userId="e6b121bd-80ba-48a8-be6b-867c66722193" providerId="ADAL" clId="{6754BB07-421C-4834-93AF-0EDA718694A9}" dt="2019-03-08T12:33:35.639" v="281" actId="1076"/>
          <ac:spMkLst>
            <pc:docMk/>
            <pc:sldMk cId="3852713177" sldId="266"/>
            <ac:spMk id="5" creationId="{CBE65797-7C2A-473F-A942-18D91E0B3178}"/>
          </ac:spMkLst>
        </pc:spChg>
      </pc:sldChg>
      <pc:sldChg chg="del">
        <pc:chgData name="Michel Steen-Hansen" userId="e6b121bd-80ba-48a8-be6b-867c66722193" providerId="ADAL" clId="{6754BB07-421C-4834-93AF-0EDA718694A9}" dt="2019-03-08T12:35:05.278" v="303" actId="2696"/>
        <pc:sldMkLst>
          <pc:docMk/>
          <pc:sldMk cId="2402606404" sldId="275"/>
        </pc:sldMkLst>
      </pc:sldChg>
      <pc:sldChg chg="del">
        <pc:chgData name="Michel Steen-Hansen" userId="e6b121bd-80ba-48a8-be6b-867c66722193" providerId="ADAL" clId="{6754BB07-421C-4834-93AF-0EDA718694A9}" dt="2019-03-08T12:35:05.296" v="307" actId="2696"/>
        <pc:sldMkLst>
          <pc:docMk/>
          <pc:sldMk cId="4104028857" sldId="566"/>
        </pc:sldMkLst>
      </pc:sldChg>
      <pc:sldChg chg="del">
        <pc:chgData name="Michel Steen-Hansen" userId="e6b121bd-80ba-48a8-be6b-867c66722193" providerId="ADAL" clId="{6754BB07-421C-4834-93AF-0EDA718694A9}" dt="2019-03-08T12:35:05.285" v="305" actId="2696"/>
        <pc:sldMkLst>
          <pc:docMk/>
          <pc:sldMk cId="3734635180" sldId="588"/>
        </pc:sldMkLst>
      </pc:sldChg>
      <pc:sldChg chg="del">
        <pc:chgData name="Michel Steen-Hansen" userId="e6b121bd-80ba-48a8-be6b-867c66722193" providerId="ADAL" clId="{6754BB07-421C-4834-93AF-0EDA718694A9}" dt="2019-03-08T12:35:05.313" v="309" actId="2696"/>
        <pc:sldMkLst>
          <pc:docMk/>
          <pc:sldMk cId="554253044" sldId="591"/>
        </pc:sldMkLst>
      </pc:sldChg>
      <pc:sldChg chg="addSp delSp modSp add">
        <pc:chgData name="Michel Steen-Hansen" userId="e6b121bd-80ba-48a8-be6b-867c66722193" providerId="ADAL" clId="{6754BB07-421C-4834-93AF-0EDA718694A9}" dt="2019-03-08T12:39:22.218" v="316" actId="14100"/>
        <pc:sldMkLst>
          <pc:docMk/>
          <pc:sldMk cId="127920827" sldId="593"/>
        </pc:sldMkLst>
        <pc:spChg chg="del">
          <ac:chgData name="Michel Steen-Hansen" userId="e6b121bd-80ba-48a8-be6b-867c66722193" providerId="ADAL" clId="{6754BB07-421C-4834-93AF-0EDA718694A9}" dt="2019-03-08T12:39:10.004" v="313"/>
          <ac:spMkLst>
            <pc:docMk/>
            <pc:sldMk cId="127920827" sldId="593"/>
            <ac:spMk id="3" creationId="{15EF6BDE-CD33-4250-81DF-564A9FB69B9E}"/>
          </ac:spMkLst>
        </pc:spChg>
        <pc:picChg chg="add mod">
          <ac:chgData name="Michel Steen-Hansen" userId="e6b121bd-80ba-48a8-be6b-867c66722193" providerId="ADAL" clId="{6754BB07-421C-4834-93AF-0EDA718694A9}" dt="2019-03-08T12:38:39.818" v="312" actId="1076"/>
          <ac:picMkLst>
            <pc:docMk/>
            <pc:sldMk cId="127920827" sldId="593"/>
            <ac:picMk id="4" creationId="{E7A363CA-C0D0-4A82-90DB-F14BAB12FEAA}"/>
          </ac:picMkLst>
        </pc:picChg>
        <pc:picChg chg="add mod">
          <ac:chgData name="Michel Steen-Hansen" userId="e6b121bd-80ba-48a8-be6b-867c66722193" providerId="ADAL" clId="{6754BB07-421C-4834-93AF-0EDA718694A9}" dt="2019-03-08T12:39:22.218" v="316" actId="14100"/>
          <ac:picMkLst>
            <pc:docMk/>
            <pc:sldMk cId="127920827" sldId="593"/>
            <ac:picMk id="5" creationId="{A7BA260F-DFE6-4381-A202-127A0D6A31E8}"/>
          </ac:picMkLst>
        </pc:picChg>
      </pc:sldChg>
      <pc:sldMasterChg chg="delSldLayout">
        <pc:chgData name="Michel Steen-Hansen" userId="e6b121bd-80ba-48a8-be6b-867c66722193" providerId="ADAL" clId="{6754BB07-421C-4834-93AF-0EDA718694A9}" dt="2019-03-08T12:35:05.296" v="308" actId="2696"/>
        <pc:sldMasterMkLst>
          <pc:docMk/>
          <pc:sldMasterMk cId="3054702974" sldId="2147483648"/>
        </pc:sldMasterMkLst>
        <pc:sldLayoutChg chg="del">
          <pc:chgData name="Michel Steen-Hansen" userId="e6b121bd-80ba-48a8-be6b-867c66722193" providerId="ADAL" clId="{6754BB07-421C-4834-93AF-0EDA718694A9}" dt="2019-03-08T12:35:05.281" v="304" actId="2696"/>
          <pc:sldLayoutMkLst>
            <pc:docMk/>
            <pc:sldMasterMk cId="3054702974" sldId="2147483648"/>
            <pc:sldLayoutMk cId="205347453" sldId="2147483660"/>
          </pc:sldLayoutMkLst>
        </pc:sldLayoutChg>
        <pc:sldLayoutChg chg="del">
          <pc:chgData name="Michel Steen-Hansen" userId="e6b121bd-80ba-48a8-be6b-867c66722193" providerId="ADAL" clId="{6754BB07-421C-4834-93AF-0EDA718694A9}" dt="2019-03-08T12:35:05.285" v="306" actId="2696"/>
          <pc:sldLayoutMkLst>
            <pc:docMk/>
            <pc:sldMasterMk cId="3054702974" sldId="2147483648"/>
            <pc:sldLayoutMk cId="2053643634" sldId="2147483661"/>
          </pc:sldLayoutMkLst>
        </pc:sldLayoutChg>
        <pc:sldLayoutChg chg="del">
          <pc:chgData name="Michel Steen-Hansen" userId="e6b121bd-80ba-48a8-be6b-867c66722193" providerId="ADAL" clId="{6754BB07-421C-4834-93AF-0EDA718694A9}" dt="2019-03-08T12:35:05.296" v="308" actId="2696"/>
          <pc:sldLayoutMkLst>
            <pc:docMk/>
            <pc:sldMasterMk cId="3054702974" sldId="2147483648"/>
            <pc:sldLayoutMk cId="3781986296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2773F-7EAD-4E56-B65B-D469103CC3B3}" type="datetimeFigureOut">
              <a:rPr lang="da-DK" smtClean="0"/>
              <a:t>08-03-2019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7C6CA-238B-44DE-ACE6-753C0AFE3C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271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A2F-BA72-4876-823D-9765A3AFE1D1}" type="datetimeFigureOut">
              <a:rPr lang="da-DK" smtClean="0"/>
              <a:t>08-03-2019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A993-8FD4-4B68-906A-526DBE88112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358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A2F-BA72-4876-823D-9765A3AFE1D1}" type="datetimeFigureOut">
              <a:rPr lang="da-DK" smtClean="0"/>
              <a:t>08-03-2019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A993-8FD4-4B68-906A-526DBE88112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130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A2F-BA72-4876-823D-9765A3AFE1D1}" type="datetimeFigureOut">
              <a:rPr lang="da-DK" smtClean="0"/>
              <a:t>08-03-2019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A993-8FD4-4B68-906A-526DBE88112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643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25933"/>
            <a:ext cx="11229673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1016000" y="1516530"/>
            <a:ext cx="10707843" cy="4706471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da-DK" dirty="0"/>
              <a:t>Klik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50846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A2F-BA72-4876-823D-9765A3AFE1D1}" type="datetimeFigureOut">
              <a:rPr lang="da-DK" smtClean="0"/>
              <a:t>08-03-2019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A993-8FD4-4B68-906A-526DBE88112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759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A2F-BA72-4876-823D-9765A3AFE1D1}" type="datetimeFigureOut">
              <a:rPr lang="da-DK" smtClean="0"/>
              <a:t>08-03-2019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A993-8FD4-4B68-906A-526DBE88112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168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A2F-BA72-4876-823D-9765A3AFE1D1}" type="datetimeFigureOut">
              <a:rPr lang="da-DK" smtClean="0"/>
              <a:t>08-03-2019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A993-8FD4-4B68-906A-526DBE88112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21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A2F-BA72-4876-823D-9765A3AFE1D1}" type="datetimeFigureOut">
              <a:rPr lang="da-DK" smtClean="0"/>
              <a:t>08-03-2019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A993-8FD4-4B68-906A-526DBE88112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259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A2F-BA72-4876-823D-9765A3AFE1D1}" type="datetimeFigureOut">
              <a:rPr lang="da-DK" smtClean="0"/>
              <a:t>08-03-2019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A993-8FD4-4B68-906A-526DBE88112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675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A2F-BA72-4876-823D-9765A3AFE1D1}" type="datetimeFigureOut">
              <a:rPr lang="da-DK" smtClean="0"/>
              <a:t>08-03-2019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A993-8FD4-4B68-906A-526DBE88112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048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A2F-BA72-4876-823D-9765A3AFE1D1}" type="datetimeFigureOut">
              <a:rPr lang="da-DK" smtClean="0"/>
              <a:t>08-03-2019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A993-8FD4-4B68-906A-526DBE88112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216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A2F-BA72-4876-823D-9765A3AFE1D1}" type="datetimeFigureOut">
              <a:rPr lang="da-DK" smtClean="0"/>
              <a:t>08-03-2019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A993-8FD4-4B68-906A-526DBE88112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72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EA2F-BA72-4876-823D-9765A3AFE1D1}" type="datetimeFigureOut">
              <a:rPr lang="da-DK" smtClean="0"/>
              <a:t>08-03-2019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A993-8FD4-4B68-906A-526DBE88112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70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strategi.d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7E9D3-352E-4F2E-94BE-F77F8F0F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13F4D8-3D4B-429E-A2D8-538E61457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0CBC4AF-C5CE-4D8A-94A9-F862E5343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621"/>
            <a:ext cx="12192000" cy="6260757"/>
          </a:xfrm>
          <a:prstGeom prst="rect">
            <a:avLst/>
          </a:prstGeom>
        </p:spPr>
      </p:pic>
      <p:sp>
        <p:nvSpPr>
          <p:cNvPr id="6" name="Taleboble: oval 5">
            <a:extLst>
              <a:ext uri="{FF2B5EF4-FFF2-40B4-BE49-F238E27FC236}">
                <a16:creationId xmlns:a16="http://schemas.microsoft.com/office/drawing/2014/main" id="{1B8C44D2-375A-439C-9F68-8AF585622252}"/>
              </a:ext>
            </a:extLst>
          </p:cNvPr>
          <p:cNvSpPr/>
          <p:nvPr/>
        </p:nvSpPr>
        <p:spPr>
          <a:xfrm>
            <a:off x="2643807" y="4160078"/>
            <a:ext cx="5774635" cy="1878496"/>
          </a:xfrm>
          <a:prstGeom prst="wedgeEllipseCallout">
            <a:avLst>
              <a:gd name="adj1" fmla="val -76201"/>
              <a:gd name="adj2" fmla="val -12375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PARADIMESKIFTE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I denne kronik om bibliotekets mange nye aktiviteter nævnes LÆSNING 30 gange.</a:t>
            </a:r>
          </a:p>
        </p:txBody>
      </p:sp>
    </p:spTree>
    <p:extLst>
      <p:ext uri="{BB962C8B-B14F-4D97-AF65-F5344CB8AC3E}">
        <p14:creationId xmlns:p14="http://schemas.microsoft.com/office/powerpoint/2010/main" val="74769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A24D2-2FEA-463C-802E-42D436593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D3BBFA-C9C0-4DD2-B1EE-C4EF2C1F71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047B558-944D-432B-B178-1B25C2631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699"/>
            <a:ext cx="12192000" cy="605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63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0A9F7-87DF-446A-965C-E1536C32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Formålet med en konference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3F1239-679E-47CA-B226-F5BC77DA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b="1" dirty="0"/>
              <a:t>Hovedformål:</a:t>
            </a:r>
          </a:p>
          <a:p>
            <a:pPr marL="0" indent="0">
              <a:buNone/>
            </a:pPr>
            <a:r>
              <a:rPr lang="da-DK" dirty="0"/>
              <a:t>Lancering af National Læsestrategi som ideen der kan skabe en ny læsekultur</a:t>
            </a:r>
          </a:p>
          <a:p>
            <a:pPr marL="0" indent="0">
              <a:buNone/>
            </a:pPr>
            <a:r>
              <a:rPr lang="da-DK" dirty="0"/>
              <a:t>At skabe et vækkelsesmøde for LÆSNING, der kan være katalysator for at skabe handlingsorientering i de forskellige fagligheder, med stor gennemslagskraft i pressen. </a:t>
            </a:r>
          </a:p>
          <a:p>
            <a:pPr marL="0" indent="0">
              <a:buNone/>
            </a:pPr>
            <a:r>
              <a:rPr lang="da-DK" dirty="0"/>
              <a:t>At skabe politisk ejerskab til LÆSNING 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/>
              <a:t>Underformål:</a:t>
            </a:r>
          </a:p>
          <a:p>
            <a:pPr marL="0" indent="0">
              <a:buNone/>
            </a:pPr>
            <a:r>
              <a:rPr lang="da-DK" dirty="0"/>
              <a:t>At binde op på læseaktiviteter i hele landet.</a:t>
            </a:r>
          </a:p>
          <a:p>
            <a:pPr marL="0" indent="0">
              <a:buNone/>
            </a:pPr>
            <a:r>
              <a:rPr lang="da-DK" dirty="0"/>
              <a:t>At skabe en interessentmobilisering, der fører til at så bred opbakning at læsekulturen udvikler sig. </a:t>
            </a:r>
          </a:p>
          <a:p>
            <a:pPr marL="0" indent="0">
              <a:buNone/>
            </a:pPr>
            <a:r>
              <a:rPr lang="da-DK" dirty="0"/>
              <a:t>At få interessenterne til at være aktive deltagere i en KÆMPE </a:t>
            </a:r>
            <a:r>
              <a:rPr lang="da-DK" dirty="0" err="1"/>
              <a:t>KÆMPE</a:t>
            </a:r>
            <a:r>
              <a:rPr lang="da-DK" dirty="0"/>
              <a:t> konference 2020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Hvad skal konferencens eftervirkninger være? </a:t>
            </a:r>
          </a:p>
          <a:p>
            <a:pPr marL="0" indent="0">
              <a:buNone/>
            </a:pPr>
            <a:r>
              <a:rPr lang="da-DK" dirty="0"/>
              <a:t>At LÆSNING bliver betragtet som et samfundsansvar, hvor alle skal gøre en ekstra indsats for at de kommende generationer også læser.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8574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219D0-FA04-4BA1-BE3F-633B73A0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Konferencens form om målgruppe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0FF129-071D-4AE2-BC0F-E9C6A5C24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Temaorientering, med inspirationsoplæg </a:t>
            </a:r>
          </a:p>
          <a:p>
            <a:pPr lvl="1"/>
            <a:r>
              <a:rPr lang="da-DK" dirty="0"/>
              <a:t>Underbygget af workshops der kan udvikle redskabet til forskellige fagligheder med </a:t>
            </a:r>
            <a:r>
              <a:rPr lang="da-DK" dirty="0" err="1"/>
              <a:t>praktiseksempler</a:t>
            </a:r>
            <a:r>
              <a:rPr lang="da-DK" dirty="0"/>
              <a:t> </a:t>
            </a:r>
          </a:p>
          <a:p>
            <a:pPr lvl="1"/>
            <a:endParaRPr lang="da-DK" dirty="0"/>
          </a:p>
          <a:p>
            <a:r>
              <a:rPr lang="da-DK" dirty="0"/>
              <a:t>At skabe en form, hvor man tænker LÆSNING som bidrag til andre faglige indsatser, så de kan se værdi i at implementering </a:t>
            </a:r>
          </a:p>
          <a:p>
            <a:pPr lvl="1"/>
            <a:r>
              <a:rPr lang="da-DK" dirty="0"/>
              <a:t>LEX. FN klimamål </a:t>
            </a:r>
            <a:r>
              <a:rPr lang="da-DK" dirty="0" err="1"/>
              <a:t>ala</a:t>
            </a:r>
            <a:r>
              <a:rPr lang="da-DK" dirty="0"/>
              <a:t> ”LÆSNING – den mest CO2 venlige rejseform”</a:t>
            </a:r>
            <a:br>
              <a:rPr lang="da-DK" dirty="0"/>
            </a:br>
            <a:endParaRPr lang="da-DK" dirty="0"/>
          </a:p>
          <a:p>
            <a:r>
              <a:rPr lang="da-DK" dirty="0"/>
              <a:t>Konferencelaboratorium til næste konference med endnu flere interessenter </a:t>
            </a:r>
          </a:p>
        </p:txBody>
      </p:sp>
    </p:spTree>
    <p:extLst>
      <p:ext uri="{BB962C8B-B14F-4D97-AF65-F5344CB8AC3E}">
        <p14:creationId xmlns:p14="http://schemas.microsoft.com/office/powerpoint/2010/main" val="66662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219D0-FA04-4BA1-BE3F-633B73A0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Konferencens form om målgruppe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0FF129-071D-4AE2-BC0F-E9C6A5C24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dirty="0"/>
              <a:t>Optakt:</a:t>
            </a:r>
          </a:p>
          <a:p>
            <a:r>
              <a:rPr lang="da-DK" dirty="0"/>
              <a:t>Små filmklip med kendte og ukendte og unge</a:t>
            </a:r>
          </a:p>
          <a:p>
            <a:r>
              <a:rPr lang="da-DK" dirty="0"/>
              <a:t>Optakt ex folkemøde</a:t>
            </a:r>
          </a:p>
          <a:p>
            <a:r>
              <a:rPr lang="da-DK" dirty="0"/>
              <a:t>National Læsedag – vi kan alle læse for hinanden</a:t>
            </a:r>
          </a:p>
          <a:p>
            <a:r>
              <a:rPr lang="da-DK" dirty="0"/>
              <a:t>Give hver kommune et antal billetter, ex </a:t>
            </a:r>
            <a:r>
              <a:rPr lang="da-DK" dirty="0" err="1"/>
              <a:t>bibliotekscheforeningen</a:t>
            </a:r>
            <a:endParaRPr lang="da-DK" dirty="0"/>
          </a:p>
          <a:p>
            <a:r>
              <a:rPr lang="da-DK" dirty="0"/>
              <a:t>Forberedelsesopgaver</a:t>
            </a:r>
          </a:p>
          <a:p>
            <a:r>
              <a:rPr lang="da-DK" dirty="0"/>
              <a:t>Man må ikke komme alene </a:t>
            </a:r>
          </a:p>
          <a:p>
            <a:r>
              <a:rPr lang="da-DK" dirty="0"/>
              <a:t>Forældre – og hvordan får man dem med? Folkeskolen og institutioner beskæftiger sig med familien. </a:t>
            </a:r>
          </a:p>
          <a:p>
            <a:endParaRPr lang="da-DK" dirty="0"/>
          </a:p>
          <a:p>
            <a:pPr lvl="1"/>
            <a:endParaRPr lang="da-DK" dirty="0"/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112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A978C-9155-430D-BC27-1BA1F3A4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185F3D-D96F-4702-912D-7FF95D751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A118101-3D7F-4446-A16E-B9CAF978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58" y="0"/>
            <a:ext cx="1042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9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74D7A-DD43-4654-8B05-51AD5BE5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053F58-5313-4EBC-A664-0DA994922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85260BE-1D7A-40A1-B0C0-7CDE55B92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333375"/>
            <a:ext cx="97917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7340A-0728-4166-9851-56BA5CDC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79A58F-E820-436D-8D19-41BA17F74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A409AB3-7CA3-457B-A0A5-E68D5D036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4762"/>
            <a:ext cx="101060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8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9C323-86B6-4681-B979-47465C2C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Bud på </a:t>
            </a:r>
            <a:r>
              <a:rPr lang="da-DK" dirty="0" err="1"/>
              <a:t>key</a:t>
            </a:r>
            <a:r>
              <a:rPr lang="da-DK" dirty="0"/>
              <a:t> note speakers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7D3CC5-DA29-46E2-825B-C1DC2BB28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30"/>
            <a:ext cx="10515600" cy="4696033"/>
          </a:xfrm>
        </p:spPr>
        <p:txBody>
          <a:bodyPr>
            <a:normAutofit fontScale="62500" lnSpcReduction="20000"/>
          </a:bodyPr>
          <a:lstStyle/>
          <a:p>
            <a:r>
              <a:rPr lang="da-DK" dirty="0"/>
              <a:t>Noemi Katznelsons, unges præstationskultur</a:t>
            </a:r>
          </a:p>
          <a:p>
            <a:r>
              <a:rPr lang="da-DK" dirty="0"/>
              <a:t>At arbejde som rollemodel, moderne forældreskab</a:t>
            </a:r>
          </a:p>
          <a:p>
            <a:r>
              <a:rPr lang="da-DK" dirty="0"/>
              <a:t> Alexander von </a:t>
            </a:r>
            <a:r>
              <a:rPr lang="da-DK" dirty="0" err="1"/>
              <a:t>Oettingen</a:t>
            </a:r>
            <a:endParaRPr lang="da-DK" dirty="0"/>
          </a:p>
          <a:p>
            <a:r>
              <a:rPr lang="da-DK" dirty="0"/>
              <a:t>Salling, </a:t>
            </a:r>
            <a:r>
              <a:rPr lang="da-DK" dirty="0" err="1"/>
              <a:t>Grundfors</a:t>
            </a:r>
            <a:r>
              <a:rPr lang="da-DK" dirty="0"/>
              <a:t>, Jysk </a:t>
            </a:r>
          </a:p>
          <a:p>
            <a:r>
              <a:rPr lang="da-DK" dirty="0"/>
              <a:t>Hvorfor er det vigtigt</a:t>
            </a:r>
          </a:p>
          <a:p>
            <a:r>
              <a:rPr lang="da-DK" dirty="0"/>
              <a:t>Hvordan ved vi hvad børn vil læse</a:t>
            </a:r>
          </a:p>
          <a:p>
            <a:r>
              <a:rPr lang="da-DK" dirty="0"/>
              <a:t>Oplæg fra DLF om projekt </a:t>
            </a:r>
          </a:p>
          <a:p>
            <a:r>
              <a:rPr lang="da-DK" dirty="0"/>
              <a:t>Lego og spil som historie fortælling</a:t>
            </a:r>
          </a:p>
          <a:p>
            <a:r>
              <a:rPr lang="da-DK" dirty="0"/>
              <a:t>Banebrydende læsebibliotekarer</a:t>
            </a:r>
          </a:p>
          <a:p>
            <a:r>
              <a:rPr lang="da-DK" dirty="0"/>
              <a:t> litteratur og læsning som tidlig indsats </a:t>
            </a:r>
          </a:p>
          <a:p>
            <a:r>
              <a:rPr lang="da-DK" dirty="0"/>
              <a:t>Ungt menneske som fagprofessionel </a:t>
            </a:r>
          </a:p>
          <a:p>
            <a:r>
              <a:rPr lang="da-DK" dirty="0"/>
              <a:t>Eksempler på </a:t>
            </a:r>
            <a:r>
              <a:rPr lang="da-DK" dirty="0" err="1"/>
              <a:t>hverdagspartneskeber</a:t>
            </a:r>
            <a:r>
              <a:rPr lang="da-DK" dirty="0"/>
              <a:t> mellem PLC og folkebibliotek </a:t>
            </a:r>
          </a:p>
          <a:p>
            <a:r>
              <a:rPr lang="da-DK" dirty="0"/>
              <a:t>Panel med forskellige synspunkter – af forældre – som også har andre funktioner ex. Politiker, lærer, </a:t>
            </a:r>
            <a:r>
              <a:rPr lang="da-DK" dirty="0" err="1"/>
              <a:t>etc</a:t>
            </a:r>
            <a:r>
              <a:rPr lang="da-DK" dirty="0"/>
              <a:t>…</a:t>
            </a:r>
          </a:p>
          <a:p>
            <a:r>
              <a:rPr lang="da-DK" dirty="0"/>
              <a:t>At starte med fortællingen – eller vælge en fortæller der bygger bro mellem de forskellige </a:t>
            </a:r>
          </a:p>
        </p:txBody>
      </p:sp>
    </p:spTree>
    <p:extLst>
      <p:ext uri="{BB962C8B-B14F-4D97-AF65-F5344CB8AC3E}">
        <p14:creationId xmlns:p14="http://schemas.microsoft.com/office/powerpoint/2010/main" val="208713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9E8BF-366F-4AD5-9378-EBF5FD38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da-DK" dirty="0"/>
              <a:t>En første programskitse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D5186A-DD14-4D3F-8FE8-F67A3E404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8" y="2279018"/>
            <a:ext cx="5737496" cy="3375920"/>
          </a:xfrm>
        </p:spPr>
        <p:txBody>
          <a:bodyPr anchor="t">
            <a:normAutofit/>
          </a:bodyPr>
          <a:lstStyle/>
          <a:p>
            <a:r>
              <a:rPr lang="da-DK" sz="1800" dirty="0"/>
              <a:t>To-trins-raket</a:t>
            </a:r>
          </a:p>
          <a:p>
            <a:endParaRPr lang="da-DK" sz="1800" dirty="0"/>
          </a:p>
          <a:p>
            <a:r>
              <a:rPr lang="da-DK" sz="1800" dirty="0"/>
              <a:t>En præsentationskonference på Christiansborg i uge 36 (start </a:t>
            </a:r>
            <a:r>
              <a:rPr lang="da-DK" sz="1800" dirty="0" err="1"/>
              <a:t>sep</a:t>
            </a:r>
            <a:r>
              <a:rPr lang="da-DK" sz="1800" dirty="0"/>
              <a:t>) med nogle af de beskrevne elementer.</a:t>
            </a:r>
          </a:p>
          <a:p>
            <a:endParaRPr lang="da-DK" sz="1800" dirty="0"/>
          </a:p>
          <a:p>
            <a:r>
              <a:rPr lang="da-DK" sz="1800" dirty="0"/>
              <a:t>Arbejde med interessentmobilisering frem mod en KÆMPE </a:t>
            </a:r>
            <a:r>
              <a:rPr lang="da-DK" sz="1800" dirty="0" err="1"/>
              <a:t>KÆMPE</a:t>
            </a:r>
            <a:r>
              <a:rPr lang="da-DK" sz="1800" dirty="0"/>
              <a:t> konference i 2020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Billedresultat for to trinsraket">
            <a:extLst>
              <a:ext uri="{FF2B5EF4-FFF2-40B4-BE49-F238E27FC236}">
                <a16:creationId xmlns:a16="http://schemas.microsoft.com/office/drawing/2014/main" id="{D38537CE-0C3E-4607-8BC0-AEB83B747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" r="1" b="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43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2B56B-B825-49B1-87A6-6EE7A7CB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Kommentarer og ideer?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DBBA0E-1261-4482-A2AB-DC8557DD2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Er det det rigtige formål?</a:t>
            </a:r>
          </a:p>
          <a:p>
            <a:endParaRPr lang="da-DK" dirty="0"/>
          </a:p>
          <a:p>
            <a:r>
              <a:rPr lang="da-DK" dirty="0"/>
              <a:t>Den rigtige form?</a:t>
            </a:r>
          </a:p>
          <a:p>
            <a:endParaRPr lang="da-DK" dirty="0"/>
          </a:p>
          <a:p>
            <a:r>
              <a:rPr lang="da-DK" dirty="0"/>
              <a:t>Den rigtige målgruppe?</a:t>
            </a:r>
          </a:p>
          <a:p>
            <a:endParaRPr lang="da-DK" dirty="0"/>
          </a:p>
          <a:p>
            <a:r>
              <a:rPr lang="da-DK" dirty="0"/>
              <a:t>Hvad skal der tages højde for i den videre planlægning af konferencen?</a:t>
            </a:r>
          </a:p>
        </p:txBody>
      </p:sp>
    </p:spTree>
    <p:extLst>
      <p:ext uri="{BB962C8B-B14F-4D97-AF65-F5344CB8AC3E}">
        <p14:creationId xmlns:p14="http://schemas.microsoft.com/office/powerpoint/2010/main" val="397073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9C170-B67B-4434-BCDA-02928368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1B0E06-3F54-46CA-9928-9CACD928F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CDEAD3C-7455-404D-AD95-C7275BAE0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96" y="0"/>
            <a:ext cx="9980407" cy="6858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BE65797-7C2A-473F-A942-18D91E0B3178}"/>
              </a:ext>
            </a:extLst>
          </p:cNvPr>
          <p:cNvSpPr txBox="1"/>
          <p:nvPr/>
        </p:nvSpPr>
        <p:spPr>
          <a:xfrm>
            <a:off x="1261241" y="80872"/>
            <a:ext cx="3563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Det hele begyndte i de dage, hvor disse rapporter udkom fra Tænketanken Fremtidens Biblioteker</a:t>
            </a:r>
          </a:p>
        </p:txBody>
      </p:sp>
    </p:spTree>
    <p:extLst>
      <p:ext uri="{BB962C8B-B14F-4D97-AF65-F5344CB8AC3E}">
        <p14:creationId xmlns:p14="http://schemas.microsoft.com/office/powerpoint/2010/main" val="385271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EDA99-F920-4E8C-AE12-53CC3730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5B6DA5-B796-417E-B088-DCC16E20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https://nationalstrategi.dk/wp-content/uploads/2018/12/Traedesten-forside-512.jpg">
            <a:extLst>
              <a:ext uri="{FF2B5EF4-FFF2-40B4-BE49-F238E27FC236}">
                <a16:creationId xmlns:a16="http://schemas.microsoft.com/office/drawing/2014/main" id="{7C8F0AE0-83FE-4D98-8539-DC14E3C27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0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0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B19C7-4261-460E-B8B5-D74E0254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E9DEEE-CE44-49BC-9B38-BCB7755C1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a-DK" b="1" dirty="0"/>
          </a:p>
          <a:p>
            <a:pPr marL="0" indent="0" algn="ctr">
              <a:buNone/>
            </a:pPr>
            <a:r>
              <a:rPr lang="da-DK" b="1" dirty="0"/>
              <a:t>Møde mellem </a:t>
            </a:r>
            <a:r>
              <a:rPr lang="da-DK" b="1" dirty="0" err="1"/>
              <a:t>DBs</a:t>
            </a:r>
            <a:r>
              <a:rPr lang="da-DK" b="1" dirty="0"/>
              <a:t> Forretningsudvalg </a:t>
            </a:r>
            <a:br>
              <a:rPr lang="da-DK" b="1" dirty="0"/>
            </a:br>
            <a:r>
              <a:rPr lang="da-DK" b="1" dirty="0"/>
              <a:t>og Lærings- og Digitaliseringsudvalg. </a:t>
            </a:r>
          </a:p>
          <a:p>
            <a:pPr marL="0" indent="0" algn="ctr">
              <a:buNone/>
            </a:pPr>
            <a:endParaRPr lang="da-DK" b="1" dirty="0"/>
          </a:p>
          <a:p>
            <a:pPr marL="0" indent="0" algn="ctr">
              <a:buNone/>
            </a:pPr>
            <a:r>
              <a:rPr lang="da-DK" b="1" dirty="0"/>
              <a:t>Tema: Konference om læsning</a:t>
            </a:r>
          </a:p>
          <a:p>
            <a:pPr marL="0" indent="0" algn="ctr">
              <a:buNone/>
            </a:pPr>
            <a:r>
              <a:rPr lang="da-DK" sz="3200" b="1" i="1" dirty="0"/>
              <a:t>Bidrag til realisering af National Læsestrategi </a:t>
            </a:r>
          </a:p>
          <a:p>
            <a:pPr marL="0" indent="0" algn="ctr">
              <a:buNone/>
            </a:pPr>
            <a:endParaRPr lang="da-DK" b="1" dirty="0"/>
          </a:p>
          <a:p>
            <a:pPr marL="0" indent="0" algn="ctr">
              <a:buNone/>
            </a:pPr>
            <a:r>
              <a:rPr lang="da-DK" b="1" dirty="0"/>
              <a:t>Fredag den 1. marts 2019</a:t>
            </a:r>
          </a:p>
        </p:txBody>
      </p:sp>
    </p:spTree>
    <p:extLst>
      <p:ext uri="{BB962C8B-B14F-4D97-AF65-F5344CB8AC3E}">
        <p14:creationId xmlns:p14="http://schemas.microsoft.com/office/powerpoint/2010/main" val="224610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618FA-4F40-4A89-940A-3233B5ED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7BA260F-DFE6-4381-A202-127A0D6A3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9849" y="0"/>
            <a:ext cx="4802469" cy="694099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7A363CA-C0D0-4A82-90DB-F14BAB12F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0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EB8C5-42A8-454D-AE69-1487F7A0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B1DBA3-FDA6-4521-AB94-489101EF4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64A35C4-64C9-4880-9AA8-2D230A0AB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53"/>
            <a:ext cx="12192000" cy="641109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30911D9-3E57-40A4-A72F-99E891305DFC}"/>
              </a:ext>
            </a:extLst>
          </p:cNvPr>
          <p:cNvSpPr txBox="1"/>
          <p:nvPr/>
        </p:nvSpPr>
        <p:spPr>
          <a:xfrm>
            <a:off x="3289738" y="1273148"/>
            <a:ext cx="4870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>
                <a:hlinkClick r:id="rId3"/>
              </a:rPr>
              <a:t>www.nationalstrategi.dk</a:t>
            </a:r>
            <a:r>
              <a:rPr lang="da-DK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203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ADC36-44A8-4B62-86B9-238EEC47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E1167E-211B-43A0-9183-C001A03F2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EA44E1B-C444-493C-9CE3-4C95A2423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081087"/>
            <a:ext cx="104108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7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2C82A-D98C-40AA-A1CF-EF9FB18E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CF06A7-BE92-43CA-A623-55DF14DAD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2AFFE4C-1AEE-4CB6-9B9C-C9AED7166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457200"/>
            <a:ext cx="66198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9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01553"/>
            <a:ext cx="9144000" cy="549060"/>
          </a:xfrm>
        </p:spPr>
        <p:txBody>
          <a:bodyPr>
            <a:normAutofit fontScale="90000"/>
          </a:bodyPr>
          <a:lstStyle/>
          <a:p>
            <a:r>
              <a:rPr lang="da-DK" sz="4000" b="1" dirty="0"/>
              <a:t>Hvorfor er læsning vigtig? </a:t>
            </a:r>
            <a:br>
              <a:rPr lang="da-DK" sz="2800" b="1" dirty="0"/>
            </a:br>
            <a:r>
              <a:rPr lang="da-DK" sz="2700" b="1" dirty="0"/>
              <a:t>Bud fra Lærings- og Digitaliseringsudvalgets møde 26.11.2028</a:t>
            </a:r>
            <a:endParaRPr lang="da-DK" sz="2800" b="1" dirty="0"/>
          </a:p>
        </p:txBody>
      </p:sp>
      <p:sp>
        <p:nvSpPr>
          <p:cNvPr id="4" name="Ellipse 3"/>
          <p:cNvSpPr/>
          <p:nvPr/>
        </p:nvSpPr>
        <p:spPr>
          <a:xfrm>
            <a:off x="145777" y="4019517"/>
            <a:ext cx="5718312" cy="2838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/>
              <a:t>Dannelse</a:t>
            </a:r>
            <a:endParaRPr lang="da-DK" sz="2000" dirty="0"/>
          </a:p>
          <a:p>
            <a:r>
              <a:rPr lang="da-DK" sz="1600" dirty="0"/>
              <a:t>Fordi læsning styrker vores kritiske sans og dermed evne til at deltage i demokratiet</a:t>
            </a:r>
          </a:p>
          <a:p>
            <a:r>
              <a:rPr lang="da-DK" sz="1600" dirty="0"/>
              <a:t>Fordi evnen til at forstå skrift giver adgang til den historie, vi står på. </a:t>
            </a:r>
          </a:p>
          <a:p>
            <a:r>
              <a:rPr lang="da-DK" sz="1600" dirty="0"/>
              <a:t>Fordi læsning styrker den kollektive bevidsthed</a:t>
            </a:r>
          </a:p>
          <a:p>
            <a:r>
              <a:rPr lang="da-DK" sz="1600" dirty="0"/>
              <a:t>Fordi læsning giver kollektiv selvudsigt (Brinkmann)</a:t>
            </a:r>
          </a:p>
          <a:p>
            <a:r>
              <a:rPr lang="da-DK" sz="1600" dirty="0"/>
              <a:t>Fordi læsning giver oplyste mennesker</a:t>
            </a:r>
          </a:p>
          <a:p>
            <a:endParaRPr lang="da-DK" sz="1400" dirty="0"/>
          </a:p>
        </p:txBody>
      </p:sp>
      <p:sp>
        <p:nvSpPr>
          <p:cNvPr id="5" name="Ellipse 4"/>
          <p:cNvSpPr/>
          <p:nvPr/>
        </p:nvSpPr>
        <p:spPr>
          <a:xfrm>
            <a:off x="5840898" y="4183809"/>
            <a:ext cx="5883965" cy="2503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/>
              <a:t>Empati og oplevelse</a:t>
            </a:r>
            <a:r>
              <a:rPr lang="da-DK" sz="1600" b="1" dirty="0"/>
              <a:t> </a:t>
            </a:r>
            <a:endParaRPr lang="da-DK" sz="1600" dirty="0"/>
          </a:p>
          <a:p>
            <a:r>
              <a:rPr lang="da-DK" sz="1600" dirty="0"/>
              <a:t>Fordi læsning er den korteste vej til at forstå andre mennesker</a:t>
            </a:r>
          </a:p>
          <a:p>
            <a:r>
              <a:rPr lang="da-DK" sz="1600" dirty="0"/>
              <a:t>Fordi læsning giver flere dimensioner i livet</a:t>
            </a:r>
          </a:p>
          <a:p>
            <a:r>
              <a:rPr lang="da-DK" sz="1600" dirty="0"/>
              <a:t>Fordi læsning får os til at glemme os selv – og det har vi brug for.</a:t>
            </a:r>
          </a:p>
          <a:p>
            <a:r>
              <a:rPr lang="da-DK" sz="1600" dirty="0"/>
              <a:t>Fordi læsning giver et rigere sprog</a:t>
            </a:r>
          </a:p>
          <a:p>
            <a:r>
              <a:rPr lang="da-DK" sz="1600" dirty="0"/>
              <a:t>Fordi læsningen stimulerer fantasien</a:t>
            </a:r>
          </a:p>
        </p:txBody>
      </p:sp>
      <p:sp>
        <p:nvSpPr>
          <p:cNvPr id="6" name="Ellipse 5"/>
          <p:cNvSpPr/>
          <p:nvPr/>
        </p:nvSpPr>
        <p:spPr>
          <a:xfrm>
            <a:off x="1709534" y="1604309"/>
            <a:ext cx="4522304" cy="24450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/>
              <a:t>Fordybelse</a:t>
            </a:r>
            <a:endParaRPr lang="da-DK" sz="2400" dirty="0"/>
          </a:p>
          <a:p>
            <a:r>
              <a:rPr lang="da-DK" sz="1600" dirty="0"/>
              <a:t>Fordi læsning styrker evnen til fordybelse</a:t>
            </a:r>
          </a:p>
          <a:p>
            <a:r>
              <a:rPr lang="da-DK" sz="1600" dirty="0"/>
              <a:t>Fordi læsning tvinger dig til at lukke alt andet ude</a:t>
            </a:r>
          </a:p>
          <a:p>
            <a:r>
              <a:rPr lang="da-DK" sz="1600" dirty="0"/>
              <a:t>Fordi læsningen styrker koncentrationsevnen</a:t>
            </a:r>
          </a:p>
        </p:txBody>
      </p:sp>
      <p:sp>
        <p:nvSpPr>
          <p:cNvPr id="7" name="Ellipse 6"/>
          <p:cNvSpPr/>
          <p:nvPr/>
        </p:nvSpPr>
        <p:spPr>
          <a:xfrm>
            <a:off x="6096000" y="1213296"/>
            <a:ext cx="5860774" cy="3141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/>
              <a:t>Læring</a:t>
            </a:r>
            <a:endParaRPr lang="da-DK" sz="2400" dirty="0"/>
          </a:p>
          <a:p>
            <a:r>
              <a:rPr lang="da-DK" sz="1600" dirty="0"/>
              <a:t>Fordi læsningen er forudsætningen for at fungere og uddanne sig</a:t>
            </a:r>
          </a:p>
          <a:p>
            <a:r>
              <a:rPr lang="da-DK" sz="1600" dirty="0"/>
              <a:t>Fordi vores liv er bundet op på skrift. Derfor er læsning lige så nødvendig som at trække vejret.</a:t>
            </a:r>
          </a:p>
          <a:p>
            <a:r>
              <a:rPr lang="da-DK" sz="1600" dirty="0"/>
              <a:t>Fordi læsning, livslang læring og livslang nysgerrighed er nødvendigt</a:t>
            </a:r>
          </a:p>
          <a:p>
            <a:r>
              <a:rPr lang="da-DK" sz="1600" dirty="0"/>
              <a:t>Fordi læsning gør os i stand til at forstå det    komplekse</a:t>
            </a:r>
          </a:p>
        </p:txBody>
      </p:sp>
      <p:sp>
        <p:nvSpPr>
          <p:cNvPr id="8" name="Undertitel 7">
            <a:extLst>
              <a:ext uri="{FF2B5EF4-FFF2-40B4-BE49-F238E27FC236}">
                <a16:creationId xmlns:a16="http://schemas.microsoft.com/office/drawing/2014/main" id="{0C7F0B50-9E41-4976-A5C2-867C21AD5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6641" y="3621158"/>
            <a:ext cx="3554896" cy="100747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da-DK" sz="2400" b="1" dirty="0"/>
              <a:t>LÆSNING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29152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468F965CD0E46B19593B14439F188" ma:contentTypeVersion="6" ma:contentTypeDescription="Opret et nyt dokument." ma:contentTypeScope="" ma:versionID="24dfc3cb05c312e15152ae80e7611ead">
  <xsd:schema xmlns:xsd="http://www.w3.org/2001/XMLSchema" xmlns:xs="http://www.w3.org/2001/XMLSchema" xmlns:p="http://schemas.microsoft.com/office/2006/metadata/properties" xmlns:ns2="3698363b-ef1e-4f8b-a30a-8cd0e7919661" targetNamespace="http://schemas.microsoft.com/office/2006/metadata/properties" ma:root="true" ma:fieldsID="d09be7b5a3599fd68e845651ad45df6a" ns2:_="">
    <xsd:import namespace="3698363b-ef1e-4f8b-a30a-8cd0e7919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8363b-ef1e-4f8b-a30a-8cd0e7919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F77955-A1CD-40FA-9127-032038257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8363b-ef1e-4f8b-a30a-8cd0e7919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7FF980-9213-4343-BA91-768F3130EFC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698363b-ef1e-4f8b-a30a-8cd0e791966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7DAF16-BBD8-48DE-86ED-595186C073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536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Hvorfor er læsning vigtig?  Bud fra Lærings- og Digitaliseringsudvalgets møde 26.11.2028</vt:lpstr>
      <vt:lpstr>PowerPoint-præsentation</vt:lpstr>
      <vt:lpstr>Formålet med en konference</vt:lpstr>
      <vt:lpstr>Konferencens form om målgruppe</vt:lpstr>
      <vt:lpstr>Konferencens form om målgruppe</vt:lpstr>
      <vt:lpstr>PowerPoint-præsentation</vt:lpstr>
      <vt:lpstr>PowerPoint-præsentation</vt:lpstr>
      <vt:lpstr>PowerPoint-præsentation</vt:lpstr>
      <vt:lpstr>Bud på key note speakers </vt:lpstr>
      <vt:lpstr>En første programskitse</vt:lpstr>
      <vt:lpstr>Kommentarer og ideer?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Øvelse 1: Det store hvorfor.  Hvorfor er læsning vigtig?</dc:title>
  <dc:creator>Lisbet</dc:creator>
  <cp:lastModifiedBy>Michel Steen-Hansen</cp:lastModifiedBy>
  <cp:revision>27</cp:revision>
  <dcterms:created xsi:type="dcterms:W3CDTF">2018-11-30T02:42:57Z</dcterms:created>
  <dcterms:modified xsi:type="dcterms:W3CDTF">2019-03-08T12:39:26Z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0x0101007D1468F965CD0E46B19593B14439F188</vt:lpwstr>
  </property>
</Properties>
</file>