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70" r:id="rId5"/>
    <p:sldId id="263" r:id="rId6"/>
    <p:sldId id="259" r:id="rId7"/>
    <p:sldId id="260" r:id="rId8"/>
    <p:sldId id="258" r:id="rId9"/>
    <p:sldId id="261" r:id="rId10"/>
    <p:sldId id="267" r:id="rId11"/>
    <p:sldId id="262" r:id="rId12"/>
    <p:sldId id="266" r:id="rId13"/>
    <p:sldId id="26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34" autoAdjust="0"/>
  </p:normalViewPr>
  <p:slideViewPr>
    <p:cSldViewPr snapToGrid="0" snapToObjects="1">
      <p:cViewPr varScale="1">
        <p:scale>
          <a:sx n="88" d="100"/>
          <a:sy n="88" d="100"/>
        </p:scale>
        <p:origin x="-690" y="-96"/>
      </p:cViewPr>
      <p:guideLst>
        <p:guide orient="horz" pos="2690"/>
        <p:guide orient="horz" pos="827"/>
        <p:guide pos="199"/>
        <p:guide pos="55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21" y="8374531"/>
            <a:ext cx="800022" cy="6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/>
          <a:lstStyle>
            <a:lvl1pPr algn="l">
              <a:defRPr sz="1200"/>
            </a:lvl1pPr>
          </a:lstStyle>
          <a:p>
            <a:endParaRPr lang="en-GB" sz="9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/>
          <a:lstStyle>
            <a:lvl1pPr algn="r">
              <a:defRPr sz="1200"/>
            </a:lvl1pPr>
          </a:lstStyle>
          <a:p>
            <a:fld id="{FD51D3D3-FD18-4681-9F4D-FACA76A9F716}" type="datetimeFigureOut">
              <a:rPr lang="en-GB" sz="900" smtClean="0"/>
              <a:t>13/05/2015</a:t>
            </a:fld>
            <a:endParaRPr lang="en-GB" sz="9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09389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 anchor="b"/>
          <a:lstStyle>
            <a:lvl1pPr algn="l">
              <a:defRPr sz="1200"/>
            </a:lvl1pPr>
          </a:lstStyle>
          <a:p>
            <a:endParaRPr lang="en-GB" sz="9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209389"/>
            <a:ext cx="2971800" cy="216000"/>
          </a:xfrm>
          <a:prstGeom prst="rect">
            <a:avLst/>
          </a:prstGeom>
        </p:spPr>
        <p:txBody>
          <a:bodyPr vert="horz" lIns="216000" tIns="45720" rIns="180000" bIns="45720" rtlCol="0" anchor="b"/>
          <a:lstStyle>
            <a:lvl1pPr algn="r">
              <a:defRPr sz="1200"/>
            </a:lvl1pPr>
          </a:lstStyle>
          <a:p>
            <a:fld id="{4E4F0B25-6B6C-417F-8A5F-3AB6073F7C55}" type="slidenum">
              <a:rPr lang="en-GB" sz="900" smtClean="0"/>
              <a:t>‹#›</a:t>
            </a:fld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65986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/>
          <a:lstStyle>
            <a:lvl1pPr algn="l">
              <a:defRPr sz="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/>
          <a:lstStyle>
            <a:lvl1pPr algn="r">
              <a:defRPr sz="900"/>
            </a:lvl1pPr>
          </a:lstStyle>
          <a:p>
            <a:fld id="{6B8772CB-E7B8-41C1-95DC-B7BED37C05AE}" type="datetimeFigureOut">
              <a:rPr lang="en-GB" smtClean="0"/>
              <a:pPr/>
              <a:t>13/05/2015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39364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17554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 anchor="b"/>
          <a:lstStyle>
            <a:lvl1pPr algn="l"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217554"/>
            <a:ext cx="2971800" cy="214452"/>
          </a:xfrm>
          <a:prstGeom prst="rect">
            <a:avLst/>
          </a:prstGeom>
        </p:spPr>
        <p:txBody>
          <a:bodyPr vert="horz" lIns="216000" tIns="45720" rIns="216000" bIns="45720" rtlCol="0" anchor="b"/>
          <a:lstStyle>
            <a:lvl1pPr algn="r">
              <a:defRPr sz="900"/>
            </a:lvl1pPr>
          </a:lstStyle>
          <a:p>
            <a:fld id="{576E89B1-B476-4C59-A1AE-E6F2A1941AB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21" y="8374531"/>
            <a:ext cx="800022" cy="6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79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387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33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85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373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520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511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64CA79-7984-4701-999C-A09188162081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712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1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10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E89B1-B476-4C59-A1AE-E6F2A1941AB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32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84800" y="1312863"/>
            <a:ext cx="3542400" cy="1531543"/>
          </a:xfrm>
        </p:spPr>
        <p:txBody>
          <a:bodyPr anchor="b"/>
          <a:lstStyle>
            <a:lvl1pPr algn="r">
              <a:lnSpc>
                <a:spcPct val="85000"/>
              </a:lnSpc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3881" y="3025462"/>
            <a:ext cx="3543319" cy="6845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Ins="0"/>
          <a:lstStyle>
            <a:lvl1pPr marL="0" indent="0" algn="r">
              <a:buFontTx/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8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724DC5B-6367-4A15-BBF2-F672FBCAF4F0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9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95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9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50BC0AFA-0CA3-4D52-860E-162066108CFE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26"/>
          </p:nvPr>
        </p:nvSpPr>
        <p:spPr>
          <a:xfrm>
            <a:off x="316801" y="1312223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27"/>
          </p:nvPr>
        </p:nvSpPr>
        <p:spPr>
          <a:xfrm>
            <a:off x="4729512" y="2873480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Content Placeholder 2"/>
          <p:cNvSpPr>
            <a:spLocks noGrp="1"/>
          </p:cNvSpPr>
          <p:nvPr>
            <p:ph idx="28"/>
          </p:nvPr>
        </p:nvSpPr>
        <p:spPr>
          <a:xfrm>
            <a:off x="315913" y="2873480"/>
            <a:ext cx="40968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236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4" name="Content Placeholder 2"/>
          <p:cNvSpPr>
            <a:spLocks noGrp="1"/>
          </p:cNvSpPr>
          <p:nvPr>
            <p:ph idx="10"/>
          </p:nvPr>
        </p:nvSpPr>
        <p:spPr>
          <a:xfrm>
            <a:off x="3260375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5" name="Content Placeholder 2"/>
          <p:cNvSpPr>
            <a:spLocks noGrp="1"/>
          </p:cNvSpPr>
          <p:nvPr>
            <p:ph idx="11"/>
          </p:nvPr>
        </p:nvSpPr>
        <p:spPr>
          <a:xfrm>
            <a:off x="6203950" y="1312223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2"/>
          </p:nvPr>
        </p:nvSpPr>
        <p:spPr>
          <a:xfrm>
            <a:off x="316800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3"/>
          </p:nvPr>
        </p:nvSpPr>
        <p:spPr>
          <a:xfrm>
            <a:off x="3260375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4"/>
          </p:nvPr>
        </p:nvSpPr>
        <p:spPr>
          <a:xfrm>
            <a:off x="6203950" y="2873480"/>
            <a:ext cx="2623250" cy="139689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6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1C5E525-B834-4711-904C-A8DE83017E7C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7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8416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background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Biblioteksparaplyen</a:t>
            </a:r>
            <a:endParaRPr lang="en-GB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C3502B-D2C2-4550-A943-E3B9C28DF1D9}" type="datetime1">
              <a:rPr lang="en-US" smtClean="0"/>
              <a:t>5/13/2015</a:t>
            </a:fld>
            <a:endParaRPr lang="en-GB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3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top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2648932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8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Biblioteksparaplyen</a:t>
            </a:r>
            <a:endParaRPr lang="en-GB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7AA799-5C3A-4566-A3B1-18FF69BF4BAC}" type="datetime1">
              <a:rPr lang="en-US" smtClean="0"/>
              <a:t>5/13/2015</a:t>
            </a:fld>
            <a:endParaRPr lang="en-GB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42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middle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1312224"/>
            <a:ext cx="9144000" cy="2955788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6E3CE93-8642-4A71-BBC7-8C40B6FDB498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1742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66390" cy="5143500"/>
          </a:xfr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873445" y="515420"/>
            <a:ext cx="3953755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873445" y="1312223"/>
            <a:ext cx="3953755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8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6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4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20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3445" y="103907"/>
            <a:ext cx="2199874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A7423A48-29A8-4987-A78B-5B91AEB55266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6972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rge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16800" y="1312224"/>
            <a:ext cx="8510400" cy="2955788"/>
          </a:xfrm>
          <a:prstGeom prst="roundRect">
            <a:avLst>
              <a:gd name="adj" fmla="val 4683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BE2AF0B-3D22-4035-BFA8-5FB973457A48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80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2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31411" y="1312224"/>
            <a:ext cx="4093768" cy="2955788"/>
          </a:xfrm>
          <a:prstGeom prst="roundRect">
            <a:avLst>
              <a:gd name="adj" fmla="val 392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CC56D7C-0101-4641-8064-9EDC6C377A51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566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3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5564631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02272" y="1312224"/>
            <a:ext cx="2624927" cy="2955788"/>
          </a:xfrm>
          <a:prstGeom prst="roundRect">
            <a:avLst>
              <a:gd name="adj" fmla="val 4084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2F5E7899-1B36-4D0D-86EF-12DD9BC5B498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167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/4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6308887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6040FB91-A960-4600-80B1-3FDC715AB436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13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8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FB257AFA-E109-47BF-B5BD-7C5A7D223CAB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9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81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8"/>
          </p:nvPr>
        </p:nvSpPr>
        <p:spPr>
          <a:xfrm>
            <a:off x="318821" y="1312223"/>
            <a:ext cx="4099651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4726874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65486168-56F4-45CF-82D1-F8827B81E23A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836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rou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27"/>
          </p:nvPr>
        </p:nvSpPr>
        <p:spPr>
          <a:xfrm>
            <a:off x="6937200" y="1312224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28"/>
          </p:nvPr>
        </p:nvSpPr>
        <p:spPr>
          <a:xfrm>
            <a:off x="4726874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29"/>
          </p:nvPr>
        </p:nvSpPr>
        <p:spPr>
          <a:xfrm>
            <a:off x="2521837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30"/>
          </p:nvPr>
        </p:nvSpPr>
        <p:spPr>
          <a:xfrm>
            <a:off x="316800" y="1312222"/>
            <a:ext cx="1890000" cy="2955788"/>
          </a:xfrm>
          <a:prstGeom prst="roundRect">
            <a:avLst>
              <a:gd name="adj" fmla="val 5068"/>
            </a:avLst>
          </a:prstGeom>
          <a:solidFill>
            <a:schemeClr val="accent6"/>
          </a:solidFill>
        </p:spPr>
        <p:txBody>
          <a:bodyPr rIns="0" anchor="ctr" anchorCtr="0"/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4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B6A3D02-D5F3-42A2-AD14-551B6F78F2F3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047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23"/>
          </p:nvPr>
        </p:nvSpPr>
        <p:spPr>
          <a:xfrm>
            <a:off x="318821" y="1312223"/>
            <a:ext cx="2923653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3578125" y="1309927"/>
            <a:ext cx="5258820" cy="2958085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media size 16/9</a:t>
            </a:r>
            <a:endParaRPr lang="en-GB" noProof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E2DE905B-0241-463A-AE41-6C2DF479A44A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5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113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:3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5" hasCustomPrompt="1"/>
          </p:nvPr>
        </p:nvSpPr>
        <p:spPr>
          <a:xfrm>
            <a:off x="4891539" y="1309927"/>
            <a:ext cx="3945406" cy="2958085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media size 4/3</a:t>
            </a:r>
            <a:endParaRPr lang="en-GB" noProof="0"/>
          </a:p>
        </p:txBody>
      </p:sp>
      <p:sp>
        <p:nvSpPr>
          <p:cNvPr id="17" name="Content Placeholder 2"/>
          <p:cNvSpPr>
            <a:spLocks noGrp="1"/>
          </p:cNvSpPr>
          <p:nvPr>
            <p:ph idx="24"/>
          </p:nvPr>
        </p:nvSpPr>
        <p:spPr>
          <a:xfrm>
            <a:off x="318821" y="1312223"/>
            <a:ext cx="4251592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4FDB815-0703-4D1C-A06B-DC50DF56B6DA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52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a Placeholder 8"/>
          <p:cNvSpPr>
            <a:spLocks noGrp="1"/>
          </p:cNvSpPr>
          <p:nvPr>
            <p:ph type="media" sz="quarter" idx="18" hasCustomPrompt="1"/>
          </p:nvPr>
        </p:nvSpPr>
        <p:spPr>
          <a:xfrm>
            <a:off x="0" y="-1"/>
            <a:ext cx="9144000" cy="5143499"/>
          </a:xfrm>
          <a:solidFill>
            <a:schemeClr val="accent6"/>
          </a:solidFill>
          <a:effectLst/>
        </p:spPr>
        <p:txBody>
          <a:bodyPr tIns="0" anchor="ctr" anchorCtr="0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media size 16:9</a:t>
            </a:r>
            <a:endParaRPr lang="en-GB" noProof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Biblioteksparaplyen</a:t>
            </a:r>
            <a:endParaRPr lang="en-GB" dirty="0"/>
          </a:p>
        </p:txBody>
      </p:sp>
      <p:sp>
        <p:nvSpPr>
          <p:cNvPr id="12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B797C3-6F53-4731-915D-0753E50F7C9B}" type="datetime1">
              <a:rPr lang="en-US" smtClean="0"/>
              <a:t>5/13/2015</a:t>
            </a:fld>
            <a:endParaRPr lang="en-GB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50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316800" y="309039"/>
            <a:ext cx="8510400" cy="3958973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9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noProof="0" smtClean="0">
              <a:ln>
                <a:noFill/>
              </a:ln>
              <a:solidFill>
                <a:srgbClr val="001965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itle 6"/>
          <p:cNvSpPr txBox="1">
            <a:spLocks/>
          </p:cNvSpPr>
          <p:nvPr userDrawn="1"/>
        </p:nvSpPr>
        <p:spPr bwMode="auto">
          <a:xfrm>
            <a:off x="318821" y="577310"/>
            <a:ext cx="8518124" cy="39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778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1965"/>
                </a:solidFill>
                <a:latin typeface="+mj-lt"/>
                <a:ea typeface="+mj-ea"/>
                <a:cs typeface="+mj-cs"/>
              </a:defRPr>
            </a:lvl1pPr>
            <a:lvl2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2pPr>
            <a:lvl3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3pPr>
            <a:lvl4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4pPr>
            <a:lvl5pPr algn="l" defTabSz="877888" rtl="0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5pPr>
            <a:lvl6pPr marL="329595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6pPr>
            <a:lvl7pPr marL="659191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7pPr>
            <a:lvl8pPr marL="988786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8pPr>
            <a:lvl9pPr marL="1318382" algn="l" defTabSz="878921" rtl="0" eaLnBrk="1" fontAlgn="base" hangingPunct="1">
              <a:spcBef>
                <a:spcPct val="0"/>
              </a:spcBef>
              <a:spcAft>
                <a:spcPct val="0"/>
              </a:spcAft>
              <a:defRPr sz="2700" b="1">
                <a:solidFill>
                  <a:srgbClr val="001965"/>
                </a:solidFill>
                <a:latin typeface="Verdana" pitchFamily="34" charset="0"/>
              </a:defRPr>
            </a:lvl9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748809" y="2524536"/>
            <a:ext cx="3633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noProof="0" dirty="0" smtClean="0">
                <a:solidFill>
                  <a:schemeClr val="accent5"/>
                </a:solidFill>
              </a:rPr>
              <a:t>Keep all content in this area</a:t>
            </a:r>
            <a:endParaRPr lang="en-GB" sz="1200" b="0" noProof="0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318820" y="1312223"/>
            <a:ext cx="851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noProof="0"/>
          </a:p>
        </p:txBody>
      </p:sp>
      <p:sp>
        <p:nvSpPr>
          <p:cNvPr id="30" name="Rectangle 29"/>
          <p:cNvSpPr/>
          <p:nvPr userDrawn="1"/>
        </p:nvSpPr>
        <p:spPr bwMode="auto">
          <a:xfrm>
            <a:off x="316800" y="1312222"/>
            <a:ext cx="8510401" cy="2955789"/>
          </a:xfrm>
          <a:prstGeom prst="rect">
            <a:avLst/>
          </a:prstGeom>
          <a:noFill/>
          <a:ln w="317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69875" marR="0" indent="-269875" algn="l" defTabSz="1219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</a:pPr>
            <a:r>
              <a:rPr kumimoji="0" lang="en-GB" sz="1800" b="0" i="0" u="none" strike="noStrike" cap="none" normalizeH="0" baseline="0" noProof="0" dirty="0" smtClean="0">
                <a:ln>
                  <a:noFill/>
                </a:ln>
                <a:solidFill>
                  <a:srgbClr val="001965"/>
                </a:solidFill>
                <a:effectLst/>
                <a:latin typeface="Verdana" pitchFamily="34" charset="0"/>
              </a:rPr>
              <a:t>Content area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316800" y="964459"/>
            <a:ext cx="4572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 b="0" noProof="0" dirty="0" smtClean="0">
                <a:solidFill>
                  <a:schemeClr val="accent5"/>
                </a:solidFill>
              </a:rPr>
              <a:t>Keep</a:t>
            </a:r>
            <a:r>
              <a:rPr lang="en-GB" sz="1200" b="0" baseline="0" noProof="0" dirty="0" smtClean="0">
                <a:solidFill>
                  <a:schemeClr val="accent5"/>
                </a:solidFill>
              </a:rPr>
              <a:t> all titles, </a:t>
            </a:r>
            <a:r>
              <a:rPr lang="en-GB" sz="1200" b="0" baseline="0" noProof="0" dirty="0" err="1" smtClean="0">
                <a:solidFill>
                  <a:schemeClr val="accent5"/>
                </a:solidFill>
              </a:rPr>
              <a:t>trompets</a:t>
            </a:r>
            <a:r>
              <a:rPr lang="en-GB" sz="1200" b="0" baseline="0" noProof="0" dirty="0" smtClean="0">
                <a:solidFill>
                  <a:schemeClr val="accent5"/>
                </a:solidFill>
              </a:rPr>
              <a:t> and subtitles in this area</a:t>
            </a:r>
            <a:endParaRPr lang="en-GB" sz="1200" b="0" noProof="0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 userDrawn="1"/>
        </p:nvSpPr>
        <p:spPr>
          <a:xfrm>
            <a:off x="4919812" y="329740"/>
            <a:ext cx="3909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0" noProof="0" smtClean="0">
                <a:solidFill>
                  <a:schemeClr val="accent5"/>
                </a:solidFill>
              </a:rPr>
              <a:t>Never</a:t>
            </a:r>
            <a:r>
              <a:rPr lang="en-GB" sz="1200" b="0" baseline="0" noProof="0" smtClean="0">
                <a:solidFill>
                  <a:schemeClr val="accent5"/>
                </a:solidFill>
              </a:rPr>
              <a:t> move Footer, Date and No placeholders</a:t>
            </a:r>
            <a:endParaRPr lang="en-GB" sz="1200" b="0" noProof="0">
              <a:solidFill>
                <a:schemeClr val="accent5"/>
              </a:solidFill>
            </a:endParaRP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7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E603094-7AC9-4AAB-9C01-5873554CF536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8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45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m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316800" y="385925"/>
            <a:ext cx="8510400" cy="12864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>
            <a:noAutofit/>
          </a:bodyPr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GB" noProof="0" dirty="0" smtClean="0"/>
              <a:t>Insert </a:t>
            </a:r>
            <a:r>
              <a:rPr lang="en-GB" noProof="0" dirty="0" err="1" smtClean="0"/>
              <a:t>trompet</a:t>
            </a:r>
            <a:endParaRPr lang="en-GB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73F8E9AA-2D09-4D96-8458-228B743CF784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231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 hasCustomPrompt="1"/>
          </p:nvPr>
        </p:nvSpPr>
        <p:spPr>
          <a:xfrm>
            <a:off x="316800" y="906832"/>
            <a:ext cx="8510400" cy="19972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 anchorCtr="0"/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GB" noProof="0" dirty="0" smtClean="0"/>
              <a:t>Insert subtitle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98F0CF96-CAD5-41C6-A5A3-71C33E62FCE5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086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1" y="515420"/>
            <a:ext cx="6692499" cy="3754955"/>
          </a:xfrm>
        </p:spPr>
        <p:txBody>
          <a:bodyPr tIns="57600" anchor="t"/>
          <a:lstStyle>
            <a:lvl1pPr>
              <a:lnSpc>
                <a:spcPct val="90000"/>
              </a:lnSpc>
              <a:defRPr sz="6000" spc="-15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0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9C77DD2-9082-43D4-8D59-55B2066D8E5A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1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94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29556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1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D2EA11C4-3580-47BB-8106-D54C60B4F6B9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3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342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3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DD31AECC-B6DF-49D9-AB30-3E9959FF5C6C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4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3078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8" name="Content Placeholder 2"/>
          <p:cNvSpPr>
            <a:spLocks noGrp="1"/>
          </p:cNvSpPr>
          <p:nvPr>
            <p:ph idx="10"/>
          </p:nvPr>
        </p:nvSpPr>
        <p:spPr>
          <a:xfrm>
            <a:off x="3260375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9" name="Content Placeholder 2"/>
          <p:cNvSpPr>
            <a:spLocks noGrp="1"/>
          </p:cNvSpPr>
          <p:nvPr>
            <p:ph idx="11"/>
          </p:nvPr>
        </p:nvSpPr>
        <p:spPr>
          <a:xfrm>
            <a:off x="6203950" y="1312223"/>
            <a:ext cx="2623250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20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1E97F67B-4AE7-466D-87AD-4545B72A400E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21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087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8" name="Content Placeholder 2"/>
          <p:cNvSpPr>
            <a:spLocks noGrp="1"/>
          </p:cNvSpPr>
          <p:nvPr>
            <p:ph idx="10"/>
          </p:nvPr>
        </p:nvSpPr>
        <p:spPr>
          <a:xfrm>
            <a:off x="2521837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9" name="Content Placeholder 2"/>
          <p:cNvSpPr>
            <a:spLocks noGrp="1"/>
          </p:cNvSpPr>
          <p:nvPr>
            <p:ph idx="11"/>
          </p:nvPr>
        </p:nvSpPr>
        <p:spPr>
          <a:xfrm>
            <a:off x="4726874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2"/>
          <p:cNvSpPr>
            <a:spLocks noGrp="1"/>
          </p:cNvSpPr>
          <p:nvPr>
            <p:ph idx="12"/>
          </p:nvPr>
        </p:nvSpPr>
        <p:spPr>
          <a:xfrm>
            <a:off x="6938963" y="1312223"/>
            <a:ext cx="1888237" cy="2955789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 sz="1050"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2E565516-63C3-4E27-8840-2D5AC101C7D6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16" name="Slide Number Placeholder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066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4822" y="105050"/>
            <a:ext cx="31237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7888" eaLnBrk="1" hangingPunct="1">
              <a:defRPr sz="600" b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00" y="1312222"/>
            <a:ext cx="8510400" cy="2955790"/>
          </a:xfrm>
          <a:prstGeom prst="rect">
            <a:avLst/>
          </a:prstGeom>
        </p:spPr>
        <p:txBody>
          <a:bodyPr vert="horz" lIns="0" tIns="0" rIns="21600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2956" y="103907"/>
            <a:ext cx="2900363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15" name="Rectangle 8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87153" y="103907"/>
            <a:ext cx="12017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878921" eaLnBrk="1" hangingPunct="1">
              <a:spcBef>
                <a:spcPct val="0"/>
              </a:spcBef>
              <a:defRPr sz="600" b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84654C56-2420-4C66-B951-D641779186F9}" type="datetime1">
              <a:rPr lang="en-US" noProof="0" smtClean="0"/>
              <a:t>5/13/2015</a:t>
            </a:fld>
            <a:endParaRPr lang="en-GB" noProof="0" dirty="0"/>
          </a:p>
        </p:txBody>
      </p:sp>
      <p:pic>
        <p:nvPicPr>
          <p:cNvPr id="16" name="Picture 11" descr="NN_m_2c_RGB"/>
          <p:cNvPicPr>
            <a:picLocks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968" y="4286053"/>
            <a:ext cx="800022" cy="6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3" descr="NN_m_2c_RGB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823" y="4286053"/>
            <a:ext cx="810096" cy="66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3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0" r:id="rId2"/>
    <p:sldLayoutId id="2147483686" r:id="rId3"/>
    <p:sldLayoutId id="2147483687" r:id="rId4"/>
    <p:sldLayoutId id="2147483665" r:id="rId5"/>
    <p:sldLayoutId id="2147483666" r:id="rId6"/>
    <p:sldLayoutId id="2147483667" r:id="rId7"/>
    <p:sldLayoutId id="2147483685" r:id="rId8"/>
    <p:sldLayoutId id="2147483670" r:id="rId9"/>
    <p:sldLayoutId id="2147483668" r:id="rId10"/>
    <p:sldLayoutId id="2147483669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79" r:id="rId20"/>
    <p:sldLayoutId id="2147483680" r:id="rId21"/>
    <p:sldLayoutId id="2147483681" r:id="rId22"/>
    <p:sldLayoutId id="2147483682" r:id="rId23"/>
    <p:sldLayoutId id="2147483683" r:id="rId24"/>
    <p:sldLayoutId id="2147483684" r:id="rId2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6575" indent="-271463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08038" indent="-271463" algn="l" defTabSz="914400" rtl="0" eaLnBrk="1" latinLnBrk="0" hangingPunct="1">
        <a:spcBef>
          <a:spcPct val="20000"/>
        </a:spcBef>
        <a:buClr>
          <a:schemeClr val="accent5"/>
        </a:buClr>
        <a:buFont typeface="Verdana" pitchFamily="34" charset="0"/>
        <a:buChar char="•"/>
        <a:defRPr sz="1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985838" indent="-177800" algn="l" defTabSz="914400" rtl="0" eaLnBrk="1" latinLnBrk="0" hangingPunct="1">
        <a:spcBef>
          <a:spcPct val="20000"/>
        </a:spcBef>
        <a:buClr>
          <a:schemeClr val="accent3"/>
        </a:buClr>
        <a:buFont typeface="Verdana" pitchFamily="34" charset="0"/>
        <a:buChar char="•"/>
        <a:defRPr sz="12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257300" indent="-184150" algn="l" defTabSz="914400" rtl="0" eaLnBrk="1" latinLnBrk="0" hangingPunct="1">
        <a:spcBef>
          <a:spcPct val="20000"/>
        </a:spcBef>
        <a:buClr>
          <a:srgbClr val="001423"/>
        </a:buClr>
        <a:buFont typeface="Verdana" pitchFamily="34" charset="0"/>
        <a:buChar char="•"/>
        <a:defRPr sz="11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lobeshare.novonordisk.com/RD/dru/PIM/library/LibraryInside/ocd/Communications/Brand%20pictures/NN1%20KC/Novo%20Nordisk_Library_DK_022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r.sagepub.com/content/31/4/23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7062" y="1312863"/>
            <a:ext cx="6840138" cy="1531543"/>
          </a:xfrm>
        </p:spPr>
        <p:txBody>
          <a:bodyPr/>
          <a:lstStyle/>
          <a:p>
            <a:r>
              <a:rPr lang="en-GB" dirty="0" err="1" smtClean="0"/>
              <a:t>Informationsundervisning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global </a:t>
            </a:r>
            <a:r>
              <a:rPr lang="en-GB" dirty="0" err="1" smtClean="0"/>
              <a:t>virksomhed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Bonnie Frisendahl</a:t>
            </a:r>
          </a:p>
          <a:p>
            <a:r>
              <a:rPr lang="en-GB" dirty="0" smtClean="0"/>
              <a:t>Global Information &amp; Analysis (GLIA)</a:t>
            </a:r>
          </a:p>
          <a:p>
            <a:r>
              <a:rPr lang="en-GB" dirty="0" smtClean="0"/>
              <a:t>Novo Nordisk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FD22983-BFF8-469F-982A-73994AFCBFDB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4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Train-the-trainer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Processen</a:t>
            </a:r>
            <a:endParaRPr lang="en-GB" b="1" dirty="0" smtClean="0"/>
          </a:p>
          <a:p>
            <a:r>
              <a:rPr lang="en-GB" dirty="0" err="1" smtClean="0"/>
              <a:t>Gruppefølelse</a:t>
            </a:r>
            <a:endParaRPr lang="en-GB" dirty="0" smtClean="0"/>
          </a:p>
          <a:p>
            <a:r>
              <a:rPr lang="en-GB" dirty="0" err="1" smtClean="0"/>
              <a:t>Fælles</a:t>
            </a:r>
            <a:r>
              <a:rPr lang="en-GB" dirty="0" smtClean="0"/>
              <a:t> </a:t>
            </a:r>
            <a:r>
              <a:rPr lang="en-GB" dirty="0" err="1" smtClean="0"/>
              <a:t>ordforråd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teorisk</a:t>
            </a:r>
            <a:r>
              <a:rPr lang="en-GB" dirty="0" smtClean="0"/>
              <a:t> </a:t>
            </a:r>
            <a:r>
              <a:rPr lang="en-GB" dirty="0" err="1" smtClean="0"/>
              <a:t>forståelse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at tale om </a:t>
            </a:r>
            <a:r>
              <a:rPr lang="en-GB" dirty="0" err="1" smtClean="0"/>
              <a:t>læring</a:t>
            </a:r>
            <a:r>
              <a:rPr lang="en-GB" dirty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undervisning</a:t>
            </a:r>
            <a:endParaRPr lang="en-GB" dirty="0" smtClean="0"/>
          </a:p>
          <a:p>
            <a:r>
              <a:rPr lang="en-GB" dirty="0" err="1" smtClean="0"/>
              <a:t>Fælles</a:t>
            </a:r>
            <a:r>
              <a:rPr lang="en-GB" dirty="0" smtClean="0"/>
              <a:t> feedback </a:t>
            </a:r>
            <a:r>
              <a:rPr lang="en-GB" dirty="0" err="1" smtClean="0"/>
              <a:t>kultur</a:t>
            </a:r>
            <a:endParaRPr lang="en-GB" dirty="0" smtClean="0"/>
          </a:p>
          <a:p>
            <a:r>
              <a:rPr lang="en-GB" dirty="0" smtClean="0"/>
              <a:t>Insights: </a:t>
            </a:r>
            <a:r>
              <a:rPr lang="en-GB" dirty="0" err="1" smtClean="0"/>
              <a:t>kommunikation</a:t>
            </a:r>
            <a:r>
              <a:rPr lang="en-GB" dirty="0" smtClean="0"/>
              <a:t> </a:t>
            </a:r>
            <a:r>
              <a:rPr lang="en-GB" dirty="0" err="1" smtClean="0"/>
              <a:t>indbyrdes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undervisere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10</a:t>
            </a:fld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56" y="1350000"/>
            <a:ext cx="3600000" cy="2700000"/>
          </a:xfrm>
          <a:prstGeom prst="roundRect">
            <a:avLst>
              <a:gd name="adj" fmla="val 4286"/>
            </a:avLst>
          </a:prstGeom>
        </p:spPr>
      </p:pic>
    </p:spTree>
    <p:extLst>
      <p:ext uri="{BB962C8B-B14F-4D97-AF65-F5344CB8AC3E}">
        <p14:creationId xmlns:p14="http://schemas.microsoft.com/office/powerpoint/2010/main" val="99768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Målgrupper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Nyansatte</a:t>
            </a:r>
            <a:endParaRPr lang="en-GB" dirty="0" smtClean="0"/>
          </a:p>
          <a:p>
            <a:r>
              <a:rPr lang="en-GB" dirty="0" smtClean="0"/>
              <a:t>Medical information, medical writers, researchers…</a:t>
            </a:r>
          </a:p>
          <a:p>
            <a:r>
              <a:rPr lang="en-GB" dirty="0" err="1"/>
              <a:t>Skræddersyet</a:t>
            </a:r>
            <a:r>
              <a:rPr lang="en-GB" dirty="0"/>
              <a:t> </a:t>
            </a:r>
            <a:r>
              <a:rPr lang="en-GB" dirty="0" err="1" smtClean="0"/>
              <a:t>undervisning</a:t>
            </a:r>
            <a:endParaRPr lang="en-GB" dirty="0" smtClean="0"/>
          </a:p>
          <a:p>
            <a:r>
              <a:rPr lang="en-GB" dirty="0" smtClean="0"/>
              <a:t>Stakeholder mapping</a:t>
            </a:r>
          </a:p>
          <a:p>
            <a:r>
              <a:rPr lang="en-GB" dirty="0" smtClean="0"/>
              <a:t>Targets outreach</a:t>
            </a:r>
          </a:p>
          <a:p>
            <a:r>
              <a:rPr lang="en-GB" dirty="0" smtClean="0">
                <a:solidFill>
                  <a:srgbClr val="E64A0E"/>
                </a:solidFill>
              </a:rPr>
              <a:t>1:1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11</a:t>
            </a:fld>
            <a:endParaRPr lang="en-GB" noProof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4593295" y="1312223"/>
            <a:ext cx="3658602" cy="2737078"/>
            <a:chOff x="522740" y="1595120"/>
            <a:chExt cx="3658602" cy="2737078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30142" y="3979333"/>
              <a:ext cx="312250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930142" y="1595120"/>
              <a:ext cx="0" cy="23842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86373" y="4070588"/>
              <a:ext cx="13612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 smtClean="0"/>
                <a:t>Business Priority</a:t>
              </a:r>
              <a:endParaRPr lang="en-GB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106761" y="2707599"/>
              <a:ext cx="10935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dirty="0" smtClean="0"/>
                <a:t>Training Gap</a:t>
              </a:r>
              <a:endParaRPr lang="en-GB" sz="11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738622" y="1595120"/>
              <a:ext cx="1442720" cy="1117600"/>
            </a:xfrm>
            <a:prstGeom prst="roundRect">
              <a:avLst/>
            </a:prstGeom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Strategy 1:  Focus:</a:t>
              </a:r>
            </a:p>
            <a:p>
              <a:pPr algn="ctr"/>
              <a:r>
                <a:rPr lang="en-GB" sz="1200" dirty="0" smtClean="0"/>
                <a:t>Introductions</a:t>
              </a:r>
            </a:p>
            <a:p>
              <a:pPr algn="ctr"/>
              <a:r>
                <a:rPr lang="en-GB" sz="1200" dirty="0" smtClean="0"/>
                <a:t>+ EndNote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38622" y="2763520"/>
              <a:ext cx="1442720" cy="1117600"/>
            </a:xfrm>
            <a:prstGeom prst="roundRect">
              <a:avLst/>
            </a:prstGeom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Strategy 2: </a:t>
              </a:r>
              <a:r>
                <a:rPr lang="en-GB" sz="1200" dirty="0" smtClean="0"/>
                <a:t>Maintain: Customer requested</a:t>
              </a:r>
              <a:endParaRPr lang="en-GB" sz="12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165013" y="1595120"/>
              <a:ext cx="1442720" cy="1117600"/>
            </a:xfrm>
            <a:prstGeom prst="roundRect">
              <a:avLst/>
            </a:prstGeom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Strategy 3:</a:t>
              </a:r>
            </a:p>
            <a:p>
              <a:pPr algn="ctr"/>
              <a:r>
                <a:rPr lang="en-GB" sz="1050" dirty="0" smtClean="0"/>
                <a:t>Outreach for targeted training</a:t>
              </a:r>
              <a:endParaRPr lang="en-GB" sz="105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81949" y="2763520"/>
              <a:ext cx="1442720" cy="1117600"/>
            </a:xfrm>
            <a:prstGeom prst="roundRect">
              <a:avLst/>
            </a:prstGeom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Strategy 4:</a:t>
              </a:r>
            </a:p>
            <a:p>
              <a:pPr algn="ctr"/>
              <a:r>
                <a:rPr lang="en-GB" sz="1200" dirty="0" smtClean="0"/>
                <a:t>Ad Hoc:</a:t>
              </a:r>
            </a:p>
            <a:p>
              <a:pPr algn="ctr"/>
              <a:r>
                <a:rPr lang="en-GB" sz="1200" dirty="0" smtClean="0"/>
                <a:t>1:1</a:t>
              </a:r>
            </a:p>
            <a:p>
              <a:pPr algn="ctr"/>
              <a:r>
                <a:rPr lang="en-GB" sz="1200" dirty="0" smtClean="0"/>
                <a:t>Vendors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04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Efter</a:t>
            </a:r>
            <a:r>
              <a:rPr lang="en-GB" dirty="0" smtClean="0"/>
              <a:t> </a:t>
            </a:r>
            <a:r>
              <a:rPr lang="en-GB" dirty="0" err="1" smtClean="0"/>
              <a:t>undervisningen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Tilfredshed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On-the-job-application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B</a:t>
            </a:r>
            <a:r>
              <a:rPr lang="en-GB" dirty="0" err="1" smtClean="0"/>
              <a:t>rugeradfærd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vores</a:t>
            </a:r>
            <a:r>
              <a:rPr lang="en-GB" dirty="0" smtClean="0"/>
              <a:t> website </a:t>
            </a:r>
            <a:r>
              <a:rPr lang="en-GB" dirty="0" err="1" smtClean="0"/>
              <a:t>og</a:t>
            </a:r>
            <a:r>
              <a:rPr lang="en-GB" dirty="0" smtClean="0"/>
              <a:t> helpdesk (?)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225" y="1312223"/>
            <a:ext cx="2160000" cy="21600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593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Udfordringer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Synlighed</a:t>
            </a:r>
            <a:endParaRPr lang="en-GB" dirty="0" smtClean="0"/>
          </a:p>
          <a:p>
            <a:r>
              <a:rPr lang="en-GB" dirty="0" err="1" smtClean="0"/>
              <a:t>Klarhed</a:t>
            </a:r>
            <a:endParaRPr lang="en-GB" dirty="0" smtClean="0"/>
          </a:p>
          <a:p>
            <a:r>
              <a:rPr lang="en-GB" dirty="0" err="1" smtClean="0"/>
              <a:t>Tid</a:t>
            </a:r>
            <a:endParaRPr lang="en-GB" dirty="0" smtClean="0"/>
          </a:p>
          <a:p>
            <a:r>
              <a:rPr lang="en-GB" dirty="0" err="1" smtClean="0"/>
              <a:t>Selvtillid</a:t>
            </a:r>
            <a:endParaRPr lang="en-GB" dirty="0" smtClean="0"/>
          </a:p>
          <a:p>
            <a:r>
              <a:rPr lang="en-GB" dirty="0" smtClean="0"/>
              <a:t>Rammer vi </a:t>
            </a:r>
            <a:r>
              <a:rPr lang="en-GB" dirty="0" err="1" smtClean="0"/>
              <a:t>målgrupperne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Måling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effekt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tilfredshed</a:t>
            </a:r>
            <a:endParaRPr lang="en-GB" dirty="0" smtClean="0"/>
          </a:p>
          <a:p>
            <a:r>
              <a:rPr lang="en-GB" dirty="0" err="1" smtClean="0"/>
              <a:t>Adminstrativt</a:t>
            </a:r>
            <a:r>
              <a:rPr lang="en-GB" dirty="0" smtClean="0"/>
              <a:t> </a:t>
            </a:r>
            <a:r>
              <a:rPr lang="en-GB" dirty="0" err="1" smtClean="0"/>
              <a:t>arbejde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759" y="1787322"/>
            <a:ext cx="2663732" cy="2005418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7799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Novo Nordisk </a:t>
            </a:r>
            <a:r>
              <a:rPr lang="en-GB" dirty="0" err="1" smtClean="0"/>
              <a:t>konteksten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63" y="1392796"/>
            <a:ext cx="4443537" cy="2016000"/>
          </a:xfrm>
        </p:spPr>
      </p:pic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 smtClean="0"/>
              <a:t>40.000 </a:t>
            </a:r>
            <a:r>
              <a:rPr lang="en-GB" dirty="0" err="1" smtClean="0"/>
              <a:t>medarbejdere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70+ </a:t>
            </a:r>
            <a:r>
              <a:rPr lang="en-GB" dirty="0" err="1" smtClean="0"/>
              <a:t>lande</a:t>
            </a:r>
            <a:endParaRPr lang="en-GB" dirty="0" smtClean="0"/>
          </a:p>
          <a:p>
            <a:r>
              <a:rPr lang="en-GB" dirty="0" smtClean="0"/>
              <a:t>GLIA: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Global </a:t>
            </a:r>
            <a:r>
              <a:rPr lang="en-GB" dirty="0" err="1" smtClean="0"/>
              <a:t>adgang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information </a:t>
            </a:r>
            <a:r>
              <a:rPr lang="en-GB" dirty="0" err="1" smtClean="0"/>
              <a:t>og</a:t>
            </a:r>
            <a:r>
              <a:rPr lang="en-GB" dirty="0" smtClean="0"/>
              <a:t> analyser/</a:t>
            </a:r>
            <a:r>
              <a:rPr lang="en-GB" dirty="0" err="1" smtClean="0"/>
              <a:t>søgninger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ekstern</a:t>
            </a:r>
            <a:r>
              <a:rPr lang="en-GB" dirty="0" smtClean="0"/>
              <a:t> information.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HQ, US + China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R&amp;D </a:t>
            </a:r>
            <a:r>
              <a:rPr lang="en-GB" dirty="0" err="1" smtClean="0"/>
              <a:t>og</a:t>
            </a:r>
            <a:r>
              <a:rPr lang="en-GB" dirty="0" smtClean="0"/>
              <a:t> CMR</a:t>
            </a:r>
          </a:p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Biblioteksparaplyen</a:t>
            </a:r>
            <a:endParaRPr lang="en-GB" noProof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AB90903-E7B3-4E7D-A3A2-0685422978F9}" type="datetime1">
              <a:rPr lang="en-US" noProof="0" smtClean="0"/>
              <a:t>5/13/2015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977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Information for innovation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Forskningen</a:t>
            </a:r>
            <a:r>
              <a:rPr lang="en-GB" dirty="0" smtClean="0"/>
              <a:t>: </a:t>
            </a:r>
            <a:r>
              <a:rPr lang="en-GB" sz="1400" i="1" dirty="0" smtClean="0"/>
              <a:t>90% </a:t>
            </a:r>
            <a:r>
              <a:rPr lang="en-GB" sz="1400" i="1" dirty="0" err="1" smtClean="0"/>
              <a:t>af</a:t>
            </a:r>
            <a:r>
              <a:rPr lang="en-GB" sz="1400" i="1" dirty="0" smtClean="0"/>
              <a:t> de targets </a:t>
            </a:r>
            <a:r>
              <a:rPr lang="en-GB" sz="1400" i="1" dirty="0" err="1" smtClean="0"/>
              <a:t>som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vores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forskere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leverer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kommer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fra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videnskabelige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artikler</a:t>
            </a:r>
            <a:r>
              <a:rPr lang="en-GB" sz="1400" i="1" dirty="0" smtClean="0"/>
              <a:t>, </a:t>
            </a:r>
            <a:r>
              <a:rPr lang="en-GB" sz="1400" i="1" dirty="0" err="1" smtClean="0"/>
              <a:t>i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patenter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eller</a:t>
            </a:r>
            <a:r>
              <a:rPr lang="en-GB" sz="1400" i="1" dirty="0" smtClean="0"/>
              <a:t> </a:t>
            </a:r>
            <a:r>
              <a:rPr lang="en-GB" sz="1400" i="1" dirty="0" err="1" smtClean="0"/>
              <a:t>i</a:t>
            </a:r>
            <a:r>
              <a:rPr lang="en-GB" sz="1400" i="1" dirty="0" smtClean="0"/>
              <a:t> pipeline </a:t>
            </a:r>
            <a:r>
              <a:rPr lang="en-GB" sz="1400" i="1" dirty="0" err="1" smtClean="0"/>
              <a:t>databaser</a:t>
            </a:r>
            <a:r>
              <a:rPr lang="en-GB" sz="1400" i="1" dirty="0" smtClean="0"/>
              <a:t>. </a:t>
            </a:r>
            <a:r>
              <a:rPr lang="en-GB" sz="1050" dirty="0" err="1" smtClean="0"/>
              <a:t>VicePresident</a:t>
            </a:r>
            <a:r>
              <a:rPr lang="en-GB" sz="1050" dirty="0" smtClean="0"/>
              <a:t> Søren Tullin</a:t>
            </a:r>
          </a:p>
          <a:p>
            <a:endParaRPr lang="en-GB" sz="105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050" dirty="0" err="1" smtClean="0"/>
              <a:t>Undervisning</a:t>
            </a:r>
            <a:r>
              <a:rPr lang="en-GB" sz="1050" dirty="0" smtClean="0"/>
              <a:t> </a:t>
            </a:r>
            <a:r>
              <a:rPr lang="en-GB" sz="1050" dirty="0" err="1" smtClean="0"/>
              <a:t>i</a:t>
            </a:r>
            <a:r>
              <a:rPr lang="en-GB" sz="1050" dirty="0" smtClean="0"/>
              <a:t> </a:t>
            </a:r>
            <a:r>
              <a:rPr lang="en-GB" sz="1050" dirty="0" err="1" smtClean="0"/>
              <a:t>litteratursøgning</a:t>
            </a:r>
            <a:r>
              <a:rPr lang="en-GB" sz="1050" dirty="0" smtClean="0"/>
              <a:t>, </a:t>
            </a:r>
            <a:r>
              <a:rPr lang="en-GB" sz="1050" dirty="0" err="1" smtClean="0"/>
              <a:t>databaser</a:t>
            </a:r>
            <a:r>
              <a:rPr lang="en-GB" sz="1050" dirty="0" smtClean="0"/>
              <a:t>, GLIA Knowledge Centre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050" dirty="0" smtClean="0"/>
              <a:t>Embedded librarian: </a:t>
            </a:r>
            <a:r>
              <a:rPr lang="en-GB" sz="1050" dirty="0" err="1" smtClean="0"/>
              <a:t>fokusgrupper</a:t>
            </a:r>
            <a:r>
              <a:rPr lang="en-GB" sz="1050" dirty="0" smtClean="0"/>
              <a:t> &amp; patent </a:t>
            </a:r>
            <a:r>
              <a:rPr lang="en-GB" sz="1050" dirty="0" err="1" smtClean="0"/>
              <a:t>afdelingen</a:t>
            </a:r>
            <a:endParaRPr lang="en-GB" sz="105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1050" dirty="0" smtClean="0"/>
              <a:t>Analyser: KOL mapping, text mining, PR performance etc.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050" dirty="0" smtClean="0"/>
          </a:p>
          <a:p>
            <a:r>
              <a:rPr lang="en-GB" sz="1600" b="1" i="1" dirty="0" err="1" smtClean="0"/>
              <a:t>Gør</a:t>
            </a:r>
            <a:r>
              <a:rPr lang="en-GB" sz="1600" b="1" i="1" dirty="0" smtClean="0"/>
              <a:t> </a:t>
            </a:r>
            <a:r>
              <a:rPr lang="en-GB" sz="1600" b="1" i="1" dirty="0" err="1" smtClean="0"/>
              <a:t>det</a:t>
            </a:r>
            <a:r>
              <a:rPr lang="en-GB" sz="1600" b="1" i="1" dirty="0" smtClean="0"/>
              <a:t> du </a:t>
            </a:r>
            <a:r>
              <a:rPr lang="en-GB" sz="1600" b="1" i="1" dirty="0" err="1" smtClean="0"/>
              <a:t>er</a:t>
            </a:r>
            <a:r>
              <a:rPr lang="en-GB" sz="1600" b="1" i="1" dirty="0" smtClean="0"/>
              <a:t> god </a:t>
            </a:r>
            <a:r>
              <a:rPr lang="en-GB" sz="1600" b="1" i="1" dirty="0" err="1" smtClean="0"/>
              <a:t>til</a:t>
            </a:r>
            <a:endParaRPr lang="en-GB" sz="1600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1050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0" y="1425719"/>
            <a:ext cx="4095750" cy="272862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3362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Viden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centrum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4</a:t>
            </a:fld>
            <a:endParaRPr lang="en-GB" noProof="0" dirty="0"/>
          </a:p>
        </p:txBody>
      </p:sp>
      <p:pic>
        <p:nvPicPr>
          <p:cNvPr id="1026" name="Picture 2" descr="Picture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2" y="1390489"/>
            <a:ext cx="4320000" cy="2875487"/>
          </a:xfrm>
          <a:prstGeom prst="roundRect">
            <a:avLst>
              <a:gd name="adj" fmla="val 3944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32364" y="3065647"/>
            <a:ext cx="3025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Nyt</a:t>
            </a:r>
            <a:r>
              <a:rPr lang="en-GB" dirty="0" smtClean="0"/>
              <a:t> </a:t>
            </a:r>
            <a:r>
              <a:rPr lang="en-GB" dirty="0" err="1" smtClean="0"/>
              <a:t>hovedkvater</a:t>
            </a:r>
            <a:r>
              <a:rPr lang="en-GB" dirty="0" smtClean="0"/>
              <a:t>, </a:t>
            </a:r>
            <a:r>
              <a:rPr lang="en-GB" dirty="0" err="1" smtClean="0"/>
              <a:t>februar</a:t>
            </a:r>
            <a:r>
              <a:rPr lang="en-GB" dirty="0" smtClean="0"/>
              <a:t> 2014</a:t>
            </a:r>
          </a:p>
          <a:p>
            <a:endParaRPr lang="en-GB" dirty="0"/>
          </a:p>
          <a:p>
            <a:r>
              <a:rPr lang="en-GB" dirty="0" smtClean="0"/>
              <a:t>GLIA Knowledge Centre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Undervisning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 information </a:t>
            </a:r>
            <a:r>
              <a:rPr lang="en-GB" dirty="0" err="1"/>
              <a:t>undervisning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Klassisk</a:t>
            </a:r>
            <a:r>
              <a:rPr lang="en-GB" dirty="0"/>
              <a:t> </a:t>
            </a:r>
            <a:r>
              <a:rPr lang="en-GB" dirty="0" err="1"/>
              <a:t>klasseværelse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Virtuel</a:t>
            </a:r>
            <a:r>
              <a:rPr lang="en-GB" dirty="0"/>
              <a:t> </a:t>
            </a:r>
            <a:r>
              <a:rPr lang="en-GB" dirty="0" err="1"/>
              <a:t>undervisning</a:t>
            </a:r>
            <a:r>
              <a:rPr lang="en-GB" dirty="0"/>
              <a:t> (LYNC</a:t>
            </a:r>
            <a:r>
              <a:rPr lang="en-GB" dirty="0" smtClean="0"/>
              <a:t>)</a:t>
            </a:r>
          </a:p>
          <a:p>
            <a:pPr marL="271462" lvl="1" indent="0">
              <a:buNone/>
            </a:pPr>
            <a:r>
              <a:rPr lang="en-GB" sz="1000" dirty="0">
                <a:hlinkClick r:id="rId3"/>
              </a:rPr>
              <a:t>http://</a:t>
            </a:r>
            <a:r>
              <a:rPr lang="en-GB" sz="1000" dirty="0" smtClean="0">
                <a:hlinkClick r:id="rId3"/>
              </a:rPr>
              <a:t>bir.sagepub.com/content/31/4/237</a:t>
            </a:r>
            <a:endParaRPr lang="en-GB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Medical </a:t>
            </a:r>
            <a:r>
              <a:rPr lang="en-GB" dirty="0"/>
              <a:t>Information Meeting training day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0" y="1393061"/>
            <a:ext cx="4095750" cy="2728624"/>
          </a:xfrm>
        </p:spPr>
      </p:pic>
    </p:spTree>
    <p:extLst>
      <p:ext uri="{BB962C8B-B14F-4D97-AF65-F5344CB8AC3E}">
        <p14:creationId xmlns:p14="http://schemas.microsoft.com/office/powerpoint/2010/main" val="192603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Strategi</a:t>
            </a:r>
            <a:r>
              <a:rPr lang="en-GB" dirty="0" smtClean="0"/>
              <a:t> </a:t>
            </a:r>
            <a:r>
              <a:rPr lang="en-GB" sz="1200" b="0" dirty="0" smtClean="0"/>
              <a:t>(2015-…)</a:t>
            </a:r>
            <a:endParaRPr lang="en-GB" sz="1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“GLIA </a:t>
            </a:r>
            <a:r>
              <a:rPr lang="en-US" i="1" dirty="0"/>
              <a:t>training provides our customers with information competencies and skills in order to: </a:t>
            </a:r>
          </a:p>
          <a:p>
            <a:r>
              <a:rPr lang="en-US" i="1" dirty="0"/>
              <a:t>maximise the investment in information </a:t>
            </a:r>
          </a:p>
          <a:p>
            <a:r>
              <a:rPr lang="en-US" i="1" dirty="0"/>
              <a:t>enable information based innovation and business decisions from idea to patient and </a:t>
            </a:r>
          </a:p>
          <a:p>
            <a:r>
              <a:rPr lang="en-US" i="1" dirty="0"/>
              <a:t>potentially become more effective in their jobs</a:t>
            </a:r>
            <a:r>
              <a:rPr lang="en-US" i="1" dirty="0" smtClean="0"/>
              <a:t>.”</a:t>
            </a:r>
            <a:endParaRPr lang="en-US" i="1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705035C0-8440-4C7A-A216-85D1AD5B585E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6</a:t>
            </a:fld>
            <a:endParaRPr lang="en-GB" noProof="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16" y="1576373"/>
            <a:ext cx="3640975" cy="2427316"/>
          </a:xfrm>
          <a:prstGeom prst="roundRect">
            <a:avLst>
              <a:gd name="adj" fmla="val 3955"/>
            </a:avLst>
          </a:prstGeom>
        </p:spPr>
      </p:pic>
    </p:spTree>
    <p:extLst>
      <p:ext uri="{BB962C8B-B14F-4D97-AF65-F5344CB8AC3E}">
        <p14:creationId xmlns:p14="http://schemas.microsoft.com/office/powerpoint/2010/main" val="323784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6800" y="1127024"/>
            <a:ext cx="8510400" cy="337552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goal of GLIA training is multi-faceted: 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sz="1600" dirty="0" smtClean="0"/>
              <a:t>We empower all customers to become </a:t>
            </a:r>
            <a:r>
              <a:rPr lang="en-GB" sz="1600" b="1" dirty="0" smtClean="0"/>
              <a:t>self-serviced</a:t>
            </a:r>
            <a:r>
              <a:rPr lang="en-GB" sz="1600" dirty="0" smtClean="0"/>
              <a:t> in meeting their </a:t>
            </a:r>
            <a:r>
              <a:rPr lang="en-GB" sz="1600" b="1" dirty="0" smtClean="0"/>
              <a:t>basic information needs</a:t>
            </a:r>
            <a:r>
              <a:rPr lang="en-GB" sz="1600" dirty="0" smtClean="0"/>
              <a:t>, and we furthermore </a:t>
            </a:r>
            <a:r>
              <a:rPr lang="en-GB" sz="1600" b="1" dirty="0" smtClean="0"/>
              <a:t>introduce</a:t>
            </a:r>
            <a:r>
              <a:rPr lang="en-GB" sz="1600" dirty="0" smtClean="0"/>
              <a:t> them to GLIAs critical insights, </a:t>
            </a:r>
            <a:r>
              <a:rPr lang="en-GB" sz="1600" dirty="0" smtClean="0">
                <a:solidFill>
                  <a:schemeClr val="tx1"/>
                </a:solidFill>
              </a:rPr>
              <a:t>innovative information services and GLIA as a </a:t>
            </a:r>
            <a:r>
              <a:rPr lang="en-GB" sz="1600" b="1" dirty="0" smtClean="0">
                <a:solidFill>
                  <a:schemeClr val="tx1"/>
                </a:solidFill>
              </a:rPr>
              <a:t>trusted business partner </a:t>
            </a:r>
            <a:r>
              <a:rPr lang="en-GB" sz="1600" dirty="0" smtClean="0">
                <a:solidFill>
                  <a:schemeClr val="tx1"/>
                </a:solidFill>
              </a:rPr>
              <a:t>for more </a:t>
            </a:r>
            <a:r>
              <a:rPr lang="en-GB" sz="1600" b="1" dirty="0" smtClean="0">
                <a:solidFill>
                  <a:schemeClr val="tx1"/>
                </a:solidFill>
              </a:rPr>
              <a:t>advanced</a:t>
            </a:r>
            <a:r>
              <a:rPr lang="en-GB" sz="1600" dirty="0" smtClean="0">
                <a:solidFill>
                  <a:schemeClr val="tx1"/>
                </a:solidFill>
              </a:rPr>
              <a:t> information needs. </a:t>
            </a:r>
          </a:p>
          <a:p>
            <a:r>
              <a:rPr lang="en-GB" sz="1600" dirty="0" smtClean="0"/>
              <a:t>We provide </a:t>
            </a:r>
            <a:r>
              <a:rPr lang="en-GB" sz="1600" b="1" dirty="0" smtClean="0"/>
              <a:t>customised training</a:t>
            </a:r>
            <a:r>
              <a:rPr lang="en-GB" sz="1600" dirty="0" smtClean="0"/>
              <a:t> for </a:t>
            </a:r>
            <a:r>
              <a:rPr lang="en-GB" sz="1600" b="1" dirty="0" smtClean="0"/>
              <a:t>information-intensive users </a:t>
            </a:r>
            <a:r>
              <a:rPr lang="en-GB" sz="1600" dirty="0" smtClean="0"/>
              <a:t>in raising their expertise in searching and information management.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Mål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78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277" y="319714"/>
            <a:ext cx="8510400" cy="391412"/>
          </a:xfrm>
        </p:spPr>
        <p:txBody>
          <a:bodyPr/>
          <a:lstStyle/>
          <a:p>
            <a:r>
              <a:rPr lang="en-GB" dirty="0" err="1" smtClean="0"/>
              <a:t>Læringstaksonomi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867D36F4-C4A9-4BB7-B6C3-0068211BBE98}" type="datetime1">
              <a:rPr lang="en-US" noProof="0" smtClean="0"/>
              <a:t>5/13/2015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8</a:t>
            </a:fld>
            <a:endParaRPr lang="en-GB" noProof="0" dirty="0"/>
          </a:p>
        </p:txBody>
      </p:sp>
      <p:pic>
        <p:nvPicPr>
          <p:cNvPr id="8" name="Billed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70"/>
          <a:stretch>
            <a:fillRect/>
          </a:stretch>
        </p:blipFill>
        <p:spPr bwMode="auto">
          <a:xfrm>
            <a:off x="936625" y="1019243"/>
            <a:ext cx="6696000" cy="364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79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Train-the-trainer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Forløbet</a:t>
            </a:r>
            <a:endParaRPr lang="en-GB" b="1" dirty="0" smtClean="0"/>
          </a:p>
          <a:p>
            <a:r>
              <a:rPr lang="en-GB" dirty="0" smtClean="0"/>
              <a:t>4 </a:t>
            </a:r>
            <a:r>
              <a:rPr lang="en-GB" dirty="0" err="1" smtClean="0"/>
              <a:t>dages</a:t>
            </a:r>
            <a:r>
              <a:rPr lang="en-GB" dirty="0" smtClean="0"/>
              <a:t> </a:t>
            </a:r>
            <a:r>
              <a:rPr lang="en-GB" dirty="0" err="1" smtClean="0"/>
              <a:t>skræddersyet</a:t>
            </a:r>
            <a:r>
              <a:rPr lang="en-GB" dirty="0" smtClean="0"/>
              <a:t> program</a:t>
            </a:r>
          </a:p>
          <a:p>
            <a:r>
              <a:rPr lang="en-GB" dirty="0" err="1" smtClean="0"/>
              <a:t>Leder</a:t>
            </a:r>
            <a:r>
              <a:rPr lang="en-GB" dirty="0" smtClean="0"/>
              <a:t> </a:t>
            </a:r>
            <a:r>
              <a:rPr lang="en-GB" dirty="0" err="1" smtClean="0"/>
              <a:t>samtaler</a:t>
            </a:r>
            <a:endParaRPr lang="en-GB" dirty="0" smtClean="0"/>
          </a:p>
          <a:p>
            <a:r>
              <a:rPr lang="en-GB" dirty="0" smtClean="0"/>
              <a:t>Pre-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posttest</a:t>
            </a:r>
            <a:endParaRPr lang="en-GB" dirty="0" smtClean="0"/>
          </a:p>
          <a:p>
            <a:r>
              <a:rPr lang="en-GB" dirty="0" err="1" smtClean="0"/>
              <a:t>Procesmål</a:t>
            </a:r>
            <a:r>
              <a:rPr lang="en-GB" dirty="0" smtClean="0"/>
              <a:t>: feedback</a:t>
            </a:r>
          </a:p>
          <a:p>
            <a:r>
              <a:rPr lang="en-GB" dirty="0" err="1" smtClean="0"/>
              <a:t>Produktmål</a:t>
            </a:r>
            <a:r>
              <a:rPr lang="en-GB" dirty="0" smtClean="0"/>
              <a:t>: </a:t>
            </a:r>
            <a:r>
              <a:rPr lang="en-GB" dirty="0" err="1" smtClean="0"/>
              <a:t>drejebøger</a:t>
            </a:r>
            <a:r>
              <a:rPr lang="en-GB" dirty="0" smtClean="0"/>
              <a:t>, </a:t>
            </a:r>
            <a:r>
              <a:rPr lang="en-GB" dirty="0" err="1" smtClean="0"/>
              <a:t>læringshieraki</a:t>
            </a:r>
            <a:r>
              <a:rPr lang="en-GB" dirty="0" smtClean="0"/>
              <a:t>, </a:t>
            </a:r>
            <a:r>
              <a:rPr lang="en-GB" dirty="0" err="1" smtClean="0"/>
              <a:t>kontekstafklaring</a:t>
            </a:r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86"/>
          <a:stretch/>
        </p:blipFill>
        <p:spPr>
          <a:xfrm rot="5400000">
            <a:off x="5087917" y="1210076"/>
            <a:ext cx="2750043" cy="2954337"/>
          </a:xfrm>
          <a:prstGeom prst="roundRect">
            <a:avLst>
              <a:gd name="adj" fmla="val 4733"/>
            </a:avLst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noProof="0" dirty="0" err="1" smtClean="0"/>
              <a:t>Biblioteksparaplyen</a:t>
            </a:r>
            <a:endParaRPr lang="en-GB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EA11C4-3580-47BB-8106-D54C60B4F6B9}" type="datetime1">
              <a:rPr lang="en-GB" noProof="0" smtClean="0"/>
              <a:t>13/05/2015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01E8EF-57E8-4F85-90EB-163CEE512F88}" type="slidenum">
              <a:rPr lang="en-GB" noProof="0" smtClean="0"/>
              <a:pPr>
                <a:defRPr/>
              </a:pPr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6302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">
  <a:themeElements>
    <a:clrScheme name="NN Microsoft Office Color Scheme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</a:theme>
</file>

<file path=ppt/theme/theme2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491</TotalTime>
  <Words>422</Words>
  <Application>Microsoft Office PowerPoint</Application>
  <PresentationFormat>On-screen Show (16:9)</PresentationFormat>
  <Paragraphs>135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Informationsundervisning i en global virksomhed</vt:lpstr>
      <vt:lpstr>Novo Nordisk konteksten</vt:lpstr>
      <vt:lpstr>Information for innovation</vt:lpstr>
      <vt:lpstr>Viden i centrum</vt:lpstr>
      <vt:lpstr>Undervisning</vt:lpstr>
      <vt:lpstr>Strategi (2015-…)</vt:lpstr>
      <vt:lpstr>Mål</vt:lpstr>
      <vt:lpstr>Læringstaksonomi</vt:lpstr>
      <vt:lpstr>Train-the-trainer</vt:lpstr>
      <vt:lpstr>Train-the-trainer</vt:lpstr>
      <vt:lpstr>Målgrupper</vt:lpstr>
      <vt:lpstr>Efter undervisningen</vt:lpstr>
      <vt:lpstr>Udfordringer</vt:lpstr>
    </vt:vector>
  </TitlesOfParts>
  <Company>Novo Nordisk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Informationsundervisning i en global virksomhed</dc:title>
  <dc:creator>BONF (Bonnie Frisendahl)</dc:creator>
  <cp:lastModifiedBy>BONF (Bonnie Frisendahl)</cp:lastModifiedBy>
  <cp:revision>24</cp:revision>
  <dcterms:created xsi:type="dcterms:W3CDTF">2015-05-11T08:56:23Z</dcterms:created>
  <dcterms:modified xsi:type="dcterms:W3CDTF">2015-05-13T08:52:56Z</dcterms:modified>
</cp:coreProperties>
</file>