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4" r:id="rId4"/>
    <p:sldId id="270" r:id="rId5"/>
    <p:sldId id="258" r:id="rId6"/>
    <p:sldId id="257" r:id="rId7"/>
    <p:sldId id="259" r:id="rId8"/>
    <p:sldId id="269" r:id="rId9"/>
    <p:sldId id="266" r:id="rId10"/>
    <p:sldId id="260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622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490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836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048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4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262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154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007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969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855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495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89CB-64ED-428A-B216-DD7C5C26F465}" type="datetimeFigureOut">
              <a:rPr lang="da-DK" smtClean="0"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E287-8A40-40AA-8048-E15DDE9C47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0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221088"/>
            <a:ext cx="7772400" cy="1584176"/>
          </a:xfrm>
        </p:spPr>
        <p:txBody>
          <a:bodyPr>
            <a:normAutofit/>
          </a:bodyPr>
          <a:lstStyle/>
          <a:p>
            <a:r>
              <a:rPr lang="da-DK" sz="2400" dirty="0" smtClean="0"/>
              <a:t>Hellen Niegaard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err="1" smtClean="0"/>
              <a:t>DBs</a:t>
            </a:r>
            <a:r>
              <a:rPr lang="da-DK" sz="2400" dirty="0" smtClean="0"/>
              <a:t> udvalg Bibliotekerne – indgangen til det digitale samfund</a:t>
            </a:r>
            <a:br>
              <a:rPr lang="da-DK" sz="2400" dirty="0" smtClean="0"/>
            </a:br>
            <a:r>
              <a:rPr lang="da-DK" sz="2400" dirty="0" smtClean="0"/>
              <a:t>Torsdag den 4. december 2014</a:t>
            </a:r>
            <a:endParaRPr lang="da-DK" sz="2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992888" cy="2448272"/>
          </a:xfrm>
        </p:spPr>
        <p:txBody>
          <a:bodyPr>
            <a:normAutofit/>
          </a:bodyPr>
          <a:lstStyle/>
          <a:p>
            <a:r>
              <a:rPr lang="da-DK" dirty="0" smtClean="0">
                <a:latin typeface="Bernard MT Condensed" panose="02050806060905020404" pitchFamily="18" charset="0"/>
              </a:rPr>
              <a:t>Borgernes adgang til </a:t>
            </a:r>
          </a:p>
          <a:p>
            <a:r>
              <a:rPr lang="da-DK" dirty="0" smtClean="0">
                <a:latin typeface="Bernard MT Condensed" panose="02050806060905020404" pitchFamily="18" charset="0"/>
              </a:rPr>
              <a:t>digitale materialer og informationer på bibliotekerne</a:t>
            </a:r>
          </a:p>
          <a:p>
            <a:r>
              <a:rPr lang="da-DK" dirty="0" smtClean="0">
                <a:latin typeface="Bernard MT Condensed" panose="02050806060905020404" pitchFamily="18" charset="0"/>
              </a:rPr>
              <a:t>…ophavsret og relaterede problematikker</a:t>
            </a:r>
            <a:endParaRPr lang="da-DK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Forfatterne og </a:t>
            </a:r>
            <a:r>
              <a:rPr lang="da-DK" dirty="0" err="1" smtClean="0"/>
              <a:t>ebøgerne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Når en fysisk bog købes af bibliotekerne, får forfatterne et vederlag via Biblioteksafgiften</a:t>
            </a:r>
          </a:p>
          <a:p>
            <a:pPr marL="0" indent="0">
              <a:buNone/>
            </a:pPr>
            <a:endParaRPr lang="da-DK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I </a:t>
            </a:r>
            <a:r>
              <a:rPr lang="da-DK" dirty="0"/>
              <a:t>øjeblikket forfattere modtager ikke vederlag for lån af </a:t>
            </a:r>
            <a:r>
              <a:rPr lang="da-DK" dirty="0" err="1" smtClean="0"/>
              <a:t>ebøger</a:t>
            </a:r>
            <a:r>
              <a:rPr lang="da-DK" dirty="0"/>
              <a:t> </a:t>
            </a:r>
            <a:r>
              <a:rPr lang="da-DK" dirty="0" smtClean="0"/>
              <a:t>o.l.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a-DK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Anbefalinger </a:t>
            </a:r>
            <a:r>
              <a:rPr lang="da-DK" dirty="0" smtClean="0"/>
              <a:t>fra arbejdsudvalg på </a:t>
            </a:r>
            <a:r>
              <a:rPr lang="da-DK" dirty="0" smtClean="0"/>
              <a:t>vej…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98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Ophavsretten – hvad &amp; hvem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Copyright </a:t>
            </a:r>
            <a:r>
              <a:rPr lang="en-US" dirty="0"/>
              <a:t>is a legal term used to describe the rights that creators have over their literary and artistic works. </a:t>
            </a:r>
            <a:r>
              <a:rPr lang="en-US" dirty="0" smtClean="0"/>
              <a:t>Works </a:t>
            </a:r>
            <a:r>
              <a:rPr lang="en-US" dirty="0"/>
              <a:t>covered by copyright range from books, music, paintings, sculpture and films, to computer </a:t>
            </a:r>
            <a:r>
              <a:rPr lang="en-US" dirty="0" smtClean="0"/>
              <a:t>programs, databases etc.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WIPO/World </a:t>
            </a:r>
            <a:r>
              <a:rPr lang="da-DK" dirty="0" err="1" smtClean="0"/>
              <a:t>Intellectual</a:t>
            </a:r>
            <a:r>
              <a:rPr lang="da-DK" dirty="0" smtClean="0"/>
              <a:t> Property Organization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EU direktiver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National lovgivning</a:t>
            </a:r>
          </a:p>
        </p:txBody>
      </p:sp>
    </p:spTree>
    <p:extLst>
      <p:ext uri="{BB962C8B-B14F-4D97-AF65-F5344CB8AC3E}">
        <p14:creationId xmlns:p14="http://schemas.microsoft.com/office/powerpoint/2010/main" val="309094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a-DK" dirty="0" smtClean="0">
                <a:solidFill>
                  <a:schemeClr val="bg1"/>
                </a:solidFill>
              </a:rPr>
              <a:t>Bibliotekerne &amp; de digitale ressourcer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780928"/>
            <a:ext cx="6491064" cy="3816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>
                <a:solidFill>
                  <a:schemeClr val="bg1"/>
                </a:solidFill>
              </a:rPr>
              <a:t>§ 1.</a:t>
            </a:r>
            <a:r>
              <a:rPr lang="da-DK" dirty="0">
                <a:solidFill>
                  <a:schemeClr val="bg1"/>
                </a:solidFill>
              </a:rPr>
              <a:t> Folkebibliotekernes formål er </a:t>
            </a:r>
            <a:r>
              <a:rPr lang="da-DK" dirty="0" smtClean="0">
                <a:solidFill>
                  <a:schemeClr val="bg1"/>
                </a:solidFill>
              </a:rPr>
              <a:t/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dirty="0" smtClean="0">
                <a:solidFill>
                  <a:schemeClr val="bg1"/>
                </a:solidFill>
              </a:rPr>
              <a:t>at </a:t>
            </a:r>
            <a:r>
              <a:rPr lang="da-DK" dirty="0">
                <a:solidFill>
                  <a:schemeClr val="bg1"/>
                </a:solidFill>
              </a:rPr>
              <a:t>fremme oplysning, uddannelse og kulturel aktivitet ved at stille bøger, tidsskrifter, lydbøger og andre egnede materialer til rådighed såsom musikbærende materialer og elektroniske informationsressourcer, herunder Internet og multimedier. </a:t>
            </a:r>
          </a:p>
        </p:txBody>
      </p:sp>
    </p:spTree>
    <p:extLst>
      <p:ext uri="{BB962C8B-B14F-4D97-AF65-F5344CB8AC3E}">
        <p14:creationId xmlns:p14="http://schemas.microsoft.com/office/powerpoint/2010/main" val="4612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err="1" smtClean="0"/>
              <a:t>eServices</a:t>
            </a:r>
            <a:endParaRPr lang="da-DK" dirty="0"/>
          </a:p>
        </p:txBody>
      </p:sp>
      <p:pic>
        <p:nvPicPr>
          <p:cNvPr id="5" name="Picture 2" descr="EBIB_logo_155x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01008"/>
            <a:ext cx="252095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eReolen.d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0851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3923928" y="2492896"/>
            <a:ext cx="4762872" cy="363326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Biblioteket køber licens til de vigtigste </a:t>
            </a:r>
            <a:r>
              <a:rPr lang="da-DK" dirty="0" err="1" smtClean="0"/>
              <a:t>netbaser</a:t>
            </a:r>
            <a:r>
              <a:rPr lang="da-DK" dirty="0" smtClean="0"/>
              <a:t> og giver adgang via lånerkort.</a:t>
            </a:r>
            <a:endParaRPr lang="da-DK" dirty="0"/>
          </a:p>
        </p:txBody>
      </p:sp>
      <p:pic>
        <p:nvPicPr>
          <p:cNvPr id="4100" name="Picture 4" descr="https://www.aalborgbibliotekerne.dk/Files/Billeder/Netbaser/filmstriben_2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266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Bibzoom.d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6748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Zini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090" y="43815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Netbas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884"/>
            <a:ext cx="6286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2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426170"/>
          </a:xfrm>
        </p:spPr>
        <p:txBody>
          <a:bodyPr>
            <a:noAutofit/>
          </a:bodyPr>
          <a:lstStyle/>
          <a:p>
            <a:pPr algn="l"/>
            <a:r>
              <a:rPr lang="da-DK" sz="4800" b="1" dirty="0" smtClean="0"/>
              <a:t/>
            </a:r>
            <a:br>
              <a:rPr lang="da-DK" sz="4800" b="1" dirty="0" smtClean="0"/>
            </a:br>
            <a:r>
              <a:rPr lang="da-DK" sz="4800" b="1" dirty="0" smtClean="0"/>
              <a:t>Digital aktualitet </a:t>
            </a:r>
            <a:r>
              <a:rPr lang="da-DK" sz="4800" b="1" dirty="0"/>
              <a:t/>
            </a:r>
            <a:br>
              <a:rPr lang="da-DK" sz="4800" b="1" dirty="0"/>
            </a:br>
            <a:r>
              <a:rPr lang="da-DK" sz="4800" b="1" dirty="0" smtClean="0"/>
              <a:t>	</a:t>
            </a:r>
            <a:endParaRPr lang="da-DK" sz="4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844824"/>
            <a:ext cx="7920880" cy="5013176"/>
          </a:xfrm>
        </p:spPr>
        <p:txBody>
          <a:bodyPr>
            <a:normAutofit fontScale="325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da-DK" sz="8600" dirty="0"/>
              <a:t>Bibliotekerne ønsker </a:t>
            </a:r>
            <a:r>
              <a:rPr lang="da-DK" sz="8600" dirty="0" smtClean="0"/>
              <a:t>at give borgerne de nyeste </a:t>
            </a:r>
            <a:r>
              <a:rPr lang="da-DK" sz="8600" dirty="0" err="1" smtClean="0"/>
              <a:t>ebøger</a:t>
            </a:r>
            <a:r>
              <a:rPr lang="da-DK" sz="8600" dirty="0" smtClean="0"/>
              <a:t>, ligesom de gør med trykte bøger!</a:t>
            </a:r>
            <a:br>
              <a:rPr lang="da-DK" sz="8600" dirty="0" smtClean="0"/>
            </a:br>
            <a:endParaRPr lang="da-DK" sz="8600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8600" dirty="0" smtClean="0"/>
              <a:t>Nogle forlag forhindrer dette ved at nægte </a:t>
            </a:r>
            <a:br>
              <a:rPr lang="da-DK" sz="8600" dirty="0" smtClean="0"/>
            </a:br>
            <a:r>
              <a:rPr lang="da-DK" sz="8600" dirty="0" smtClean="0"/>
              <a:t>at give bibliotekerne de nødvendige tilladelser </a:t>
            </a:r>
            <a:br>
              <a:rPr lang="da-DK" sz="8600" dirty="0" smtClean="0"/>
            </a:br>
            <a:r>
              <a:rPr lang="da-DK" sz="8600" dirty="0" smtClean="0"/>
              <a:t>til at udlåne </a:t>
            </a:r>
            <a:r>
              <a:rPr lang="da-DK" sz="8600" dirty="0" err="1" smtClean="0"/>
              <a:t>ebøger</a:t>
            </a:r>
            <a:r>
              <a:rPr lang="da-DK" sz="8600" dirty="0" smtClean="0"/>
              <a:t>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a-DK" sz="8600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8600" dirty="0"/>
              <a:t>Forlag ‘forsinker’ </a:t>
            </a:r>
            <a:r>
              <a:rPr lang="da-DK" sz="8600" dirty="0" err="1"/>
              <a:t>ebogsudgivelsen</a:t>
            </a:r>
            <a:r>
              <a:rPr lang="da-DK" sz="8600" dirty="0" smtClean="0"/>
              <a:t>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a-DK" sz="86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8600" dirty="0" smtClean="0"/>
              <a:t>Behandler </a:t>
            </a:r>
            <a:r>
              <a:rPr lang="da-DK" sz="8600" dirty="0" err="1" smtClean="0"/>
              <a:t>ebøger</a:t>
            </a:r>
            <a:r>
              <a:rPr lang="da-DK" sz="8600" dirty="0" smtClean="0"/>
              <a:t> som analoge/trykte bøger.</a:t>
            </a:r>
            <a:endParaRPr lang="da-DK" sz="8600" dirty="0"/>
          </a:p>
          <a:p>
            <a:pPr marL="0" indent="0">
              <a:buClr>
                <a:srgbClr val="FF0000"/>
              </a:buClr>
              <a:buNone/>
            </a:pPr>
            <a:endParaRPr lang="da-DK" sz="6700" dirty="0" smtClean="0"/>
          </a:p>
          <a:p>
            <a:pPr marL="0" indent="0">
              <a:buClr>
                <a:srgbClr val="FF0000"/>
              </a:buClr>
              <a:buNone/>
            </a:pPr>
            <a:endParaRPr lang="da-DK" sz="6700" dirty="0" smtClean="0"/>
          </a:p>
          <a:p>
            <a:pPr marL="0" indent="0">
              <a:buClr>
                <a:srgbClr val="FF0000"/>
              </a:buClr>
              <a:buNone/>
            </a:pP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5057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>
            <a:normAutofit/>
          </a:bodyPr>
          <a:lstStyle/>
          <a:p>
            <a:pPr algn="l"/>
            <a:r>
              <a:rPr lang="da-DK" b="1" dirty="0" smtClean="0"/>
              <a:t>Digital adgang &amp; ejerskab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772816"/>
            <a:ext cx="849694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Bibliotekerne ønsker ret til vedvarende adgang!</a:t>
            </a:r>
            <a:br>
              <a:rPr lang="da-DK" dirty="0" smtClean="0"/>
            </a:br>
            <a:endParaRPr lang="da-DK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Forlag </a:t>
            </a:r>
            <a:r>
              <a:rPr lang="da-DK" dirty="0"/>
              <a:t>kan </a:t>
            </a:r>
            <a:r>
              <a:rPr lang="da-DK" dirty="0" smtClean="0"/>
              <a:t>uden videre trække bøger eller f.eks. tidsskriftartikler </a:t>
            </a:r>
            <a:r>
              <a:rPr lang="da-DK" dirty="0"/>
              <a:t>ud af </a:t>
            </a:r>
            <a:r>
              <a:rPr lang="da-DK" dirty="0" smtClean="0"/>
              <a:t>aftaler/services.</a:t>
            </a:r>
            <a:br>
              <a:rPr lang="da-DK" dirty="0" smtClean="0"/>
            </a:br>
            <a:endParaRPr lang="da-DK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Forlag </a:t>
            </a:r>
            <a:r>
              <a:rPr lang="da-DK" dirty="0"/>
              <a:t>skal forpligte sig </a:t>
            </a:r>
            <a:r>
              <a:rPr lang="da-DK" dirty="0" smtClean="0"/>
              <a:t>til aflevere </a:t>
            </a:r>
            <a:r>
              <a:rPr lang="da-DK" dirty="0"/>
              <a:t>til ’pligtudgaver’ </a:t>
            </a:r>
            <a:r>
              <a:rPr lang="da-DK" dirty="0" smtClean="0"/>
              <a:t>af </a:t>
            </a:r>
            <a:r>
              <a:rPr lang="da-DK" dirty="0"/>
              <a:t>alle </a:t>
            </a:r>
            <a:r>
              <a:rPr lang="da-DK" dirty="0" smtClean="0"/>
              <a:t>titler eller tillade bibliotekerne at digitalisere bagkatalogen.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731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52928" cy="1143000"/>
          </a:xfrm>
        </p:spPr>
        <p:txBody>
          <a:bodyPr>
            <a:normAutofit/>
          </a:bodyPr>
          <a:lstStyle/>
          <a:p>
            <a:pPr algn="l"/>
            <a:r>
              <a:rPr lang="da-DK" b="1" dirty="0" smtClean="0"/>
              <a:t>Digitale køb &amp; prissætning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1600200"/>
            <a:ext cx="80648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Bibliotekerne ønsker </a:t>
            </a:r>
            <a:r>
              <a:rPr lang="da-DK" dirty="0"/>
              <a:t>at købe e-bøger til rimelige priser og på rimelige </a:t>
            </a:r>
            <a:r>
              <a:rPr lang="da-DK" dirty="0" smtClean="0"/>
              <a:t>vilkår.</a:t>
            </a:r>
          </a:p>
          <a:p>
            <a:pPr marL="0" indent="0">
              <a:buNone/>
            </a:pPr>
            <a:endParaRPr lang="da-DK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Forlag </a:t>
            </a:r>
            <a:r>
              <a:rPr lang="da-DK" dirty="0"/>
              <a:t>sælger </a:t>
            </a:r>
            <a:r>
              <a:rPr lang="da-DK" dirty="0" err="1" smtClean="0"/>
              <a:t>ebøger</a:t>
            </a:r>
            <a:r>
              <a:rPr lang="da-DK" dirty="0" smtClean="0"/>
              <a:t> til høje priser.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a-DK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Hvorfor?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3324225"/>
            <a:ext cx="285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0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en-US" sz="3600" b="1" dirty="0"/>
              <a:t>Treaty Proposal on Copyright Limitations and Exceptions for Libraries and Archives</a:t>
            </a:r>
            <a:endParaRPr lang="da-DK" sz="3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Clr>
                <a:srgbClr val="FF0000"/>
              </a:buClr>
              <a:buNone/>
            </a:pPr>
            <a:r>
              <a:rPr lang="da-DK" i="1" dirty="0" smtClean="0"/>
              <a:t>Traktatforslaget omfatter</a:t>
            </a:r>
            <a:r>
              <a:rPr lang="da-DK" i="1" dirty="0"/>
              <a:t> </a:t>
            </a:r>
            <a:r>
              <a:rPr lang="da-DK" i="1" dirty="0" smtClean="0"/>
              <a:t>bl.a.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Biblioteksudlån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Indkøb </a:t>
            </a:r>
            <a:r>
              <a:rPr lang="da-DK" dirty="0"/>
              <a:t>og </a:t>
            </a:r>
            <a:r>
              <a:rPr lang="da-DK" dirty="0" smtClean="0"/>
              <a:t>materialeforsyning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Adgang </a:t>
            </a:r>
            <a:r>
              <a:rPr lang="da-DK" dirty="0"/>
              <a:t>til/Bevaring af </a:t>
            </a:r>
            <a:r>
              <a:rPr lang="da-DK" dirty="0" smtClean="0"/>
              <a:t>biblioteksmaterialer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err="1" smtClean="0"/>
              <a:t>eBrug</a:t>
            </a:r>
            <a:r>
              <a:rPr lang="da-DK" dirty="0" smtClean="0"/>
              <a:t> </a:t>
            </a:r>
            <a:r>
              <a:rPr lang="da-DK" dirty="0"/>
              <a:t>for personer med </a:t>
            </a:r>
            <a:r>
              <a:rPr lang="da-DK" dirty="0" smtClean="0"/>
              <a:t>handicap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Brug </a:t>
            </a:r>
            <a:r>
              <a:rPr lang="da-DK" dirty="0"/>
              <a:t>af værker til uddannelse, forskning og </a:t>
            </a:r>
            <a:r>
              <a:rPr lang="da-DK" dirty="0" smtClean="0"/>
              <a:t>selvstudium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Grænseoverskridende </a:t>
            </a:r>
            <a:r>
              <a:rPr lang="da-DK" dirty="0"/>
              <a:t>brug af værker og materialer </a:t>
            </a:r>
            <a:endParaRPr lang="da-DK" dirty="0" smtClean="0"/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Adgang </a:t>
            </a:r>
            <a:r>
              <a:rPr lang="da-DK" dirty="0"/>
              <a:t>til tilbagekaldte </a:t>
            </a:r>
            <a:r>
              <a:rPr lang="da-DK" dirty="0" smtClean="0"/>
              <a:t>værker</a:t>
            </a:r>
          </a:p>
          <a:p>
            <a:pPr fontAlgn="base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dirty="0" smtClean="0"/>
              <a:t>Forældreløse værker</a:t>
            </a:r>
          </a:p>
          <a:p>
            <a:pPr marL="0" indent="0" fontAlgn="base">
              <a:buClr>
                <a:srgbClr val="FF0000"/>
              </a:buClr>
              <a:buNone/>
            </a:pPr>
            <a:endParaRPr lang="da-DK" dirty="0" smtClean="0"/>
          </a:p>
          <a:p>
            <a:pPr marL="0" indent="0" fontAlgn="base">
              <a:buClr>
                <a:srgbClr val="FF0000"/>
              </a:buClr>
              <a:buNone/>
            </a:pPr>
            <a:r>
              <a:rPr lang="da-DK" sz="1500" i="1" dirty="0" smtClean="0"/>
              <a:t>2013 </a:t>
            </a:r>
            <a:r>
              <a:rPr lang="da-DK" sz="1500" i="1" dirty="0" err="1" smtClean="0"/>
              <a:t>January</a:t>
            </a:r>
            <a:r>
              <a:rPr lang="da-DK" sz="1500" i="1" dirty="0" smtClean="0"/>
              <a:t> + Marrakesh </a:t>
            </a:r>
            <a:r>
              <a:rPr lang="da-DK" sz="1500" i="1" dirty="0" err="1" smtClean="0"/>
              <a:t>Treaty</a:t>
            </a:r>
            <a:r>
              <a:rPr lang="da-DK" sz="1500" i="1" dirty="0" smtClean="0"/>
              <a:t> </a:t>
            </a:r>
            <a:r>
              <a:rPr lang="da-DK" sz="1500" i="1" dirty="0" err="1" smtClean="0"/>
              <a:t>July</a:t>
            </a:r>
            <a:r>
              <a:rPr lang="da-DK" sz="1500" i="1" dirty="0" smtClean="0"/>
              <a:t> 2013</a:t>
            </a:r>
            <a:endParaRPr lang="da-DK" sz="1500" i="1" dirty="0"/>
          </a:p>
        </p:txBody>
      </p:sp>
    </p:spTree>
    <p:extLst>
      <p:ext uri="{BB962C8B-B14F-4D97-AF65-F5344CB8AC3E}">
        <p14:creationId xmlns:p14="http://schemas.microsoft.com/office/powerpoint/2010/main" val="24294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a-DK" dirty="0" smtClean="0"/>
              <a:t>Presserende problematikker </a:t>
            </a:r>
            <a:br>
              <a:rPr lang="da-DK" dirty="0" smtClean="0"/>
            </a:br>
            <a:r>
              <a:rPr lang="da-DK" dirty="0" smtClean="0"/>
              <a:t> - &amp; den nye eReolen.dk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5400" dirty="0" smtClean="0"/>
              <a:t>Aktualitet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5400" dirty="0" smtClean="0"/>
              <a:t>Prissætning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5400" smtClean="0"/>
              <a:t>Adgang </a:t>
            </a:r>
            <a:r>
              <a:rPr lang="da-DK" sz="5400" smtClean="0"/>
              <a:t>– vedvarende</a:t>
            </a:r>
            <a:br>
              <a:rPr lang="da-DK" sz="5400" smtClean="0"/>
            </a:br>
            <a:endParaRPr lang="da-DK" sz="5400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da-DK" sz="5400" dirty="0" smtClean="0"/>
              <a:t>Biblioteksvederlag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17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248</Words>
  <Application>Microsoft Office PowerPoint</Application>
  <PresentationFormat>Skærmshow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Kontortema</vt:lpstr>
      <vt:lpstr>Hellen Niegaard  DBs udvalg Bibliotekerne – indgangen til det digitale samfund Torsdag den 4. december 2014</vt:lpstr>
      <vt:lpstr>Ophavsretten – hvad &amp; hvem</vt:lpstr>
      <vt:lpstr>Bibliotekerne &amp; de digitale ressourcer</vt:lpstr>
      <vt:lpstr>eServices</vt:lpstr>
      <vt:lpstr> Digital aktualitet   </vt:lpstr>
      <vt:lpstr>Digital adgang &amp; ejerskab</vt:lpstr>
      <vt:lpstr>Digitale køb &amp; prissætning</vt:lpstr>
      <vt:lpstr>Treaty Proposal on Copyright Limitations and Exceptions for Libraries and Archives</vt:lpstr>
      <vt:lpstr>Presserende problematikker   - &amp; den nye eReolen.dk</vt:lpstr>
      <vt:lpstr>Forfatterne og ebøgerne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Hellen Niegaard  DBs udvalg Bibliotekerne – indgangen til det digitale samfund Torsdag den 4. december 2014</dc:title>
  <dc:creator>Hellen Niegaard</dc:creator>
  <cp:lastModifiedBy>Hellen Niegaard</cp:lastModifiedBy>
  <cp:revision>31</cp:revision>
  <dcterms:created xsi:type="dcterms:W3CDTF">2014-12-01T13:27:10Z</dcterms:created>
  <dcterms:modified xsi:type="dcterms:W3CDTF">2014-12-04T11:51:49Z</dcterms:modified>
</cp:coreProperties>
</file>