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84" r:id="rId3"/>
    <p:sldId id="315" r:id="rId4"/>
    <p:sldId id="286" r:id="rId5"/>
    <p:sldId id="329" r:id="rId6"/>
    <p:sldId id="312" r:id="rId7"/>
    <p:sldId id="309" r:id="rId8"/>
    <p:sldId id="287" r:id="rId9"/>
    <p:sldId id="306" r:id="rId10"/>
    <p:sldId id="298" r:id="rId11"/>
    <p:sldId id="261" r:id="rId12"/>
    <p:sldId id="304" r:id="rId13"/>
    <p:sldId id="330" r:id="rId14"/>
    <p:sldId id="331" r:id="rId15"/>
    <p:sldId id="320" r:id="rId16"/>
    <p:sldId id="340" r:id="rId17"/>
    <p:sldId id="342" r:id="rId18"/>
    <p:sldId id="290" r:id="rId19"/>
    <p:sldId id="273" r:id="rId20"/>
    <p:sldId id="305" r:id="rId21"/>
    <p:sldId id="272" r:id="rId22"/>
    <p:sldId id="322" r:id="rId23"/>
    <p:sldId id="283" r:id="rId24"/>
    <p:sldId id="332" r:id="rId25"/>
    <p:sldId id="302" r:id="rId26"/>
    <p:sldId id="341" r:id="rId27"/>
    <p:sldId id="335" r:id="rId28"/>
    <p:sldId id="276" r:id="rId29"/>
    <p:sldId id="307" r:id="rId30"/>
    <p:sldId id="278" r:id="rId31"/>
    <p:sldId id="293" r:id="rId32"/>
    <p:sldId id="338" r:id="rId33"/>
    <p:sldId id="294" r:id="rId34"/>
    <p:sldId id="295" r:id="rId35"/>
    <p:sldId id="296" r:id="rId36"/>
    <p:sldId id="343" r:id="rId37"/>
    <p:sldId id="279" r:id="rId38"/>
    <p:sldId id="280" r:id="rId39"/>
    <p:sldId id="337" r:id="rId40"/>
    <p:sldId id="324" r:id="rId41"/>
    <p:sldId id="328" r:id="rId42"/>
    <p:sldId id="308" r:id="rId43"/>
    <p:sldId id="31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7" autoAdjust="0"/>
    <p:restoredTop sz="94660"/>
  </p:normalViewPr>
  <p:slideViewPr>
    <p:cSldViewPr>
      <p:cViewPr varScale="1">
        <p:scale>
          <a:sx n="95" d="100"/>
          <a:sy n="95" d="100"/>
        </p:scale>
        <p:origin x="-156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1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BB8952-31AF-1346-BDFB-CBE76AD105CA}" type="doc">
      <dgm:prSet loTypeId="urn:microsoft.com/office/officeart/2005/8/layout/pyramid1" loCatId="" qsTypeId="urn:microsoft.com/office/officeart/2005/8/quickstyle/simple5" qsCatId="simple" csTypeId="urn:microsoft.com/office/officeart/2005/8/colors/accent4_5" csCatId="accent4" phldr="1"/>
      <dgm:spPr/>
    </dgm:pt>
    <dgm:pt modelId="{F82D1DE7-861A-8C44-91C6-BDC6D5CE1D29}">
      <dgm:prSet phldrT="[Tekst]"/>
      <dgm:spPr/>
      <dgm:t>
        <a:bodyPr/>
        <a:lstStyle/>
        <a:p>
          <a:r>
            <a:rPr lang="da-DK" dirty="0" err="1" smtClean="0"/>
            <a:t>Enlightenment</a:t>
          </a:r>
          <a:endParaRPr lang="da-DK" dirty="0"/>
        </a:p>
      </dgm:t>
    </dgm:pt>
    <dgm:pt modelId="{98167C5D-2367-6643-AE95-60D2CC964265}" type="parTrans" cxnId="{C9EF038D-E804-C84D-8FEC-EEE15D278E06}">
      <dgm:prSet/>
      <dgm:spPr/>
      <dgm:t>
        <a:bodyPr/>
        <a:lstStyle/>
        <a:p>
          <a:endParaRPr lang="da-DK"/>
        </a:p>
      </dgm:t>
    </dgm:pt>
    <dgm:pt modelId="{4A8EB884-DF89-0A47-A3E7-FFFE53AC79B9}" type="sibTrans" cxnId="{C9EF038D-E804-C84D-8FEC-EEE15D278E06}">
      <dgm:prSet/>
      <dgm:spPr/>
      <dgm:t>
        <a:bodyPr/>
        <a:lstStyle/>
        <a:p>
          <a:endParaRPr lang="da-DK"/>
        </a:p>
      </dgm:t>
    </dgm:pt>
    <dgm:pt modelId="{0D6D8008-764F-074A-ACE0-B523D31D31B8}">
      <dgm:prSet phldrT="[Tekst]"/>
      <dgm:spPr/>
      <dgm:t>
        <a:bodyPr/>
        <a:lstStyle/>
        <a:p>
          <a:r>
            <a:rPr lang="da-DK" dirty="0" err="1" smtClean="0"/>
            <a:t>Sustainability</a:t>
          </a:r>
          <a:endParaRPr lang="da-DK" dirty="0"/>
        </a:p>
      </dgm:t>
    </dgm:pt>
    <dgm:pt modelId="{8C950772-932C-A342-B278-1B1A7A649954}" type="parTrans" cxnId="{717E78A3-C452-CF48-A4D2-601E0EE23FD1}">
      <dgm:prSet/>
      <dgm:spPr/>
      <dgm:t>
        <a:bodyPr/>
        <a:lstStyle/>
        <a:p>
          <a:endParaRPr lang="da-DK"/>
        </a:p>
      </dgm:t>
    </dgm:pt>
    <dgm:pt modelId="{9BBB57AF-8B58-1D4A-AC83-2CDE11FA6161}" type="sibTrans" cxnId="{717E78A3-C452-CF48-A4D2-601E0EE23FD1}">
      <dgm:prSet/>
      <dgm:spPr/>
      <dgm:t>
        <a:bodyPr/>
        <a:lstStyle/>
        <a:p>
          <a:endParaRPr lang="da-DK"/>
        </a:p>
      </dgm:t>
    </dgm:pt>
    <dgm:pt modelId="{4A5C28AD-6620-574D-8458-C00D998EFE22}">
      <dgm:prSet phldrT="[Tekst]"/>
      <dgm:spPr/>
      <dgm:t>
        <a:bodyPr/>
        <a:lstStyle/>
        <a:p>
          <a:r>
            <a:rPr lang="da-DK" dirty="0" err="1" smtClean="0"/>
            <a:t>Artistic</a:t>
          </a:r>
          <a:r>
            <a:rPr lang="da-DK" dirty="0" smtClean="0"/>
            <a:t> and </a:t>
          </a:r>
          <a:r>
            <a:rPr lang="da-DK" dirty="0" err="1" smtClean="0"/>
            <a:t>cultural</a:t>
          </a:r>
          <a:r>
            <a:rPr lang="da-DK" dirty="0" smtClean="0"/>
            <a:t> </a:t>
          </a:r>
          <a:r>
            <a:rPr lang="da-DK" dirty="0" err="1" smtClean="0"/>
            <a:t>needs</a:t>
          </a:r>
          <a:endParaRPr lang="da-DK" dirty="0"/>
        </a:p>
      </dgm:t>
    </dgm:pt>
    <dgm:pt modelId="{7CC4A62B-020B-BD42-BA39-FABA93179672}" type="parTrans" cxnId="{6ABDF4B3-3E97-6C43-9D22-F9F97A3AE47B}">
      <dgm:prSet/>
      <dgm:spPr/>
      <dgm:t>
        <a:bodyPr/>
        <a:lstStyle/>
        <a:p>
          <a:endParaRPr lang="da-DK"/>
        </a:p>
      </dgm:t>
    </dgm:pt>
    <dgm:pt modelId="{AC966DA0-26C9-C44E-8F5C-029FB2E1785B}" type="sibTrans" cxnId="{6ABDF4B3-3E97-6C43-9D22-F9F97A3AE47B}">
      <dgm:prSet/>
      <dgm:spPr/>
      <dgm:t>
        <a:bodyPr/>
        <a:lstStyle/>
        <a:p>
          <a:endParaRPr lang="da-DK"/>
        </a:p>
      </dgm:t>
    </dgm:pt>
    <dgm:pt modelId="{A4D291FE-BE61-DB40-89AD-D86710C8070A}">
      <dgm:prSet/>
      <dgm:spPr/>
      <dgm:t>
        <a:bodyPr/>
        <a:lstStyle/>
        <a:p>
          <a:r>
            <a:rPr lang="da-DK" dirty="0" smtClean="0"/>
            <a:t>Transformation</a:t>
          </a:r>
          <a:endParaRPr lang="da-DK" dirty="0"/>
        </a:p>
      </dgm:t>
    </dgm:pt>
    <dgm:pt modelId="{0C4347D8-66DD-EA44-B7F3-3F737254BD8F}" type="parTrans" cxnId="{44994C1F-39CA-1343-867F-9F9462C81D61}">
      <dgm:prSet/>
      <dgm:spPr/>
      <dgm:t>
        <a:bodyPr/>
        <a:lstStyle/>
        <a:p>
          <a:endParaRPr lang="da-DK"/>
        </a:p>
      </dgm:t>
    </dgm:pt>
    <dgm:pt modelId="{8423FEE6-E59F-C443-9CC8-FA56DA58D1DB}" type="sibTrans" cxnId="{44994C1F-39CA-1343-867F-9F9462C81D61}">
      <dgm:prSet/>
      <dgm:spPr/>
      <dgm:t>
        <a:bodyPr/>
        <a:lstStyle/>
        <a:p>
          <a:endParaRPr lang="da-DK"/>
        </a:p>
      </dgm:t>
    </dgm:pt>
    <dgm:pt modelId="{34489AC4-A889-024E-902E-B5997B6B1226}">
      <dgm:prSet/>
      <dgm:spPr/>
      <dgm:t>
        <a:bodyPr/>
        <a:lstStyle/>
        <a:p>
          <a:r>
            <a:rPr lang="da-DK" dirty="0" err="1" smtClean="0"/>
            <a:t>Cultural</a:t>
          </a:r>
          <a:r>
            <a:rPr lang="da-DK" dirty="0" smtClean="0"/>
            <a:t> </a:t>
          </a:r>
          <a:r>
            <a:rPr lang="da-DK" dirty="0" err="1" smtClean="0"/>
            <a:t>Responsibility</a:t>
          </a:r>
          <a:endParaRPr lang="da-DK" dirty="0"/>
        </a:p>
      </dgm:t>
    </dgm:pt>
    <dgm:pt modelId="{E2CFBF02-84E4-384B-B438-2D18A519577C}" type="parTrans" cxnId="{65E4D47E-4958-044C-AB28-41CFE4686CB3}">
      <dgm:prSet/>
      <dgm:spPr/>
      <dgm:t>
        <a:bodyPr/>
        <a:lstStyle/>
        <a:p>
          <a:endParaRPr lang="da-DK"/>
        </a:p>
      </dgm:t>
    </dgm:pt>
    <dgm:pt modelId="{60E97D7B-DC56-8647-83F3-B8F50B451332}" type="sibTrans" cxnId="{65E4D47E-4958-044C-AB28-41CFE4686CB3}">
      <dgm:prSet/>
      <dgm:spPr/>
      <dgm:t>
        <a:bodyPr/>
        <a:lstStyle/>
        <a:p>
          <a:endParaRPr lang="da-DK"/>
        </a:p>
      </dgm:t>
    </dgm:pt>
    <dgm:pt modelId="{EF125E39-1CE2-514B-B606-3203FD70382A}" type="pres">
      <dgm:prSet presAssocID="{A2BB8952-31AF-1346-BDFB-CBE76AD105CA}" presName="Name0" presStyleCnt="0">
        <dgm:presLayoutVars>
          <dgm:dir/>
          <dgm:animLvl val="lvl"/>
          <dgm:resizeHandles val="exact"/>
        </dgm:presLayoutVars>
      </dgm:prSet>
      <dgm:spPr/>
    </dgm:pt>
    <dgm:pt modelId="{39767B25-915A-2744-8EBE-BFCB7741E5C4}" type="pres">
      <dgm:prSet presAssocID="{F82D1DE7-861A-8C44-91C6-BDC6D5CE1D29}" presName="Name8" presStyleCnt="0"/>
      <dgm:spPr/>
    </dgm:pt>
    <dgm:pt modelId="{F9DC4D65-AA8D-3941-BF35-997922F096DE}" type="pres">
      <dgm:prSet presAssocID="{F82D1DE7-861A-8C44-91C6-BDC6D5CE1D29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8E0E1D2-3E24-7F42-B4A2-D84862B49610}" type="pres">
      <dgm:prSet presAssocID="{F82D1DE7-861A-8C44-91C6-BDC6D5CE1D2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77D2931-AF18-1A44-9638-13B91BD8EAC5}" type="pres">
      <dgm:prSet presAssocID="{A4D291FE-BE61-DB40-89AD-D86710C8070A}" presName="Name8" presStyleCnt="0"/>
      <dgm:spPr/>
    </dgm:pt>
    <dgm:pt modelId="{9D856021-B75E-4845-8443-AB73BC092EBD}" type="pres">
      <dgm:prSet presAssocID="{A4D291FE-BE61-DB40-89AD-D86710C8070A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38545341-2A89-F74D-8632-6AA44AC55B18}" type="pres">
      <dgm:prSet presAssocID="{A4D291FE-BE61-DB40-89AD-D86710C8070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45803A70-82DB-B443-A5BC-4F76F7116EAC}" type="pres">
      <dgm:prSet presAssocID="{34489AC4-A889-024E-902E-B5997B6B1226}" presName="Name8" presStyleCnt="0"/>
      <dgm:spPr/>
    </dgm:pt>
    <dgm:pt modelId="{4AA92A51-5BB7-8F43-8CB7-975F76BDBAB0}" type="pres">
      <dgm:prSet presAssocID="{34489AC4-A889-024E-902E-B5997B6B1226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280352E3-EE64-1646-BBC3-39C207C8C6BC}" type="pres">
      <dgm:prSet presAssocID="{34489AC4-A889-024E-902E-B5997B6B122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32F00E60-3FAA-EE49-8BF9-063C7619506D}" type="pres">
      <dgm:prSet presAssocID="{0D6D8008-764F-074A-ACE0-B523D31D31B8}" presName="Name8" presStyleCnt="0"/>
      <dgm:spPr/>
    </dgm:pt>
    <dgm:pt modelId="{15F2BAE8-C1DF-4A43-8076-ED3B8CD4E1E4}" type="pres">
      <dgm:prSet presAssocID="{0D6D8008-764F-074A-ACE0-B523D31D31B8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D7202F2-0254-FB45-AF02-503BFD28CEA8}" type="pres">
      <dgm:prSet presAssocID="{0D6D8008-764F-074A-ACE0-B523D31D31B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69A1F783-4572-534D-9BDC-41DB51961440}" type="pres">
      <dgm:prSet presAssocID="{4A5C28AD-6620-574D-8458-C00D998EFE22}" presName="Name8" presStyleCnt="0"/>
      <dgm:spPr/>
    </dgm:pt>
    <dgm:pt modelId="{B6997FA0-CAE7-A749-86A2-96CF7C4AC291}" type="pres">
      <dgm:prSet presAssocID="{4A5C28AD-6620-574D-8458-C00D998EFE2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6C92D11-2C8A-A741-8CFD-A4984752D8E4}" type="pres">
      <dgm:prSet presAssocID="{4A5C28AD-6620-574D-8458-C00D998EFE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3DC09034-6F76-4F44-B569-A6CAF4F88C52}" type="presOf" srcId="{0D6D8008-764F-074A-ACE0-B523D31D31B8}" destId="{15F2BAE8-C1DF-4A43-8076-ED3B8CD4E1E4}" srcOrd="0" destOrd="0" presId="urn:microsoft.com/office/officeart/2005/8/layout/pyramid1"/>
    <dgm:cxn modelId="{494CDD4F-5CBF-E042-AFEC-9D69CCA42B52}" type="presOf" srcId="{4A5C28AD-6620-574D-8458-C00D998EFE22}" destId="{86C92D11-2C8A-A741-8CFD-A4984752D8E4}" srcOrd="1" destOrd="0" presId="urn:microsoft.com/office/officeart/2005/8/layout/pyramid1"/>
    <dgm:cxn modelId="{3185FF49-A797-1449-8876-6C88C46AB3E9}" type="presOf" srcId="{F82D1DE7-861A-8C44-91C6-BDC6D5CE1D29}" destId="{F9DC4D65-AA8D-3941-BF35-997922F096DE}" srcOrd="0" destOrd="0" presId="urn:microsoft.com/office/officeart/2005/8/layout/pyramid1"/>
    <dgm:cxn modelId="{0562647E-0422-CA4E-BE41-996F5B8F731A}" type="presOf" srcId="{F82D1DE7-861A-8C44-91C6-BDC6D5CE1D29}" destId="{C8E0E1D2-3E24-7F42-B4A2-D84862B49610}" srcOrd="1" destOrd="0" presId="urn:microsoft.com/office/officeart/2005/8/layout/pyramid1"/>
    <dgm:cxn modelId="{2689C325-3646-2F4E-9219-B4BF94B8476F}" type="presOf" srcId="{34489AC4-A889-024E-902E-B5997B6B1226}" destId="{280352E3-EE64-1646-BBC3-39C207C8C6BC}" srcOrd="1" destOrd="0" presId="urn:microsoft.com/office/officeart/2005/8/layout/pyramid1"/>
    <dgm:cxn modelId="{65E4D47E-4958-044C-AB28-41CFE4686CB3}" srcId="{A2BB8952-31AF-1346-BDFB-CBE76AD105CA}" destId="{34489AC4-A889-024E-902E-B5997B6B1226}" srcOrd="2" destOrd="0" parTransId="{E2CFBF02-84E4-384B-B438-2D18A519577C}" sibTransId="{60E97D7B-DC56-8647-83F3-B8F50B451332}"/>
    <dgm:cxn modelId="{FD7AAF92-6F2C-9040-B6E7-02FBC077FAA1}" type="presOf" srcId="{A2BB8952-31AF-1346-BDFB-CBE76AD105CA}" destId="{EF125E39-1CE2-514B-B606-3203FD70382A}" srcOrd="0" destOrd="0" presId="urn:microsoft.com/office/officeart/2005/8/layout/pyramid1"/>
    <dgm:cxn modelId="{6ABDF4B3-3E97-6C43-9D22-F9F97A3AE47B}" srcId="{A2BB8952-31AF-1346-BDFB-CBE76AD105CA}" destId="{4A5C28AD-6620-574D-8458-C00D998EFE22}" srcOrd="4" destOrd="0" parTransId="{7CC4A62B-020B-BD42-BA39-FABA93179672}" sibTransId="{AC966DA0-26C9-C44E-8F5C-029FB2E1785B}"/>
    <dgm:cxn modelId="{64841784-F612-3343-8EFB-04A1BA373732}" type="presOf" srcId="{4A5C28AD-6620-574D-8458-C00D998EFE22}" destId="{B6997FA0-CAE7-A749-86A2-96CF7C4AC291}" srcOrd="0" destOrd="0" presId="urn:microsoft.com/office/officeart/2005/8/layout/pyramid1"/>
    <dgm:cxn modelId="{A991ED4A-0D0F-C149-A250-5317E7371D42}" type="presOf" srcId="{0D6D8008-764F-074A-ACE0-B523D31D31B8}" destId="{0D7202F2-0254-FB45-AF02-503BFD28CEA8}" srcOrd="1" destOrd="0" presId="urn:microsoft.com/office/officeart/2005/8/layout/pyramid1"/>
    <dgm:cxn modelId="{44994C1F-39CA-1343-867F-9F9462C81D61}" srcId="{A2BB8952-31AF-1346-BDFB-CBE76AD105CA}" destId="{A4D291FE-BE61-DB40-89AD-D86710C8070A}" srcOrd="1" destOrd="0" parTransId="{0C4347D8-66DD-EA44-B7F3-3F737254BD8F}" sibTransId="{8423FEE6-E59F-C443-9CC8-FA56DA58D1DB}"/>
    <dgm:cxn modelId="{C4DC3D75-F427-AE4D-953B-33AF623F766F}" type="presOf" srcId="{34489AC4-A889-024E-902E-B5997B6B1226}" destId="{4AA92A51-5BB7-8F43-8CB7-975F76BDBAB0}" srcOrd="0" destOrd="0" presId="urn:microsoft.com/office/officeart/2005/8/layout/pyramid1"/>
    <dgm:cxn modelId="{717E78A3-C452-CF48-A4D2-601E0EE23FD1}" srcId="{A2BB8952-31AF-1346-BDFB-CBE76AD105CA}" destId="{0D6D8008-764F-074A-ACE0-B523D31D31B8}" srcOrd="3" destOrd="0" parTransId="{8C950772-932C-A342-B278-1B1A7A649954}" sibTransId="{9BBB57AF-8B58-1D4A-AC83-2CDE11FA6161}"/>
    <dgm:cxn modelId="{C9EF038D-E804-C84D-8FEC-EEE15D278E06}" srcId="{A2BB8952-31AF-1346-BDFB-CBE76AD105CA}" destId="{F82D1DE7-861A-8C44-91C6-BDC6D5CE1D29}" srcOrd="0" destOrd="0" parTransId="{98167C5D-2367-6643-AE95-60D2CC964265}" sibTransId="{4A8EB884-DF89-0A47-A3E7-FFFE53AC79B9}"/>
    <dgm:cxn modelId="{75BC9B95-F568-6E4A-93F7-C4D167047F16}" type="presOf" srcId="{A4D291FE-BE61-DB40-89AD-D86710C8070A}" destId="{9D856021-B75E-4845-8443-AB73BC092EBD}" srcOrd="0" destOrd="0" presId="urn:microsoft.com/office/officeart/2005/8/layout/pyramid1"/>
    <dgm:cxn modelId="{548C0CB2-AAFA-E644-99B2-795CB449C73B}" type="presOf" srcId="{A4D291FE-BE61-DB40-89AD-D86710C8070A}" destId="{38545341-2A89-F74D-8632-6AA44AC55B18}" srcOrd="1" destOrd="0" presId="urn:microsoft.com/office/officeart/2005/8/layout/pyramid1"/>
    <dgm:cxn modelId="{CB90FD6B-3336-CE42-A751-E21FC07608C1}" type="presParOf" srcId="{EF125E39-1CE2-514B-B606-3203FD70382A}" destId="{39767B25-915A-2744-8EBE-BFCB7741E5C4}" srcOrd="0" destOrd="0" presId="urn:microsoft.com/office/officeart/2005/8/layout/pyramid1"/>
    <dgm:cxn modelId="{216C0965-BDE9-D64D-8560-EFEA06C6EB98}" type="presParOf" srcId="{39767B25-915A-2744-8EBE-BFCB7741E5C4}" destId="{F9DC4D65-AA8D-3941-BF35-997922F096DE}" srcOrd="0" destOrd="0" presId="urn:microsoft.com/office/officeart/2005/8/layout/pyramid1"/>
    <dgm:cxn modelId="{E5FFEFA5-AA76-6847-92D1-645BBAC38BDF}" type="presParOf" srcId="{39767B25-915A-2744-8EBE-BFCB7741E5C4}" destId="{C8E0E1D2-3E24-7F42-B4A2-D84862B49610}" srcOrd="1" destOrd="0" presId="urn:microsoft.com/office/officeart/2005/8/layout/pyramid1"/>
    <dgm:cxn modelId="{7BCEFBE8-0E98-EF40-886D-F8CE2A18EFEC}" type="presParOf" srcId="{EF125E39-1CE2-514B-B606-3203FD70382A}" destId="{F77D2931-AF18-1A44-9638-13B91BD8EAC5}" srcOrd="1" destOrd="0" presId="urn:microsoft.com/office/officeart/2005/8/layout/pyramid1"/>
    <dgm:cxn modelId="{42D5BADB-665E-5946-BD9B-918DA4870D4D}" type="presParOf" srcId="{F77D2931-AF18-1A44-9638-13B91BD8EAC5}" destId="{9D856021-B75E-4845-8443-AB73BC092EBD}" srcOrd="0" destOrd="0" presId="urn:microsoft.com/office/officeart/2005/8/layout/pyramid1"/>
    <dgm:cxn modelId="{A89FD9CB-E6AC-1B40-8E4E-5ACB7A20EFC5}" type="presParOf" srcId="{F77D2931-AF18-1A44-9638-13B91BD8EAC5}" destId="{38545341-2A89-F74D-8632-6AA44AC55B18}" srcOrd="1" destOrd="0" presId="urn:microsoft.com/office/officeart/2005/8/layout/pyramid1"/>
    <dgm:cxn modelId="{784F6DCB-9679-0849-A725-7EE7BB35C678}" type="presParOf" srcId="{EF125E39-1CE2-514B-B606-3203FD70382A}" destId="{45803A70-82DB-B443-A5BC-4F76F7116EAC}" srcOrd="2" destOrd="0" presId="urn:microsoft.com/office/officeart/2005/8/layout/pyramid1"/>
    <dgm:cxn modelId="{28A90856-1516-EB48-99F5-5A543E9F071B}" type="presParOf" srcId="{45803A70-82DB-B443-A5BC-4F76F7116EAC}" destId="{4AA92A51-5BB7-8F43-8CB7-975F76BDBAB0}" srcOrd="0" destOrd="0" presId="urn:microsoft.com/office/officeart/2005/8/layout/pyramid1"/>
    <dgm:cxn modelId="{0A1A865C-B536-8442-8754-F9416DFFEFEF}" type="presParOf" srcId="{45803A70-82DB-B443-A5BC-4F76F7116EAC}" destId="{280352E3-EE64-1646-BBC3-39C207C8C6BC}" srcOrd="1" destOrd="0" presId="urn:microsoft.com/office/officeart/2005/8/layout/pyramid1"/>
    <dgm:cxn modelId="{1D1EEC25-150E-0642-B296-34E73D24F54C}" type="presParOf" srcId="{EF125E39-1CE2-514B-B606-3203FD70382A}" destId="{32F00E60-3FAA-EE49-8BF9-063C7619506D}" srcOrd="3" destOrd="0" presId="urn:microsoft.com/office/officeart/2005/8/layout/pyramid1"/>
    <dgm:cxn modelId="{B40F9754-9CD4-3349-9B1B-CDF758EC9C46}" type="presParOf" srcId="{32F00E60-3FAA-EE49-8BF9-063C7619506D}" destId="{15F2BAE8-C1DF-4A43-8076-ED3B8CD4E1E4}" srcOrd="0" destOrd="0" presId="urn:microsoft.com/office/officeart/2005/8/layout/pyramid1"/>
    <dgm:cxn modelId="{82EF55E4-1130-8F4F-B060-9D37000AEBD5}" type="presParOf" srcId="{32F00E60-3FAA-EE49-8BF9-063C7619506D}" destId="{0D7202F2-0254-FB45-AF02-503BFD28CEA8}" srcOrd="1" destOrd="0" presId="urn:microsoft.com/office/officeart/2005/8/layout/pyramid1"/>
    <dgm:cxn modelId="{3277AB84-A5BB-D74C-B743-E4E6229D0F2C}" type="presParOf" srcId="{EF125E39-1CE2-514B-B606-3203FD70382A}" destId="{69A1F783-4572-534D-9BDC-41DB51961440}" srcOrd="4" destOrd="0" presId="urn:microsoft.com/office/officeart/2005/8/layout/pyramid1"/>
    <dgm:cxn modelId="{D8299918-358F-C946-90F3-74C0066ED13A}" type="presParOf" srcId="{69A1F783-4572-534D-9BDC-41DB51961440}" destId="{B6997FA0-CAE7-A749-86A2-96CF7C4AC291}" srcOrd="0" destOrd="0" presId="urn:microsoft.com/office/officeart/2005/8/layout/pyramid1"/>
    <dgm:cxn modelId="{1A2A9325-2D6F-564A-BC6E-7795BBB61BA0}" type="presParOf" srcId="{69A1F783-4572-534D-9BDC-41DB51961440}" destId="{86C92D11-2C8A-A741-8CFD-A4984752D8E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C4D65-AA8D-3941-BF35-997922F096DE}">
      <dsp:nvSpPr>
        <dsp:cNvPr id="0" name=""/>
        <dsp:cNvSpPr/>
      </dsp:nvSpPr>
      <dsp:spPr>
        <a:xfrm>
          <a:off x="3291840" y="0"/>
          <a:ext cx="1645920" cy="914400"/>
        </a:xfrm>
        <a:prstGeom prst="trapezoid">
          <a:avLst>
            <a:gd name="adj" fmla="val 9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4">
                <a:alpha val="9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alpha val="9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alpha val="90000"/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4">
                <a:alpha val="90000"/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4">
              <a:alpha val="9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4">
              <a:alpha val="90000"/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900" kern="1200" dirty="0" err="1" smtClean="0"/>
            <a:t>Enlightenment</a:t>
          </a:r>
          <a:endParaRPr lang="da-DK" sz="1900" kern="1200" dirty="0"/>
        </a:p>
      </dsp:txBody>
      <dsp:txXfrm>
        <a:off x="3291840" y="0"/>
        <a:ext cx="1645920" cy="914400"/>
      </dsp:txXfrm>
    </dsp:sp>
    <dsp:sp modelId="{9D856021-B75E-4845-8443-AB73BC092EBD}">
      <dsp:nvSpPr>
        <dsp:cNvPr id="0" name=""/>
        <dsp:cNvSpPr/>
      </dsp:nvSpPr>
      <dsp:spPr>
        <a:xfrm>
          <a:off x="2468880" y="914399"/>
          <a:ext cx="3291840" cy="914400"/>
        </a:xfrm>
        <a:prstGeom prst="trapezoid">
          <a:avLst>
            <a:gd name="adj" fmla="val 9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0000"/>
                <a:tint val="73000"/>
                <a:satMod val="150000"/>
              </a:schemeClr>
            </a:gs>
            <a:gs pos="25000">
              <a:schemeClr val="accent4">
                <a:alpha val="90000"/>
                <a:hueOff val="0"/>
                <a:satOff val="0"/>
                <a:lumOff val="0"/>
                <a:alphaOff val="-10000"/>
                <a:tint val="96000"/>
                <a:shade val="80000"/>
                <a:satMod val="105000"/>
              </a:schemeClr>
            </a:gs>
            <a:gs pos="38000">
              <a:schemeClr val="accent4">
                <a:alpha val="90000"/>
                <a:hueOff val="0"/>
                <a:satOff val="0"/>
                <a:lumOff val="0"/>
                <a:alphaOff val="-10000"/>
                <a:tint val="96000"/>
                <a:shade val="59000"/>
                <a:satMod val="120000"/>
              </a:schemeClr>
            </a:gs>
            <a:gs pos="55000">
              <a:schemeClr val="accent4">
                <a:alpha val="90000"/>
                <a:hueOff val="0"/>
                <a:satOff val="0"/>
                <a:lumOff val="0"/>
                <a:alphaOff val="-10000"/>
                <a:shade val="57000"/>
                <a:satMod val="12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10000"/>
                <a:shade val="56000"/>
                <a:satMod val="145000"/>
              </a:schemeClr>
            </a:gs>
            <a:gs pos="88000">
              <a:schemeClr val="accent4">
                <a:alpha val="90000"/>
                <a:hueOff val="0"/>
                <a:satOff val="0"/>
                <a:lumOff val="0"/>
                <a:alphaOff val="-10000"/>
                <a:shade val="63000"/>
                <a:satMod val="16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000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4">
              <a:alpha val="90000"/>
              <a:hueOff val="0"/>
              <a:satOff val="0"/>
              <a:lumOff val="0"/>
              <a:alphaOff val="-1000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4">
              <a:alpha val="90000"/>
              <a:hueOff val="0"/>
              <a:satOff val="0"/>
              <a:lumOff val="0"/>
              <a:alphaOff val="-1000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900" kern="1200" dirty="0" smtClean="0"/>
            <a:t>Transformation</a:t>
          </a:r>
          <a:endParaRPr lang="da-DK" sz="1900" kern="1200" dirty="0"/>
        </a:p>
      </dsp:txBody>
      <dsp:txXfrm>
        <a:off x="3044951" y="914399"/>
        <a:ext cx="2139696" cy="914400"/>
      </dsp:txXfrm>
    </dsp:sp>
    <dsp:sp modelId="{4AA92A51-5BB7-8F43-8CB7-975F76BDBAB0}">
      <dsp:nvSpPr>
        <dsp:cNvPr id="0" name=""/>
        <dsp:cNvSpPr/>
      </dsp:nvSpPr>
      <dsp:spPr>
        <a:xfrm>
          <a:off x="1645920" y="1828799"/>
          <a:ext cx="4937760" cy="914400"/>
        </a:xfrm>
        <a:prstGeom prst="trapezoid">
          <a:avLst>
            <a:gd name="adj" fmla="val 9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tint val="73000"/>
                <a:satMod val="150000"/>
              </a:schemeClr>
            </a:gs>
            <a:gs pos="25000">
              <a:schemeClr val="accent4">
                <a:alpha val="90000"/>
                <a:hueOff val="0"/>
                <a:satOff val="0"/>
                <a:lumOff val="0"/>
                <a:alphaOff val="-20000"/>
                <a:tint val="96000"/>
                <a:shade val="80000"/>
                <a:satMod val="105000"/>
              </a:schemeClr>
            </a:gs>
            <a:gs pos="38000">
              <a:schemeClr val="accent4">
                <a:alpha val="90000"/>
                <a:hueOff val="0"/>
                <a:satOff val="0"/>
                <a:lumOff val="0"/>
                <a:alphaOff val="-20000"/>
                <a:tint val="96000"/>
                <a:shade val="59000"/>
                <a:satMod val="120000"/>
              </a:schemeClr>
            </a:gs>
            <a:gs pos="55000">
              <a:schemeClr val="accent4">
                <a:alpha val="90000"/>
                <a:hueOff val="0"/>
                <a:satOff val="0"/>
                <a:lumOff val="0"/>
                <a:alphaOff val="-20000"/>
                <a:shade val="57000"/>
                <a:satMod val="12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20000"/>
                <a:shade val="56000"/>
                <a:satMod val="145000"/>
              </a:schemeClr>
            </a:gs>
            <a:gs pos="88000">
              <a:schemeClr val="accent4">
                <a:alpha val="90000"/>
                <a:hueOff val="0"/>
                <a:satOff val="0"/>
                <a:lumOff val="0"/>
                <a:alphaOff val="-20000"/>
                <a:shade val="63000"/>
                <a:satMod val="16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4">
              <a:alpha val="90000"/>
              <a:hueOff val="0"/>
              <a:satOff val="0"/>
              <a:lumOff val="0"/>
              <a:alphaOff val="-2000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4">
              <a:alpha val="90000"/>
              <a:hueOff val="0"/>
              <a:satOff val="0"/>
              <a:lumOff val="0"/>
              <a:alphaOff val="-2000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900" kern="1200" dirty="0" err="1" smtClean="0"/>
            <a:t>Cultural</a:t>
          </a:r>
          <a:r>
            <a:rPr lang="da-DK" sz="1900" kern="1200" dirty="0" smtClean="0"/>
            <a:t> </a:t>
          </a:r>
          <a:r>
            <a:rPr lang="da-DK" sz="1900" kern="1200" dirty="0" err="1" smtClean="0"/>
            <a:t>Responsibility</a:t>
          </a:r>
          <a:endParaRPr lang="da-DK" sz="1900" kern="1200" dirty="0"/>
        </a:p>
      </dsp:txBody>
      <dsp:txXfrm>
        <a:off x="2510027" y="1828799"/>
        <a:ext cx="3209544" cy="914400"/>
      </dsp:txXfrm>
    </dsp:sp>
    <dsp:sp modelId="{15F2BAE8-C1DF-4A43-8076-ED3B8CD4E1E4}">
      <dsp:nvSpPr>
        <dsp:cNvPr id="0" name=""/>
        <dsp:cNvSpPr/>
      </dsp:nvSpPr>
      <dsp:spPr>
        <a:xfrm>
          <a:off x="822960" y="2743199"/>
          <a:ext cx="6583680" cy="914400"/>
        </a:xfrm>
        <a:prstGeom prst="trapezoid">
          <a:avLst>
            <a:gd name="adj" fmla="val 9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0000"/>
                <a:tint val="73000"/>
                <a:satMod val="150000"/>
              </a:schemeClr>
            </a:gs>
            <a:gs pos="25000">
              <a:schemeClr val="accent4">
                <a:alpha val="90000"/>
                <a:hueOff val="0"/>
                <a:satOff val="0"/>
                <a:lumOff val="0"/>
                <a:alphaOff val="-30000"/>
                <a:tint val="96000"/>
                <a:shade val="80000"/>
                <a:satMod val="105000"/>
              </a:schemeClr>
            </a:gs>
            <a:gs pos="38000">
              <a:schemeClr val="accent4">
                <a:alpha val="90000"/>
                <a:hueOff val="0"/>
                <a:satOff val="0"/>
                <a:lumOff val="0"/>
                <a:alphaOff val="-30000"/>
                <a:tint val="96000"/>
                <a:shade val="59000"/>
                <a:satMod val="120000"/>
              </a:schemeClr>
            </a:gs>
            <a:gs pos="55000">
              <a:schemeClr val="accent4">
                <a:alpha val="90000"/>
                <a:hueOff val="0"/>
                <a:satOff val="0"/>
                <a:lumOff val="0"/>
                <a:alphaOff val="-30000"/>
                <a:shade val="57000"/>
                <a:satMod val="12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30000"/>
                <a:shade val="56000"/>
                <a:satMod val="145000"/>
              </a:schemeClr>
            </a:gs>
            <a:gs pos="88000">
              <a:schemeClr val="accent4">
                <a:alpha val="90000"/>
                <a:hueOff val="0"/>
                <a:satOff val="0"/>
                <a:lumOff val="0"/>
                <a:alphaOff val="-30000"/>
                <a:shade val="63000"/>
                <a:satMod val="16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000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4">
              <a:alpha val="90000"/>
              <a:hueOff val="0"/>
              <a:satOff val="0"/>
              <a:lumOff val="0"/>
              <a:alphaOff val="-3000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4">
              <a:alpha val="90000"/>
              <a:hueOff val="0"/>
              <a:satOff val="0"/>
              <a:lumOff val="0"/>
              <a:alphaOff val="-3000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900" kern="1200" dirty="0" err="1" smtClean="0"/>
            <a:t>Sustainability</a:t>
          </a:r>
          <a:endParaRPr lang="da-DK" sz="1900" kern="1200" dirty="0"/>
        </a:p>
      </dsp:txBody>
      <dsp:txXfrm>
        <a:off x="1975103" y="2743199"/>
        <a:ext cx="4279392" cy="914400"/>
      </dsp:txXfrm>
    </dsp:sp>
    <dsp:sp modelId="{B6997FA0-CAE7-A749-86A2-96CF7C4AC291}">
      <dsp:nvSpPr>
        <dsp:cNvPr id="0" name=""/>
        <dsp:cNvSpPr/>
      </dsp:nvSpPr>
      <dsp:spPr>
        <a:xfrm>
          <a:off x="0" y="3657600"/>
          <a:ext cx="8229600" cy="914400"/>
        </a:xfrm>
        <a:prstGeom prst="trapezoid">
          <a:avLst>
            <a:gd name="adj" fmla="val 9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tint val="73000"/>
                <a:satMod val="150000"/>
              </a:schemeClr>
            </a:gs>
            <a:gs pos="25000">
              <a:schemeClr val="accent4">
                <a:alpha val="90000"/>
                <a:hueOff val="0"/>
                <a:satOff val="0"/>
                <a:lumOff val="0"/>
                <a:alphaOff val="-40000"/>
                <a:tint val="96000"/>
                <a:shade val="80000"/>
                <a:satMod val="105000"/>
              </a:schemeClr>
            </a:gs>
            <a:gs pos="38000">
              <a:schemeClr val="accent4">
                <a:alpha val="90000"/>
                <a:hueOff val="0"/>
                <a:satOff val="0"/>
                <a:lumOff val="0"/>
                <a:alphaOff val="-40000"/>
                <a:tint val="96000"/>
                <a:shade val="59000"/>
                <a:satMod val="120000"/>
              </a:schemeClr>
            </a:gs>
            <a:gs pos="55000">
              <a:schemeClr val="accent4">
                <a:alpha val="90000"/>
                <a:hueOff val="0"/>
                <a:satOff val="0"/>
                <a:lumOff val="0"/>
                <a:alphaOff val="-40000"/>
                <a:shade val="57000"/>
                <a:satMod val="12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40000"/>
                <a:shade val="56000"/>
                <a:satMod val="145000"/>
              </a:schemeClr>
            </a:gs>
            <a:gs pos="88000">
              <a:schemeClr val="accent4">
                <a:alpha val="90000"/>
                <a:hueOff val="0"/>
                <a:satOff val="0"/>
                <a:lumOff val="0"/>
                <a:alphaOff val="-40000"/>
                <a:shade val="63000"/>
                <a:satMod val="16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4">
              <a:alpha val="90000"/>
              <a:hueOff val="0"/>
              <a:satOff val="0"/>
              <a:lumOff val="0"/>
              <a:alphaOff val="-4000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4">
              <a:alpha val="90000"/>
              <a:hueOff val="0"/>
              <a:satOff val="0"/>
              <a:lumOff val="0"/>
              <a:alphaOff val="-4000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900" kern="1200" dirty="0" err="1" smtClean="0"/>
            <a:t>Artistic</a:t>
          </a:r>
          <a:r>
            <a:rPr lang="da-DK" sz="1900" kern="1200" dirty="0" smtClean="0"/>
            <a:t> and </a:t>
          </a:r>
          <a:r>
            <a:rPr lang="da-DK" sz="1900" kern="1200" dirty="0" err="1" smtClean="0"/>
            <a:t>cultural</a:t>
          </a:r>
          <a:r>
            <a:rPr lang="da-DK" sz="1900" kern="1200" dirty="0" smtClean="0"/>
            <a:t> </a:t>
          </a:r>
          <a:r>
            <a:rPr lang="da-DK" sz="1900" kern="1200" dirty="0" err="1" smtClean="0"/>
            <a:t>needs</a:t>
          </a:r>
          <a:endParaRPr lang="da-DK" sz="1900" kern="1200" dirty="0"/>
        </a:p>
      </dsp:txBody>
      <dsp:txXfrm>
        <a:off x="1440179" y="3657600"/>
        <a:ext cx="5349240" cy="914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0F6D1-4CC2-42ED-8080-EAC15D7CE136}" type="datetimeFigureOut">
              <a:rPr lang="da-DK" smtClean="0"/>
              <a:t>23/10/13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64A10-7501-4BAA-AA6F-B1394E9DB9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9259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64A10-7501-4BAA-AA6F-B1394E9DB90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4562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CFD71-3D27-44C7-A81A-F389E5FAB605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1604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5719" y="694612"/>
            <a:ext cx="5006564" cy="342918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5719" y="694612"/>
            <a:ext cx="5006564" cy="342918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64A10-7501-4BAA-AA6F-B1394E9DB903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8378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64A10-7501-4BAA-AA6F-B1394E9DB903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1975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64A10-7501-4BAA-AA6F-B1394E9DB903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0385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64A10-7501-4BAA-AA6F-B1394E9DB903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605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64A10-7501-4BAA-AA6F-B1394E9DB903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4657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C3A01-9745-4F51-8FA2-14871F8C89CB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340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64A10-7501-4BAA-AA6F-B1394E9DB903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595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64A10-7501-4BAA-AA6F-B1394E9DB903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7375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64A10-7501-4BAA-AA6F-B1394E9DB903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3190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64A10-7501-4BAA-AA6F-B1394E9DB903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343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mbinationstegning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Kombinationstegning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17" name="Und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0" name="Pladsholder til dato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/>
          </a:p>
        </p:txBody>
      </p:sp>
      <p:sp>
        <p:nvSpPr>
          <p:cNvPr id="19" name="Pladsholder til sidefod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Pladsholder til dias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mbinationstegning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Kombinationstegning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a-DK" smtClean="0"/>
              <a:t>Klik på ikonet for at tilføje et billede</a:t>
            </a:r>
            <a:endParaRPr kumimoji="0" lang="en-US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mbinationstegning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Kombinationstegning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ladsholder til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0" name="Pladsholder til teks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i master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23/10/13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Pladsholder til sidefod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Pladsholder til diasnumm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0224" y="3337560"/>
            <a:ext cx="6480048" cy="2301240"/>
          </a:xfrm>
        </p:spPr>
        <p:txBody>
          <a:bodyPr/>
          <a:lstStyle/>
          <a:p>
            <a:r>
              <a:rPr lang="da-DK" dirty="0" smtClean="0"/>
              <a:t>Kunsten og kulturens dilemmaer og potentialer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7174" y="1544812"/>
            <a:ext cx="6913098" cy="1752600"/>
          </a:xfrm>
        </p:spPr>
        <p:txBody>
          <a:bodyPr/>
          <a:lstStyle/>
          <a:p>
            <a:r>
              <a:rPr lang="da-DK" b="1" dirty="0" smtClean="0"/>
              <a:t>Christian Have</a:t>
            </a:r>
            <a:br>
              <a:rPr lang="da-DK" b="1" dirty="0" smtClean="0"/>
            </a:br>
            <a:r>
              <a:rPr lang="da-DK" dirty="0" smtClean="0"/>
              <a:t>Danmarks Biblioteksforening | 25. oktober 2013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290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Kulturinstitutioner får færre og færre penge</a:t>
            </a:r>
          </a:p>
          <a:p>
            <a:r>
              <a:rPr lang="da-DK" dirty="0" smtClean="0"/>
              <a:t>Et </a:t>
            </a:r>
            <a:r>
              <a:rPr lang="da-DK" dirty="0"/>
              <a:t>spørgsmål om </a:t>
            </a:r>
            <a:r>
              <a:rPr lang="da-DK" dirty="0" smtClean="0"/>
              <a:t>prioritering af kultur og kulturinstitutioner</a:t>
            </a:r>
            <a:endParaRPr lang="da-DK" dirty="0"/>
          </a:p>
          <a:p>
            <a:pPr lvl="1"/>
            <a:r>
              <a:rPr lang="da-DK" dirty="0"/>
              <a:t>Irrelevante kulturinstitutioner bør lukke</a:t>
            </a:r>
          </a:p>
          <a:p>
            <a:r>
              <a:rPr lang="da-DK" dirty="0" smtClean="0"/>
              <a:t>Ikke </a:t>
            </a:r>
            <a:r>
              <a:rPr lang="da-DK" dirty="0" smtClean="0"/>
              <a:t>støtte til </a:t>
            </a:r>
            <a:r>
              <a:rPr lang="da-DK" dirty="0" smtClean="0"/>
              <a:t>kulturelle </a:t>
            </a:r>
            <a:r>
              <a:rPr lang="da-DK" i="1" dirty="0" smtClean="0"/>
              <a:t>produkter </a:t>
            </a:r>
            <a:r>
              <a:rPr lang="da-DK" dirty="0" smtClean="0"/>
              <a:t>men i stedet til </a:t>
            </a:r>
            <a:r>
              <a:rPr lang="da-DK" dirty="0" smtClean="0"/>
              <a:t>kulturelle </a:t>
            </a:r>
            <a:r>
              <a:rPr lang="da-DK" i="1" dirty="0" smtClean="0"/>
              <a:t>processer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smtClean="0">
                <a:sym typeface="Wingdings"/>
              </a:rPr>
              <a:t> </a:t>
            </a:r>
            <a:r>
              <a:rPr lang="da-DK" dirty="0" smtClean="0"/>
              <a:t>partnerskaber</a:t>
            </a:r>
            <a:r>
              <a:rPr lang="da-DK" i="1" dirty="0" smtClean="0"/>
              <a:t> </a:t>
            </a:r>
            <a:r>
              <a:rPr lang="da-DK" dirty="0" smtClean="0"/>
              <a:t>over konventionel støtte</a:t>
            </a:r>
            <a:endParaRPr lang="da-DK" i="1" dirty="0" smtClean="0"/>
          </a:p>
          <a:p>
            <a:r>
              <a:rPr lang="da-DK" dirty="0" smtClean="0"/>
              <a:t>En </a:t>
            </a:r>
            <a:r>
              <a:rPr lang="da-DK" dirty="0" smtClean="0"/>
              <a:t>måde </a:t>
            </a:r>
            <a:r>
              <a:rPr lang="da-DK" dirty="0" smtClean="0"/>
              <a:t>at aktivere</a:t>
            </a:r>
            <a:r>
              <a:rPr lang="da-DK" i="1" dirty="0" smtClean="0"/>
              <a:t> </a:t>
            </a:r>
            <a:r>
              <a:rPr lang="da-DK" dirty="0" smtClean="0"/>
              <a:t>kunstneriske og kulturelle områder 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>
                <a:sym typeface="Wingdings"/>
              </a:rPr>
              <a:t></a:t>
            </a:r>
            <a:r>
              <a:rPr lang="da-DK" dirty="0" smtClean="0"/>
              <a:t> </a:t>
            </a:r>
            <a:r>
              <a:rPr lang="da-DK" dirty="0" smtClean="0"/>
              <a:t>ikke </a:t>
            </a:r>
            <a:r>
              <a:rPr lang="da-DK" i="1" dirty="0" smtClean="0"/>
              <a:t>reaktion </a:t>
            </a:r>
            <a:r>
              <a:rPr lang="da-DK" dirty="0" smtClean="0"/>
              <a:t>men </a:t>
            </a:r>
            <a:r>
              <a:rPr lang="da-DK" i="1" dirty="0" smtClean="0"/>
              <a:t>proaktion</a:t>
            </a:r>
            <a:endParaRPr lang="da-DK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smtClean="0"/>
              <a:t>Det offentliges ansvar:</a:t>
            </a:r>
            <a:br>
              <a:rPr lang="da-DK" b="1" dirty="0" smtClean="0"/>
            </a:br>
            <a:r>
              <a:rPr lang="da-DK" b="1" dirty="0" smtClean="0"/>
              <a:t>Public </a:t>
            </a:r>
            <a:r>
              <a:rPr lang="da-DK" b="1" dirty="0" err="1"/>
              <a:t>Cultural</a:t>
            </a:r>
            <a:r>
              <a:rPr lang="da-DK" b="1" dirty="0"/>
              <a:t> </a:t>
            </a:r>
            <a:r>
              <a:rPr lang="da-DK" b="1" dirty="0" err="1"/>
              <a:t>Responsibility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785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011344" cy="1143000"/>
          </a:xfrm>
        </p:spPr>
        <p:txBody>
          <a:bodyPr>
            <a:normAutofit/>
          </a:bodyPr>
          <a:lstStyle/>
          <a:p>
            <a:r>
              <a:rPr lang="da-DK" b="1" dirty="0"/>
              <a:t>Offentlig/private </a:t>
            </a:r>
            <a:r>
              <a:rPr lang="da-DK" b="1" dirty="0" smtClean="0"/>
              <a:t>partnerskaber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Det offentlige og private samarbejder om støtte til kultur</a:t>
            </a:r>
          </a:p>
          <a:p>
            <a:r>
              <a:rPr lang="da-DK" dirty="0" smtClean="0"/>
              <a:t>Behov </a:t>
            </a:r>
            <a:r>
              <a:rPr lang="da-DK" dirty="0" smtClean="0"/>
              <a:t>for flere OPP-partnerskaber i kulturlivet</a:t>
            </a:r>
          </a:p>
          <a:p>
            <a:r>
              <a:rPr lang="da-DK" dirty="0" smtClean="0"/>
              <a:t>Der </a:t>
            </a:r>
            <a:r>
              <a:rPr lang="da-DK" dirty="0" smtClean="0"/>
              <a:t>skal tænkes i nye netværk, nye platforme, nye samarbejdsformer, ny synlighed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92" l="0" r="100000">
                        <a14:foregroundMark x1="10913" y1="42430" x2="10913" y2="42430"/>
                        <a14:foregroundMark x1="93653" y1="45234" x2="93653" y2="45234"/>
                        <a14:backgroundMark x1="84187" y1="55327" x2="84187" y2="55327"/>
                        <a14:backgroundMark x1="60579" y1="35327" x2="60579" y2="35327"/>
                        <a14:backgroundMark x1="62361" y1="42430" x2="62361" y2="42430"/>
                        <a14:backgroundMark x1="30401" y1="36075" x2="30401" y2="36075"/>
                        <a14:backgroundMark x1="28731" y1="29533" x2="28731" y2="29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896" y="4820348"/>
            <a:ext cx="3707904" cy="22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2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987" y="1700808"/>
            <a:ext cx="4855517" cy="5157192"/>
          </a:xfrm>
          <a:prstGeom prst="rect">
            <a:avLst/>
          </a:prstGeom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”En virksomheds (eller en organisations eller en fonds) aktive medansvar for udviklingen, genopbygningen, aktiveringen, driften eller tilpasningen af et samfunds kulturelle identifikationsfaktorer såsom sproget, musikken, kunsten, litteraturen, troen – fra det talte ord til den nyeste kunst/media-hybrid.”</a:t>
            </a:r>
            <a:endParaRPr lang="da-DK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91264" cy="1156990"/>
          </a:xfrm>
        </p:spPr>
        <p:txBody>
          <a:bodyPr>
            <a:normAutofit fontScale="90000"/>
          </a:bodyPr>
          <a:lstStyle/>
          <a:p>
            <a:r>
              <a:rPr lang="da-DK" sz="4400" b="1" dirty="0" smtClean="0"/>
              <a:t>Virksomhedernes ansvar:</a:t>
            </a:r>
            <a:br>
              <a:rPr lang="da-DK" sz="4400" b="1" dirty="0" smtClean="0"/>
            </a:br>
            <a:r>
              <a:rPr lang="da-DK" sz="4400" b="1" dirty="0" err="1" smtClean="0"/>
              <a:t>Corporate</a:t>
            </a:r>
            <a:r>
              <a:rPr lang="da-DK" sz="4400" b="1" dirty="0" smtClean="0"/>
              <a:t> </a:t>
            </a:r>
            <a:r>
              <a:rPr lang="da-DK" sz="4400" b="1" dirty="0" err="1" smtClean="0"/>
              <a:t>Cultural</a:t>
            </a:r>
            <a:r>
              <a:rPr lang="da-DK" sz="4400" b="1" dirty="0" smtClean="0"/>
              <a:t> </a:t>
            </a:r>
            <a:r>
              <a:rPr lang="da-DK" sz="4400" b="1" dirty="0" err="1" smtClean="0"/>
              <a:t>Responsibility</a:t>
            </a:r>
            <a:endParaRPr lang="da-DK" sz="4400" b="1" dirty="0"/>
          </a:p>
        </p:txBody>
      </p:sp>
    </p:spTree>
    <p:extLst>
      <p:ext uri="{BB962C8B-B14F-4D97-AF65-F5344CB8AC3E}">
        <p14:creationId xmlns:p14="http://schemas.microsoft.com/office/powerpoint/2010/main" val="375075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Begrebet skal ikke forveksles med </a:t>
            </a:r>
            <a:r>
              <a:rPr lang="da-DK" dirty="0" err="1" smtClean="0">
                <a:solidFill>
                  <a:srgbClr val="FFFFFF"/>
                </a:solidFill>
              </a:rPr>
              <a:t>Corporate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i="1" dirty="0" smtClean="0">
                <a:solidFill>
                  <a:srgbClr val="FFFFFF"/>
                </a:solidFill>
              </a:rPr>
              <a:t>Social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Responsibility</a:t>
            </a:r>
            <a:r>
              <a:rPr lang="da-DK" dirty="0" smtClean="0">
                <a:solidFill>
                  <a:srgbClr val="FFFFFF"/>
                </a:solidFill>
              </a:rPr>
              <a:t> (CSR)</a:t>
            </a:r>
          </a:p>
          <a:p>
            <a:pPr lvl="1"/>
            <a:r>
              <a:rPr lang="da-DK" dirty="0" smtClean="0">
                <a:solidFill>
                  <a:srgbClr val="FFFFFF"/>
                </a:solidFill>
              </a:rPr>
              <a:t>CSR har en klar markedsøkonomisk synsvinkel</a:t>
            </a:r>
          </a:p>
          <a:p>
            <a:pPr lvl="1"/>
            <a:r>
              <a:rPr lang="da-DK" dirty="0" smtClean="0">
                <a:solidFill>
                  <a:srgbClr val="FFFFFF"/>
                </a:solidFill>
              </a:rPr>
              <a:t>CSR kan ofte bedrives ved </a:t>
            </a:r>
            <a:r>
              <a:rPr lang="da-DK" i="1" dirty="0" smtClean="0">
                <a:solidFill>
                  <a:srgbClr val="FFFFFF"/>
                </a:solidFill>
              </a:rPr>
              <a:t>ikke</a:t>
            </a:r>
            <a:r>
              <a:rPr lang="da-DK" dirty="0" smtClean="0">
                <a:solidFill>
                  <a:srgbClr val="FFFFFF"/>
                </a:solidFill>
              </a:rPr>
              <a:t> at gøre noget</a:t>
            </a:r>
          </a:p>
          <a:p>
            <a:pPr lvl="1"/>
            <a:r>
              <a:rPr lang="da-DK" u="sng" dirty="0" smtClean="0">
                <a:solidFill>
                  <a:srgbClr val="FFFFFF"/>
                </a:solidFill>
              </a:rPr>
              <a:t>CCR</a:t>
            </a:r>
            <a:r>
              <a:rPr lang="da-DK" dirty="0" smtClean="0">
                <a:solidFill>
                  <a:srgbClr val="FFFFFF"/>
                </a:solidFill>
              </a:rPr>
              <a:t> har </a:t>
            </a:r>
            <a:r>
              <a:rPr lang="da-DK" i="1" dirty="0" smtClean="0">
                <a:solidFill>
                  <a:srgbClr val="FFFFFF"/>
                </a:solidFill>
              </a:rPr>
              <a:t>ikke</a:t>
            </a:r>
            <a:r>
              <a:rPr lang="da-DK" dirty="0" smtClean="0">
                <a:solidFill>
                  <a:srgbClr val="FFFFFF"/>
                </a:solidFill>
              </a:rPr>
              <a:t> udelukkende fokus på en merkantil gevinst</a:t>
            </a:r>
          </a:p>
          <a:p>
            <a:pPr lvl="1"/>
            <a:r>
              <a:rPr lang="da-DK" u="sng" dirty="0" smtClean="0">
                <a:solidFill>
                  <a:srgbClr val="FFFFFF"/>
                </a:solidFill>
              </a:rPr>
              <a:t>CCR</a:t>
            </a:r>
            <a:r>
              <a:rPr lang="da-DK" dirty="0" smtClean="0">
                <a:solidFill>
                  <a:srgbClr val="FFFFFF"/>
                </a:solidFill>
              </a:rPr>
              <a:t> kræver at virksomheder gør en aktiv og direkte indsats</a:t>
            </a:r>
          </a:p>
          <a:p>
            <a:pPr lvl="1"/>
            <a:r>
              <a:rPr lang="da-DK" u="sng" dirty="0" smtClean="0">
                <a:solidFill>
                  <a:srgbClr val="FFFFFF"/>
                </a:solidFill>
              </a:rPr>
              <a:t>CCR</a:t>
            </a:r>
            <a:r>
              <a:rPr lang="da-DK" dirty="0" smtClean="0">
                <a:solidFill>
                  <a:srgbClr val="FFFFFF"/>
                </a:solidFill>
              </a:rPr>
              <a:t> er mere konkret og dermed mere forpligtende</a:t>
            </a:r>
          </a:p>
          <a:p>
            <a:pPr marL="365760" lvl="1" indent="0">
              <a:buNone/>
            </a:pPr>
            <a:endParaRPr lang="da-DK" dirty="0" smtClean="0">
              <a:solidFill>
                <a:srgbClr val="FFFFFF"/>
              </a:solidFill>
            </a:endParaRPr>
          </a:p>
          <a:p>
            <a:r>
              <a:rPr lang="da-DK" dirty="0" smtClean="0"/>
              <a:t>Fokus fra servicering til etablering af relationer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smtClean="0"/>
              <a:t>Virksomhedernes ansvar: </a:t>
            </a:r>
            <a:br>
              <a:rPr lang="da-DK" b="1" dirty="0" smtClean="0"/>
            </a:br>
            <a:r>
              <a:rPr lang="da-DK" b="1" dirty="0" err="1" smtClean="0"/>
              <a:t>Corporate</a:t>
            </a:r>
            <a:r>
              <a:rPr lang="da-DK" b="1" dirty="0" smtClean="0"/>
              <a:t> </a:t>
            </a:r>
            <a:r>
              <a:rPr lang="da-DK" b="1" dirty="0" err="1"/>
              <a:t>Cultural</a:t>
            </a:r>
            <a:r>
              <a:rPr lang="da-DK" b="1" dirty="0"/>
              <a:t> </a:t>
            </a:r>
            <a:r>
              <a:rPr lang="da-DK" b="1" dirty="0" err="1" smtClean="0"/>
              <a:t>Responsibility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60297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63859" y="0"/>
            <a:ext cx="1892717" cy="1819920"/>
          </a:xfrm>
          <a:prstGeom prst="rect">
            <a:avLst/>
          </a:prstGeom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4826717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Siden 1950’erne er ansvaret flyttet mere og mere over på det offentliges skuldre</a:t>
            </a:r>
          </a:p>
          <a:p>
            <a:r>
              <a:rPr lang="da-DK" dirty="0" smtClean="0"/>
              <a:t>Der har altid </a:t>
            </a:r>
            <a:r>
              <a:rPr lang="da-DK" dirty="0" smtClean="0"/>
              <a:t>været en generel bevidsthed om kulturens betydning for </a:t>
            </a:r>
            <a:r>
              <a:rPr lang="da-DK" dirty="0" smtClean="0"/>
              <a:t>samfundet</a:t>
            </a:r>
          </a:p>
          <a:p>
            <a:r>
              <a:rPr lang="da-DK" dirty="0"/>
              <a:t>Befolkningen skal tage ansvaret </a:t>
            </a:r>
            <a:r>
              <a:rPr lang="da-DK" dirty="0" smtClean="0"/>
              <a:t>tilbage</a:t>
            </a:r>
            <a:endParaRPr lang="da-DK" dirty="0" smtClean="0"/>
          </a:p>
          <a:p>
            <a:r>
              <a:rPr lang="da-DK" dirty="0"/>
              <a:t>2011: Undersøgelse af danskernes </a:t>
            </a:r>
            <a:r>
              <a:rPr lang="da-DK" dirty="0" smtClean="0"/>
              <a:t>kulturopfattelse</a:t>
            </a:r>
          </a:p>
          <a:p>
            <a:pPr lvl="1"/>
            <a:r>
              <a:rPr lang="da-DK" dirty="0" smtClean="0"/>
              <a:t>Konklusion</a:t>
            </a:r>
            <a:r>
              <a:rPr lang="da-DK" dirty="0"/>
              <a:t>: Statsstøtten bør ikke skæres, men kultur</a:t>
            </a:r>
            <a:r>
              <a:rPr lang="da-DK" i="1" dirty="0"/>
              <a:t>politikken </a:t>
            </a:r>
            <a:r>
              <a:rPr lang="da-DK" dirty="0"/>
              <a:t>er </a:t>
            </a:r>
            <a:r>
              <a:rPr lang="da-DK" dirty="0" smtClean="0"/>
              <a:t>irrelevant</a:t>
            </a:r>
            <a:endParaRPr lang="da-DK" dirty="0"/>
          </a:p>
          <a:p>
            <a:pPr lvl="1"/>
            <a:r>
              <a:rPr lang="da-DK" dirty="0" smtClean="0"/>
              <a:t>Befolkningen </a:t>
            </a:r>
            <a:r>
              <a:rPr lang="da-DK" dirty="0" smtClean="0"/>
              <a:t>er klar til at tage ansvaret for kulturen tilbage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smtClean="0"/>
              <a:t>Individer:</a:t>
            </a:r>
            <a:br>
              <a:rPr lang="da-DK" b="1" dirty="0" smtClean="0"/>
            </a:br>
            <a:r>
              <a:rPr lang="da-DK" b="1" dirty="0" smtClean="0"/>
              <a:t>Personal </a:t>
            </a:r>
            <a:r>
              <a:rPr lang="da-DK" b="1" dirty="0" err="1" smtClean="0"/>
              <a:t>Cultural</a:t>
            </a:r>
            <a:r>
              <a:rPr lang="da-DK" b="1" dirty="0" smtClean="0"/>
              <a:t> </a:t>
            </a:r>
            <a:r>
              <a:rPr lang="da-DK" b="1" dirty="0" err="1" smtClean="0"/>
              <a:t>Responsibility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89473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4" b="100000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9927" y="4507323"/>
            <a:ext cx="3514073" cy="23488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Kunstnere og kulturaktører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Kunstnere og kulturaktører </a:t>
            </a:r>
            <a:r>
              <a:rPr lang="da-DK" dirty="0"/>
              <a:t>er aldrig 100 % uafhængig af omverden – ingen kunst er skabt for sin egen skyld</a:t>
            </a:r>
          </a:p>
          <a:p>
            <a:r>
              <a:rPr lang="da-DK" dirty="0"/>
              <a:t>Kun ved at tage rollen som aktiv aktør kan kunsten (ved)blive at være relevant</a:t>
            </a:r>
          </a:p>
          <a:p>
            <a:pPr lvl="1"/>
            <a:r>
              <a:rPr lang="da-DK" dirty="0"/>
              <a:t>Det kan skabe rum for den kunstneriske </a:t>
            </a:r>
            <a:r>
              <a:rPr lang="da-DK" dirty="0" smtClean="0"/>
              <a:t>proces</a:t>
            </a:r>
            <a:endParaRPr lang="da-DK" dirty="0" smtClean="0"/>
          </a:p>
          <a:p>
            <a:r>
              <a:rPr lang="da-DK" dirty="0"/>
              <a:t>Kulturaktøren skal også tage sig et medansvar for sin kulturs ve og vel</a:t>
            </a:r>
          </a:p>
          <a:p>
            <a:pPr lvl="1"/>
            <a:r>
              <a:rPr lang="da-DK" dirty="0"/>
              <a:t>Det sikrer legitimitet og </a:t>
            </a:r>
            <a:r>
              <a:rPr lang="da-DK" dirty="0" smtClean="0"/>
              <a:t>relevans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045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309" t="22492" r="3948" b="4436"/>
          <a:stretch/>
        </p:blipFill>
        <p:spPr>
          <a:xfrm>
            <a:off x="5436096" y="6981"/>
            <a:ext cx="3350062" cy="183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Kulturinstitutioner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a-DK" dirty="0" smtClean="0"/>
              <a:t>En rolle som vidensbank, igangsætter af processer og netværk, og som </a:t>
            </a:r>
            <a:r>
              <a:rPr lang="da-DK" dirty="0" err="1" smtClean="0"/>
              <a:t>facilitator</a:t>
            </a:r>
            <a:r>
              <a:rPr lang="da-DK" dirty="0" smtClean="0"/>
              <a:t> af </a:t>
            </a:r>
            <a:r>
              <a:rPr lang="da-DK" dirty="0" err="1" smtClean="0"/>
              <a:t>cross</a:t>
            </a:r>
            <a:r>
              <a:rPr lang="da-DK" dirty="0" smtClean="0"/>
              <a:t>-over samarbejder</a:t>
            </a:r>
          </a:p>
          <a:p>
            <a:r>
              <a:rPr lang="da-DK" dirty="0" smtClean="0"/>
              <a:t>Udviklingen kommer kun, hvis kulturinstitutionerne gør tingene på en ny måde </a:t>
            </a:r>
          </a:p>
          <a:p>
            <a:pPr lvl="1"/>
            <a:r>
              <a:rPr lang="da-DK" dirty="0"/>
              <a:t>S</a:t>
            </a:r>
            <a:r>
              <a:rPr lang="da-DK" dirty="0" smtClean="0"/>
              <a:t>e udover resultatkontrakter men hold budgettet</a:t>
            </a:r>
          </a:p>
          <a:p>
            <a:r>
              <a:rPr lang="da-DK" dirty="0" smtClean="0"/>
              <a:t>En ændret publikumsopfattelse</a:t>
            </a:r>
          </a:p>
          <a:p>
            <a:pPr lvl="1"/>
            <a:r>
              <a:rPr lang="da-DK" dirty="0" smtClean="0"/>
              <a:t>Fra </a:t>
            </a:r>
            <a:r>
              <a:rPr lang="da-DK" i="1" dirty="0" smtClean="0"/>
              <a:t>menighed </a:t>
            </a:r>
            <a:r>
              <a:rPr lang="da-DK" dirty="0" smtClean="0">
                <a:sym typeface="Wingdings"/>
              </a:rPr>
              <a:t> </a:t>
            </a:r>
            <a:r>
              <a:rPr lang="da-DK" i="1" dirty="0" smtClean="0">
                <a:sym typeface="Wingdings"/>
              </a:rPr>
              <a:t>forbrugere</a:t>
            </a:r>
            <a:r>
              <a:rPr lang="da-DK" dirty="0" smtClean="0">
                <a:sym typeface="Wingdings"/>
              </a:rPr>
              <a:t>  </a:t>
            </a:r>
            <a:r>
              <a:rPr lang="da-DK" i="1" dirty="0" err="1" smtClean="0">
                <a:sym typeface="Wingdings"/>
              </a:rPr>
              <a:t>co-creators</a:t>
            </a:r>
            <a:r>
              <a:rPr lang="da-DK" i="1" dirty="0" smtClean="0">
                <a:sym typeface="Wingdings"/>
              </a:rPr>
              <a:t> og </a:t>
            </a:r>
            <a:r>
              <a:rPr lang="da-DK" i="1" dirty="0" err="1" smtClean="0">
                <a:sym typeface="Wingdings"/>
              </a:rPr>
              <a:t>medskabere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150917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Bibliotekernes rolle og virkelighed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sz="2600" i="1" dirty="0" smtClean="0"/>
              <a:t>”Biblioteket </a:t>
            </a:r>
            <a:r>
              <a:rPr lang="da-DK" sz="2600" i="1" dirty="0"/>
              <a:t>er en af de vigtigste samlende kultur- og læringsinstitutioner, og det er det fysiske sted, hvor borgere kan mødes helt frit, uden pligter eller forventninger og uden snærende bånd pålagt ovenfra</a:t>
            </a:r>
            <a:r>
              <a:rPr lang="da-DK" sz="2600" i="1" dirty="0" smtClean="0"/>
              <a:t>.”</a:t>
            </a:r>
          </a:p>
          <a:p>
            <a:r>
              <a:rPr lang="da-DK" dirty="0" smtClean="0"/>
              <a:t>Biblioteket </a:t>
            </a:r>
            <a:r>
              <a:rPr lang="da-DK" dirty="0"/>
              <a:t>danner, uddanner og integrerer</a:t>
            </a:r>
            <a:r>
              <a:rPr lang="da-DK" dirty="0"/>
              <a:t> </a:t>
            </a:r>
            <a:endParaRPr lang="da-DK" dirty="0" smtClean="0"/>
          </a:p>
          <a:p>
            <a:r>
              <a:rPr lang="da-DK" dirty="0" smtClean="0"/>
              <a:t>36 millioner besøgende årligt</a:t>
            </a:r>
          </a:p>
          <a:p>
            <a:r>
              <a:rPr lang="da-DK" dirty="0" smtClean="0"/>
              <a:t>Lider under stort økonomisk pres</a:t>
            </a:r>
          </a:p>
          <a:p>
            <a:pPr lvl="1"/>
            <a:r>
              <a:rPr lang="da-DK" dirty="0" smtClean="0"/>
              <a:t>Skæring i budgetter</a:t>
            </a:r>
          </a:p>
          <a:p>
            <a:pPr lvl="1"/>
            <a:r>
              <a:rPr lang="da-DK" dirty="0" smtClean="0"/>
              <a:t>Filialer lukkes</a:t>
            </a:r>
          </a:p>
          <a:p>
            <a:pPr lvl="1"/>
            <a:r>
              <a:rPr lang="da-DK" dirty="0" smtClean="0"/>
              <a:t>Ikke alle bøger kan hentes hjem</a:t>
            </a:r>
          </a:p>
          <a:p>
            <a:pPr lvl="1"/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523081"/>
            <a:ext cx="301604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6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10" y="1988840"/>
            <a:ext cx="6346294" cy="3904215"/>
          </a:xfrm>
          <a:prstGeom prst="rect">
            <a:avLst/>
          </a:prstGeom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To former for kultur</a:t>
            </a:r>
          </a:p>
          <a:p>
            <a:pPr lvl="1"/>
            <a:r>
              <a:rPr lang="da-DK" dirty="0" smtClean="0">
                <a:solidFill>
                  <a:srgbClr val="FFFFFF"/>
                </a:solidFill>
              </a:rPr>
              <a:t>Event- og begivenhedskulturen</a:t>
            </a:r>
          </a:p>
          <a:p>
            <a:pPr lvl="1"/>
            <a:r>
              <a:rPr lang="da-DK" dirty="0" smtClean="0">
                <a:solidFill>
                  <a:srgbClr val="FFFFFF"/>
                </a:solidFill>
              </a:rPr>
              <a:t>En bæredygtig og procesorienteret kultur</a:t>
            </a:r>
          </a:p>
          <a:p>
            <a:endParaRPr lang="da-DK" dirty="0" smtClean="0"/>
          </a:p>
          <a:p>
            <a:r>
              <a:rPr lang="da-DK" u="sng" dirty="0" smtClean="0"/>
              <a:t>I dag</a:t>
            </a:r>
            <a:r>
              <a:rPr lang="da-DK" dirty="0" smtClean="0"/>
              <a:t>: fokus på oplevelsesøkonomi og markedsøkonomisk tankegang</a:t>
            </a:r>
          </a:p>
          <a:p>
            <a:r>
              <a:rPr lang="da-DK" u="sng" dirty="0" smtClean="0"/>
              <a:t>Fremover</a:t>
            </a:r>
            <a:r>
              <a:rPr lang="da-DK" dirty="0" smtClean="0"/>
              <a:t>: fokus på udvikling, dynamik og samhørighed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Bæredygtig og levende kultur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89370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En ny kulturel vækststrategi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Der skal formuleres en kulturel vækststrategi</a:t>
            </a:r>
          </a:p>
          <a:p>
            <a:r>
              <a:rPr lang="da-DK" dirty="0" smtClean="0"/>
              <a:t>For kommuner, regioner og Danmark på nationalt plan</a:t>
            </a:r>
          </a:p>
          <a:p>
            <a:r>
              <a:rPr lang="da-DK" dirty="0" smtClean="0"/>
              <a:t>Både på </a:t>
            </a:r>
            <a:r>
              <a:rPr lang="da-DK" dirty="0" err="1" smtClean="0"/>
              <a:t>mikro</a:t>
            </a:r>
            <a:r>
              <a:rPr lang="da-DK" dirty="0" smtClean="0"/>
              <a:t>- og makroplan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4435232"/>
            <a:ext cx="8784976" cy="2810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503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827584" y="1124744"/>
            <a:ext cx="7128791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3200" i="1" dirty="0" smtClean="0"/>
          </a:p>
          <a:p>
            <a:pPr marL="0" indent="0" algn="ctr">
              <a:buNone/>
            </a:pPr>
            <a:endParaRPr lang="da-DK" sz="3200" i="1" dirty="0"/>
          </a:p>
          <a:p>
            <a:pPr marL="0" indent="0" algn="ctr">
              <a:buNone/>
            </a:pPr>
            <a:r>
              <a:rPr lang="da-DK" sz="3200" i="1" dirty="0" smtClean="0"/>
              <a:t>”Fattige og elendige er vi. Lad os nu blive dumme til, </a:t>
            </a:r>
            <a:r>
              <a:rPr lang="da-DK" sz="3200" i="1" dirty="0" err="1" smtClean="0"/>
              <a:t>saa</a:t>
            </a:r>
            <a:r>
              <a:rPr lang="da-DK" sz="3200" i="1" dirty="0" smtClean="0"/>
              <a:t> kan vi gerne høre op med at være en stat.”</a:t>
            </a:r>
          </a:p>
          <a:p>
            <a:pPr marL="0" indent="0" algn="r">
              <a:buNone/>
            </a:pPr>
            <a:endParaRPr lang="da-DK" sz="2400" dirty="0" smtClean="0"/>
          </a:p>
          <a:p>
            <a:pPr marL="0" indent="0" algn="r">
              <a:buNone/>
            </a:pPr>
            <a:r>
              <a:rPr lang="da-DK" sz="2400" dirty="0" smtClean="0"/>
              <a:t>- Kronprins Christian, 1813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45430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4274" t="26402" r="23308" b="9571"/>
          <a:stretch/>
        </p:blipFill>
        <p:spPr>
          <a:xfrm>
            <a:off x="7092280" y="2153175"/>
            <a:ext cx="1778000" cy="206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Det er jomfrueligt land</a:t>
            </a:r>
          </a:p>
          <a:p>
            <a:r>
              <a:rPr lang="da-DK" dirty="0" smtClean="0"/>
              <a:t>Et nyt kulturelt dannelsesideal</a:t>
            </a:r>
          </a:p>
          <a:p>
            <a:r>
              <a:rPr lang="da-DK" dirty="0" smtClean="0"/>
              <a:t>Fokus på den </a:t>
            </a:r>
            <a:r>
              <a:rPr lang="da-DK" dirty="0" err="1" smtClean="0"/>
              <a:t>transformative</a:t>
            </a:r>
            <a:r>
              <a:rPr lang="da-DK" dirty="0" smtClean="0"/>
              <a:t> rolle i samfundet</a:t>
            </a:r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En ny type </a:t>
            </a:r>
            <a:r>
              <a:rPr lang="da-DK" dirty="0" err="1" smtClean="0"/>
              <a:t>Cultural</a:t>
            </a:r>
            <a:r>
              <a:rPr lang="da-DK" dirty="0" smtClean="0"/>
              <a:t> </a:t>
            </a:r>
            <a:r>
              <a:rPr lang="da-DK" dirty="0" err="1" smtClean="0"/>
              <a:t>Governance</a:t>
            </a:r>
            <a:r>
              <a:rPr lang="da-DK" dirty="0" smtClean="0"/>
              <a:t>:</a:t>
            </a:r>
          </a:p>
          <a:p>
            <a:r>
              <a:rPr lang="da-DK" dirty="0" smtClean="0"/>
              <a:t>Fra </a:t>
            </a:r>
            <a:r>
              <a:rPr lang="da-DK" dirty="0"/>
              <a:t>k</a:t>
            </a:r>
            <a:r>
              <a:rPr lang="da-DK" dirty="0" smtClean="0"/>
              <a:t>ultur</a:t>
            </a:r>
            <a:r>
              <a:rPr lang="da-DK" i="1" dirty="0" smtClean="0"/>
              <a:t>støtte</a:t>
            </a:r>
            <a:r>
              <a:rPr lang="da-DK" dirty="0" smtClean="0"/>
              <a:t> </a:t>
            </a:r>
            <a:r>
              <a:rPr lang="da-DK" dirty="0" smtClean="0">
                <a:sym typeface="Wingdings"/>
              </a:rPr>
              <a:t> kultur</a:t>
            </a:r>
            <a:r>
              <a:rPr lang="da-DK" i="1" dirty="0" smtClean="0">
                <a:sym typeface="Wingdings"/>
              </a:rPr>
              <a:t>investering</a:t>
            </a:r>
          </a:p>
          <a:p>
            <a:r>
              <a:rPr lang="da-DK" dirty="0" smtClean="0">
                <a:sym typeface="Wingdings"/>
              </a:rPr>
              <a:t>Fra kulturelle </a:t>
            </a:r>
            <a:r>
              <a:rPr lang="da-DK" i="1" dirty="0" smtClean="0">
                <a:sym typeface="Wingdings"/>
              </a:rPr>
              <a:t>produkter</a:t>
            </a:r>
            <a:r>
              <a:rPr lang="da-DK" dirty="0" smtClean="0">
                <a:sym typeface="Wingdings"/>
              </a:rPr>
              <a:t>  kulturelle </a:t>
            </a:r>
            <a:r>
              <a:rPr lang="da-DK" i="1" dirty="0" smtClean="0">
                <a:sym typeface="Wingdings"/>
              </a:rPr>
              <a:t>processer</a:t>
            </a:r>
            <a:endParaRPr lang="da-DK" i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 fontScale="90000"/>
          </a:bodyPr>
          <a:lstStyle/>
          <a:p>
            <a:r>
              <a:rPr lang="da-DK" sz="4900" b="1" dirty="0" smtClean="0"/>
              <a:t>Effekterne</a:t>
            </a:r>
            <a:r>
              <a:rPr lang="da-DK" b="1" dirty="0" smtClean="0"/>
              <a:t> af en ny vækststrategi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5924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Sammenhængskraft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Kulturen skal bruges til at </a:t>
            </a:r>
            <a:r>
              <a:rPr lang="da-DK" dirty="0"/>
              <a:t>skabe bedre sammenhængskraft og social </a:t>
            </a:r>
            <a:r>
              <a:rPr lang="da-DK" dirty="0" smtClean="0"/>
              <a:t>kapital</a:t>
            </a:r>
          </a:p>
          <a:p>
            <a:r>
              <a:rPr lang="da-DK" dirty="0" smtClean="0"/>
              <a:t>Kulturen </a:t>
            </a:r>
            <a:r>
              <a:rPr lang="da-DK" dirty="0"/>
              <a:t>skal bruges aktivt i den sociale </a:t>
            </a:r>
            <a:r>
              <a:rPr lang="da-DK" dirty="0" smtClean="0"/>
              <a:t>sektor</a:t>
            </a:r>
          </a:p>
          <a:p>
            <a:r>
              <a:rPr lang="da-DK" dirty="0"/>
              <a:t>S</a:t>
            </a:r>
            <a:r>
              <a:rPr lang="da-DK" dirty="0" smtClean="0"/>
              <a:t>amarbejde </a:t>
            </a:r>
            <a:r>
              <a:rPr lang="da-DK" dirty="0"/>
              <a:t>med kultur- og socialsektoren – både i ministerier, kommuner og </a:t>
            </a:r>
            <a:r>
              <a:rPr lang="da-DK" dirty="0" smtClean="0"/>
              <a:t>regioner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318838"/>
            <a:ext cx="9144000" cy="178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1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2564904"/>
            <a:ext cx="7827640" cy="1143000"/>
          </a:xfrm>
        </p:spPr>
        <p:txBody>
          <a:bodyPr>
            <a:noAutofit/>
          </a:bodyPr>
          <a:lstStyle/>
          <a:p>
            <a:r>
              <a:rPr lang="da-DK" sz="5400" b="1" dirty="0" smtClean="0"/>
              <a:t>Fokus fremover</a:t>
            </a:r>
            <a:endParaRPr lang="da-DK" sz="5400" b="1" dirty="0"/>
          </a:p>
        </p:txBody>
      </p:sp>
    </p:spTree>
    <p:extLst>
      <p:ext uri="{BB962C8B-B14F-4D97-AF65-F5344CB8AC3E}">
        <p14:creationId xmlns:p14="http://schemas.microsoft.com/office/powerpoint/2010/main" val="285825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Hvor meget skal vi digitalisere?</a:t>
            </a:r>
          </a:p>
          <a:p>
            <a:r>
              <a:rPr lang="da-DK" dirty="0" smtClean="0"/>
              <a:t>Behov for en strategi?</a:t>
            </a:r>
            <a:endParaRPr lang="da-DK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E</a:t>
            </a:r>
            <a:r>
              <a:rPr lang="da-DK" b="1" dirty="0" smtClean="0"/>
              <a:t>t fysisk og et et digitalt bredbånd</a:t>
            </a:r>
            <a:endParaRPr lang="da-DK" b="1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3" b="96814" l="3051" r="99492">
                        <a14:foregroundMark x1="67966" y1="8850" x2="68814" y2="47434"/>
                        <a14:foregroundMark x1="67966" y1="51681" x2="98475" y2="72743"/>
                        <a14:foregroundMark x1="5424" y1="7080" x2="10000" y2="610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152" y="3284984"/>
            <a:ext cx="2873481" cy="2751724"/>
          </a:xfrm>
          <a:prstGeom prst="rect">
            <a:avLst/>
          </a:prstGeom>
        </p:spPr>
      </p:pic>
      <p:sp>
        <p:nvSpPr>
          <p:cNvPr id="4" name="Opadbuet pil 3"/>
          <p:cNvSpPr/>
          <p:nvPr/>
        </p:nvSpPr>
        <p:spPr>
          <a:xfrm rot="10800000">
            <a:off x="2452355" y="3068960"/>
            <a:ext cx="3775829" cy="1428818"/>
          </a:xfrm>
          <a:prstGeom prst="curvedUpArrow">
            <a:avLst>
              <a:gd name="adj1" fmla="val 28052"/>
              <a:gd name="adj2" fmla="val 50000"/>
              <a:gd name="adj3" fmla="val 25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797152"/>
            <a:ext cx="2930302" cy="1945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padbuet pil 5"/>
          <p:cNvSpPr/>
          <p:nvPr/>
        </p:nvSpPr>
        <p:spPr>
          <a:xfrm>
            <a:off x="2555776" y="4797152"/>
            <a:ext cx="3915551" cy="1640496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9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Eksempel:</a:t>
            </a:r>
            <a:br>
              <a:rPr lang="da-DK" dirty="0" smtClean="0"/>
            </a:br>
            <a:r>
              <a:rPr lang="da-DK" dirty="0" smtClean="0"/>
              <a:t>Rijksmuseum</a:t>
            </a:r>
            <a:r>
              <a:rPr lang="da-DK" dirty="0" smtClean="0"/>
              <a:t>, Amsterdam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5536" y="5445184"/>
            <a:ext cx="8229600" cy="1412816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da-DK" sz="2200" dirty="0" smtClean="0"/>
              <a:t>133,000 digitaliserede billeder – kan </a:t>
            </a:r>
            <a:r>
              <a:rPr lang="da-DK" sz="2200" dirty="0" err="1" smtClean="0"/>
              <a:t>downloaded</a:t>
            </a:r>
            <a:r>
              <a:rPr lang="da-DK" sz="2200" dirty="0" smtClean="0"/>
              <a:t> gratis og er til fri afbenyttelse – på </a:t>
            </a:r>
            <a:r>
              <a:rPr lang="da-DK" sz="2200" dirty="0" err="1" smtClean="0"/>
              <a:t>t-shirts</a:t>
            </a:r>
            <a:r>
              <a:rPr lang="da-DK" sz="2200" dirty="0" smtClean="0"/>
              <a:t>, krus, omslag osv. – ingen copyright restriktioner. </a:t>
            </a:r>
            <a:endParaRPr lang="da-DK" sz="22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10122"/>
            <a:ext cx="6017587" cy="369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15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Crossover-samarbejder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Hav fokus på samarbejder, der går på tværs</a:t>
            </a:r>
          </a:p>
          <a:p>
            <a:r>
              <a:rPr lang="da-DK" dirty="0" smtClean="0"/>
              <a:t>Afgørende at kulturaktører arbejder sammen om at skabe nye kulturprodukter</a:t>
            </a:r>
            <a:endParaRPr lang="da-DK" dirty="0"/>
          </a:p>
        </p:txBody>
      </p:sp>
      <p:pic>
        <p:nvPicPr>
          <p:cNvPr id="2050" name="Picture 2" descr="C:\Users\Mikkel\Documents\Dropbox\Præsentationer\Collabo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08987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4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Eksempel: </a:t>
            </a:r>
            <a:br>
              <a:rPr lang="da-DK" dirty="0" smtClean="0"/>
            </a:br>
            <a:r>
              <a:rPr lang="da-DK" dirty="0" smtClean="0"/>
              <a:t>Det performative bibliotek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Kursustilbud i samarbejde med Performance-design ved Roskilde Universitet</a:t>
            </a:r>
          </a:p>
          <a:p>
            <a:endParaRPr lang="da-DK" dirty="0" smtClean="0"/>
          </a:p>
          <a:p>
            <a:pPr marL="36576" indent="0">
              <a:buNone/>
            </a:pPr>
            <a:endParaRPr lang="da-DK" dirty="0" smtClean="0"/>
          </a:p>
          <a:p>
            <a:r>
              <a:rPr lang="da-DK" dirty="0" smtClean="0"/>
              <a:t>Biblioteket som performativt rum</a:t>
            </a:r>
          </a:p>
          <a:p>
            <a:r>
              <a:rPr lang="da-DK" dirty="0" smtClean="0"/>
              <a:t>Bibliotekaren som interaktiv performer</a:t>
            </a:r>
          </a:p>
          <a:p>
            <a:pPr marL="36576" indent="0">
              <a:buNone/>
            </a:pPr>
            <a:endParaRPr lang="da-DK" sz="1600" dirty="0" smtClean="0"/>
          </a:p>
          <a:p>
            <a:endParaRPr lang="da-DK" dirty="0"/>
          </a:p>
        </p:txBody>
      </p:sp>
      <p:pic>
        <p:nvPicPr>
          <p:cNvPr id="4" name="Billede 3" descr="Skærmbillede 2013-10-23 kl. 21.34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11164"/>
            <a:ext cx="4464496" cy="1437916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79512" y="6178078"/>
            <a:ext cx="88569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http://</a:t>
            </a:r>
            <a:r>
              <a:rPr lang="da-DK" sz="1600" dirty="0" err="1"/>
              <a:t>centralbibliotek.dk</a:t>
            </a:r>
            <a:r>
              <a:rPr lang="da-DK" sz="1600" dirty="0"/>
              <a:t>/nyheder/det-performative-bibliotek-nyt-kursustilbud-i-samarbejde-med-performance-design-ved-roskilde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799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Biblioteket som bindeled mellem borger og stat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Biblioteket som autentisk, transparent og meningsfuldt:</a:t>
            </a:r>
          </a:p>
          <a:p>
            <a:pPr lvl="1"/>
            <a:r>
              <a:rPr lang="da-DK" dirty="0" smtClean="0"/>
              <a:t>En </a:t>
            </a:r>
            <a:r>
              <a:rPr lang="da-DK" dirty="0"/>
              <a:t>kultur- og </a:t>
            </a:r>
            <a:r>
              <a:rPr lang="da-DK" dirty="0" smtClean="0"/>
              <a:t>læringsinstitution som samler befolkningen</a:t>
            </a:r>
          </a:p>
          <a:p>
            <a:pPr lvl="1"/>
            <a:r>
              <a:rPr lang="da-DK" dirty="0" smtClean="0"/>
              <a:t>Det </a:t>
            </a:r>
            <a:r>
              <a:rPr lang="da-DK" dirty="0"/>
              <a:t>er det </a:t>
            </a:r>
            <a:r>
              <a:rPr lang="da-DK" dirty="0" smtClean="0"/>
              <a:t>sted</a:t>
            </a:r>
            <a:r>
              <a:rPr lang="da-DK" dirty="0"/>
              <a:t>, hvor </a:t>
            </a:r>
            <a:r>
              <a:rPr lang="da-DK" dirty="0" smtClean="0"/>
              <a:t>borgere fra alle lag </a:t>
            </a:r>
            <a:r>
              <a:rPr lang="da-DK" dirty="0"/>
              <a:t>kan mødes helt frit, uden pligter eller </a:t>
            </a:r>
            <a:r>
              <a:rPr lang="da-DK" dirty="0" smtClean="0"/>
              <a:t>forventninger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591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Værtsskab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525963"/>
          </a:xfrm>
        </p:spPr>
        <p:txBody>
          <a:bodyPr/>
          <a:lstStyle/>
          <a:p>
            <a:r>
              <a:rPr lang="da-DK" dirty="0" smtClean="0"/>
              <a:t>Tænk i </a:t>
            </a:r>
            <a:r>
              <a:rPr lang="da-DK" i="1" dirty="0" smtClean="0"/>
              <a:t>det gode værtsskab</a:t>
            </a:r>
          </a:p>
          <a:p>
            <a:r>
              <a:rPr lang="da-DK" dirty="0" smtClean="0"/>
              <a:t>Overvej, hvordan man som aktør, institution, kommune, region og land kan åbne sig op</a:t>
            </a:r>
          </a:p>
          <a:p>
            <a:r>
              <a:rPr lang="da-DK" dirty="0" smtClean="0"/>
              <a:t>Inddragelse af </a:t>
            </a:r>
            <a:r>
              <a:rPr lang="da-DK" dirty="0" smtClean="0"/>
              <a:t>publikum og kulturbrugere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27976"/>
          <a:stretch/>
        </p:blipFill>
        <p:spPr>
          <a:xfrm>
            <a:off x="395536" y="4372133"/>
            <a:ext cx="8424936" cy="251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7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925144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Ansvaret bør tages gennem </a:t>
            </a:r>
            <a:r>
              <a:rPr lang="da-DK" dirty="0" smtClean="0"/>
              <a:t>frivillighed</a:t>
            </a:r>
          </a:p>
          <a:p>
            <a:r>
              <a:rPr lang="da-DK" dirty="0" smtClean="0"/>
              <a:t>Kulturel medskabelse er fremtiden: </a:t>
            </a:r>
            <a:r>
              <a:rPr lang="da-DK" dirty="0" err="1" smtClean="0"/>
              <a:t>co-creation</a:t>
            </a:r>
            <a:r>
              <a:rPr lang="da-DK" dirty="0" smtClean="0"/>
              <a:t> </a:t>
            </a:r>
            <a:r>
              <a:rPr lang="da-DK" dirty="0" smtClean="0">
                <a:sym typeface="Wingdings"/>
              </a:rPr>
              <a:t> </a:t>
            </a:r>
            <a:r>
              <a:rPr lang="da-DK" dirty="0" err="1" smtClean="0">
                <a:sym typeface="Wingdings"/>
              </a:rPr>
              <a:t>co-production</a:t>
            </a:r>
            <a:endParaRPr lang="da-DK" dirty="0" smtClean="0"/>
          </a:p>
          <a:p>
            <a:r>
              <a:rPr lang="da-DK" dirty="0" smtClean="0"/>
              <a:t>Vi skal stille spørgsmålene sammen med kulturaktørerne. Og besvare dem sammen.</a:t>
            </a:r>
          </a:p>
          <a:p>
            <a:r>
              <a:rPr lang="da-DK" dirty="0" smtClean="0"/>
              <a:t>Kulturel </a:t>
            </a:r>
            <a:r>
              <a:rPr lang="da-DK" i="1" dirty="0" err="1" smtClean="0"/>
              <a:t>empowerment</a:t>
            </a:r>
            <a:r>
              <a:rPr lang="da-DK" dirty="0" smtClean="0"/>
              <a:t> </a:t>
            </a:r>
          </a:p>
          <a:p>
            <a:r>
              <a:rPr lang="da-DK" dirty="0" smtClean="0"/>
              <a:t>Kulturel </a:t>
            </a:r>
            <a:r>
              <a:rPr lang="da-DK" i="1" dirty="0" err="1" smtClean="0"/>
              <a:t>enlightenment</a:t>
            </a:r>
            <a:endParaRPr lang="da-DK" i="1" dirty="0" smtClean="0"/>
          </a:p>
          <a:p>
            <a:r>
              <a:rPr lang="da-DK" dirty="0" smtClean="0"/>
              <a:t>Der skal skabes en </a:t>
            </a:r>
            <a:br>
              <a:rPr lang="da-DK" dirty="0" smtClean="0"/>
            </a:br>
            <a:r>
              <a:rPr lang="da-DK" dirty="0" smtClean="0"/>
              <a:t>ansvarsfølelse</a:t>
            </a:r>
            <a:r>
              <a:rPr lang="da-DK" dirty="0"/>
              <a:t>: </a:t>
            </a:r>
            <a:br>
              <a:rPr lang="da-DK" dirty="0"/>
            </a:br>
            <a:r>
              <a:rPr lang="da-DK" i="1" dirty="0"/>
              <a:t>motivation, engagement, </a:t>
            </a:r>
            <a:r>
              <a:rPr lang="da-DK" i="1" dirty="0" smtClean="0"/>
              <a:t/>
            </a:r>
            <a:br>
              <a:rPr lang="da-DK" i="1" dirty="0" smtClean="0"/>
            </a:br>
            <a:r>
              <a:rPr lang="da-DK" i="1" dirty="0" err="1" smtClean="0"/>
              <a:t>co</a:t>
            </a:r>
            <a:r>
              <a:rPr lang="da-DK" i="1" dirty="0" err="1"/>
              <a:t>-creation</a:t>
            </a:r>
            <a:r>
              <a:rPr lang="da-DK" i="1" dirty="0"/>
              <a:t> </a:t>
            </a:r>
            <a:r>
              <a:rPr lang="da-DK" dirty="0"/>
              <a:t>og </a:t>
            </a:r>
            <a:r>
              <a:rPr lang="da-DK" i="1" dirty="0"/>
              <a:t>ejerskab</a:t>
            </a:r>
            <a:endParaRPr lang="da-DK" dirty="0"/>
          </a:p>
          <a:p>
            <a:endParaRPr lang="da-DK" i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smtClean="0"/>
              <a:t>Den passive kulturbruger og tilskuer er død </a:t>
            </a:r>
            <a:endParaRPr lang="da-DK" b="1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149080"/>
            <a:ext cx="3096344" cy="2477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7233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Et gryende kulturtab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Kunsten og kulturen bliver i dag oftest set gennem en merkantil optik</a:t>
            </a:r>
          </a:p>
          <a:p>
            <a:pPr lvl="1"/>
            <a:r>
              <a:rPr lang="da-DK" dirty="0" smtClean="0"/>
              <a:t>Pres </a:t>
            </a:r>
            <a:r>
              <a:rPr lang="da-DK" dirty="0"/>
              <a:t>på </a:t>
            </a:r>
            <a:r>
              <a:rPr lang="da-DK" dirty="0" smtClean="0"/>
              <a:t>værdierne – det handler om </a:t>
            </a:r>
            <a:r>
              <a:rPr lang="da-DK" i="1" dirty="0" smtClean="0"/>
              <a:t>nytteværdi</a:t>
            </a:r>
            <a:endParaRPr lang="da-DK" dirty="0"/>
          </a:p>
          <a:p>
            <a:pPr lvl="1"/>
            <a:r>
              <a:rPr lang="da-DK" dirty="0" smtClean="0"/>
              <a:t>Vi har glemt begrundelsen</a:t>
            </a:r>
            <a:r>
              <a:rPr lang="da-DK" i="1" dirty="0" smtClean="0"/>
              <a:t> </a:t>
            </a:r>
            <a:r>
              <a:rPr lang="da-DK" dirty="0" smtClean="0"/>
              <a:t>for, hvorfor kultur er vigtig</a:t>
            </a:r>
          </a:p>
          <a:p>
            <a:r>
              <a:rPr lang="da-DK" dirty="0" err="1" smtClean="0"/>
              <a:t>Celebritykulturen</a:t>
            </a:r>
            <a:endParaRPr lang="da-DK" dirty="0" smtClean="0"/>
          </a:p>
          <a:p>
            <a:r>
              <a:rPr lang="da-DK" dirty="0" smtClean="0"/>
              <a:t>Den globale velfærdsstigning</a:t>
            </a:r>
          </a:p>
          <a:p>
            <a:r>
              <a:rPr lang="da-DK" dirty="0" smtClean="0"/>
              <a:t>Globale ’</a:t>
            </a:r>
            <a:r>
              <a:rPr lang="da-DK" dirty="0" err="1" smtClean="0"/>
              <a:t>megakriser</a:t>
            </a:r>
            <a:r>
              <a:rPr lang="da-DK" dirty="0" smtClean="0"/>
              <a:t>’ – politisk, økonomisk og socialt</a:t>
            </a:r>
            <a:endParaRPr lang="da-DK" dirty="0" smtClean="0"/>
          </a:p>
          <a:p>
            <a:r>
              <a:rPr lang="da-DK" dirty="0" smtClean="0"/>
              <a:t>Den teknologiske medierevolution</a:t>
            </a:r>
          </a:p>
        </p:txBody>
      </p:sp>
    </p:spTree>
    <p:extLst>
      <p:ext uri="{BB962C8B-B14F-4D97-AF65-F5344CB8AC3E}">
        <p14:creationId xmlns:p14="http://schemas.microsoft.com/office/powerpoint/2010/main" val="105857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De ni kritiske faktorer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Open source</a:t>
            </a:r>
          </a:p>
          <a:p>
            <a:r>
              <a:rPr lang="da-DK" dirty="0" smtClean="0"/>
              <a:t>Unik</a:t>
            </a:r>
          </a:p>
          <a:p>
            <a:r>
              <a:rPr lang="da-DK" dirty="0" smtClean="0"/>
              <a:t>Uforudsigelig</a:t>
            </a:r>
          </a:p>
          <a:p>
            <a:r>
              <a:rPr lang="da-DK" dirty="0" smtClean="0"/>
              <a:t>Crossover</a:t>
            </a:r>
          </a:p>
          <a:p>
            <a:r>
              <a:rPr lang="da-DK" dirty="0" smtClean="0"/>
              <a:t>Meningsfuld</a:t>
            </a:r>
          </a:p>
          <a:p>
            <a:r>
              <a:rPr lang="da-DK" dirty="0" smtClean="0"/>
              <a:t>Autentisk</a:t>
            </a:r>
          </a:p>
          <a:p>
            <a:r>
              <a:rPr lang="da-DK" dirty="0" smtClean="0"/>
              <a:t>Transparent</a:t>
            </a:r>
          </a:p>
          <a:p>
            <a:r>
              <a:rPr lang="da-DK" dirty="0" smtClean="0"/>
              <a:t>Peer-to-peer</a:t>
            </a:r>
          </a:p>
          <a:p>
            <a:r>
              <a:rPr lang="da-DK" dirty="0" smtClean="0"/>
              <a:t>Intimitet-nærhed</a:t>
            </a:r>
          </a:p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7" b="92250" l="10000" r="90000">
                        <a14:foregroundMark x1="16333" y1="83000" x2="16333" y2="83000"/>
                        <a14:foregroundMark x1="55111" y1="91417" x2="55111" y2="91417"/>
                        <a14:foregroundMark x1="74778" y1="92250" x2="74778" y2="92250"/>
                        <a14:foregroundMark x1="64222" y1="8417" x2="64222" y2="8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028" y="31541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8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Kommunikation af kulturen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De nye medier </a:t>
            </a:r>
            <a:r>
              <a:rPr lang="da-DK" dirty="0"/>
              <a:t>ændrer både produkterne og adfærden</a:t>
            </a:r>
          </a:p>
          <a:p>
            <a:r>
              <a:rPr lang="da-DK" i="1" dirty="0"/>
              <a:t>Old media</a:t>
            </a:r>
            <a:r>
              <a:rPr lang="da-DK" dirty="0"/>
              <a:t> taber terræn</a:t>
            </a:r>
          </a:p>
          <a:p>
            <a:r>
              <a:rPr lang="da-DK" dirty="0"/>
              <a:t>Vilkårene for traditionel </a:t>
            </a:r>
            <a:r>
              <a:rPr lang="da-DK" dirty="0" smtClean="0"/>
              <a:t>kommunikation og formidling </a:t>
            </a:r>
            <a:r>
              <a:rPr lang="da-DK" dirty="0"/>
              <a:t>ændrer sig </a:t>
            </a:r>
            <a:r>
              <a:rPr lang="da-DK" dirty="0" smtClean="0"/>
              <a:t>radikalt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Picture 2" descr="http://www.usphs.gov/images/home/facebook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289">
            <a:off x="6442053" y="414283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blogs.independent.co.uk/wp-content/uploads/2012/08/twitter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509">
            <a:off x="975574" y="4722709"/>
            <a:ext cx="1772720" cy="17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8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Storytelling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PR </a:t>
            </a:r>
            <a:r>
              <a:rPr lang="da-DK" dirty="0">
                <a:sym typeface="Wingdings"/>
              </a:rPr>
              <a:t> kommunikation  </a:t>
            </a:r>
            <a:r>
              <a:rPr lang="da-DK" dirty="0" err="1">
                <a:sym typeface="Wingdings"/>
              </a:rPr>
              <a:t>storytelling</a:t>
            </a:r>
            <a:endParaRPr lang="da-DK" dirty="0"/>
          </a:p>
          <a:p>
            <a:r>
              <a:rPr lang="da-DK" dirty="0" smtClean="0"/>
              <a:t>Inspiration: Biblioteket som fødested for børns læselyst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042338"/>
            <a:ext cx="3491880" cy="26189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3356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kkel\Documents\Dropbox\Præsentationer\danskernes_brug_af_internett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" y="1204058"/>
            <a:ext cx="9085384" cy="40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3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23850" y="2011511"/>
            <a:ext cx="8496300" cy="444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9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a-DK" sz="3600" b="1" dirty="0" smtClean="0">
                <a:solidFill>
                  <a:srgbClr val="FFFFFF"/>
                </a:solidFill>
              </a:rPr>
              <a:t>Beslutninger</a:t>
            </a:r>
            <a:br>
              <a:rPr lang="da-DK" sz="3600" b="1" dirty="0" smtClean="0">
                <a:solidFill>
                  <a:srgbClr val="FFFFFF"/>
                </a:solidFill>
              </a:rPr>
            </a:br>
            <a:r>
              <a:rPr lang="da-DK" sz="3600" dirty="0" smtClean="0">
                <a:solidFill>
                  <a:srgbClr val="FFFFFF"/>
                </a:solidFill>
              </a:rPr>
              <a:t>træffes i højere grad</a:t>
            </a:r>
            <a:br>
              <a:rPr lang="da-DK" sz="3600" dirty="0" smtClean="0">
                <a:solidFill>
                  <a:srgbClr val="FFFFFF"/>
                </a:solidFill>
              </a:rPr>
            </a:br>
            <a:r>
              <a:rPr lang="da-DK" sz="3600" dirty="0" smtClean="0">
                <a:solidFill>
                  <a:srgbClr val="FFFFFF"/>
                </a:solidFill>
              </a:rPr>
              <a:t>med baggrund i anbefalinger</a:t>
            </a:r>
            <a:br>
              <a:rPr lang="da-DK" sz="3600" dirty="0" smtClean="0">
                <a:solidFill>
                  <a:srgbClr val="FFFFFF"/>
                </a:solidFill>
              </a:rPr>
            </a:br>
            <a:r>
              <a:rPr lang="da-DK" sz="3600" dirty="0" smtClean="0">
                <a:solidFill>
                  <a:srgbClr val="FFFFFF"/>
                </a:solidFill>
              </a:rPr>
              <a:t>fra det sociale netværk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http://www.usphs.gov/images/home/facebook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289">
            <a:off x="155575" y="26215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1.gstatic.com/images?q=tbn:ANd9GcT4pLxCQc0BoJXPoUWdgw3sqhBtYlNf5o1U8iIsoBc0g1BnWvBn&amp;t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163">
            <a:off x="5220072" y="4797152"/>
            <a:ext cx="33718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landonhowell.com/wp-content/uploads/2012/02/pinterest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0551">
            <a:off x="513356" y="4822413"/>
            <a:ext cx="2602136" cy="145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logs.independent.co.uk/wp-content/uploads/2012/08/twitter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509">
            <a:off x="6790875" y="463299"/>
            <a:ext cx="1973805" cy="197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8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23850" y="1557338"/>
            <a:ext cx="8496300" cy="444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9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a-DK" sz="3600" b="1" dirty="0" smtClean="0">
                <a:solidFill>
                  <a:srgbClr val="FFFFFF"/>
                </a:solidFill>
              </a:rPr>
              <a:t>Anbefalinger fra andre</a:t>
            </a:r>
            <a:br>
              <a:rPr lang="da-DK" sz="3600" b="1" dirty="0" smtClean="0">
                <a:solidFill>
                  <a:srgbClr val="FFFFFF"/>
                </a:solidFill>
              </a:rPr>
            </a:br>
            <a:r>
              <a:rPr lang="da-DK" sz="3600" dirty="0" smtClean="0">
                <a:solidFill>
                  <a:srgbClr val="FFFFFF"/>
                </a:solidFill>
              </a:rPr>
              <a:t>er en central informationskilde</a:t>
            </a:r>
          </a:p>
          <a:p>
            <a:pPr algn="ctr">
              <a:spcBef>
                <a:spcPts val="9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a-DK" sz="3600" dirty="0" smtClean="0">
                <a:solidFill>
                  <a:srgbClr val="FFFFFF"/>
                </a:solidFill>
              </a:rPr>
              <a:t>– fokus på ”</a:t>
            </a:r>
            <a:r>
              <a:rPr lang="da-DK" sz="3600" dirty="0" err="1" smtClean="0">
                <a:solidFill>
                  <a:srgbClr val="FFFFFF"/>
                </a:solidFill>
              </a:rPr>
              <a:t>share</a:t>
            </a:r>
            <a:r>
              <a:rPr lang="da-DK" sz="3600" dirty="0" smtClean="0">
                <a:solidFill>
                  <a:srgbClr val="FFFFFF"/>
                </a:solidFill>
              </a:rPr>
              <a:t>”-funktionen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074" name="Picture 2" descr="http://1.bp.blogspot.com/-umo2O5RzjWc/T-05_Dbxk9I/AAAAAAAABcU/rhUC5A4U1GM/s1600/Facebook%2Bshare%2Bbutton%2B534534577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903">
            <a:off x="3077174" y="4769795"/>
            <a:ext cx="2857500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57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27384"/>
            <a:ext cx="5112568" cy="701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felt 1"/>
          <p:cNvSpPr txBox="1"/>
          <p:nvPr/>
        </p:nvSpPr>
        <p:spPr>
          <a:xfrm rot="21067117">
            <a:off x="2463536" y="2181618"/>
            <a:ext cx="4441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 smtClean="0">
                <a:solidFill>
                  <a:schemeClr val="bg1"/>
                </a:solidFill>
              </a:rPr>
              <a:t>På 1 minut!</a:t>
            </a:r>
            <a:endParaRPr lang="da-DK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Peer-to-peer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Fokuser på peer-to-peer-kommunikation</a:t>
            </a:r>
          </a:p>
          <a:p>
            <a:r>
              <a:rPr lang="da-DK" dirty="0" smtClean="0"/>
              <a:t>Vær meget mere </a:t>
            </a:r>
            <a:r>
              <a:rPr lang="da-DK" dirty="0" smtClean="0"/>
              <a:t>målrettet</a:t>
            </a:r>
          </a:p>
          <a:p>
            <a:r>
              <a:rPr lang="da-DK" dirty="0"/>
              <a:t>’At være en del af de samme værdier og ideer’</a:t>
            </a:r>
          </a:p>
          <a:p>
            <a:endParaRPr lang="da-DK" dirty="0"/>
          </a:p>
        </p:txBody>
      </p:sp>
      <p:pic>
        <p:nvPicPr>
          <p:cNvPr id="7170" name="Picture 2" descr="C:\Users\Mikkel\Documents\Dropbox\Præsentationer\Communicare_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2976"/>
            <a:ext cx="47625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93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rmAutofit fontScale="90000"/>
          </a:bodyPr>
          <a:lstStyle/>
          <a:p>
            <a:r>
              <a:rPr lang="da-DK" sz="4900" b="1" dirty="0" smtClean="0"/>
              <a:t>Customer</a:t>
            </a:r>
            <a:r>
              <a:rPr lang="da-DK" b="1" dirty="0" smtClean="0"/>
              <a:t> Relations Management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Afgørende at have en strategi, hvis salget skal optimeres</a:t>
            </a:r>
          </a:p>
          <a:p>
            <a:r>
              <a:rPr lang="da-DK" dirty="0" smtClean="0"/>
              <a:t>Der skal skabes bedre </a:t>
            </a:r>
            <a:r>
              <a:rPr lang="da-DK" dirty="0" err="1" smtClean="0"/>
              <a:t>kontaktflow</a:t>
            </a:r>
            <a:r>
              <a:rPr lang="da-DK" dirty="0" smtClean="0"/>
              <a:t> med nye publikumsgrupper</a:t>
            </a:r>
            <a:endParaRPr lang="da-DK" dirty="0"/>
          </a:p>
        </p:txBody>
      </p:sp>
      <p:pic>
        <p:nvPicPr>
          <p:cNvPr id="8194" name="Picture 2" descr="C:\Users\Mikkel\Documents\Dropbox\Præsentationer\Fingeraftry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27" y="3429000"/>
            <a:ext cx="2418581" cy="300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15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Dilemmaer og udfordringer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Bibliotekerne under økonomisk pres</a:t>
            </a:r>
          </a:p>
          <a:p>
            <a:r>
              <a:rPr lang="da-DK" dirty="0" smtClean="0"/>
              <a:t>Digitaliseringen </a:t>
            </a:r>
          </a:p>
          <a:p>
            <a:pPr lvl="1"/>
            <a:r>
              <a:rPr lang="da-DK" dirty="0" smtClean="0"/>
              <a:t>Fordelingsnøgler </a:t>
            </a:r>
          </a:p>
          <a:p>
            <a:pPr lvl="1"/>
            <a:r>
              <a:rPr lang="da-DK" dirty="0" smtClean="0"/>
              <a:t>Ophavsrettigheder</a:t>
            </a:r>
          </a:p>
          <a:p>
            <a:r>
              <a:rPr lang="da-DK" dirty="0" smtClean="0"/>
              <a:t>Kommunikation</a:t>
            </a:r>
          </a:p>
          <a:p>
            <a:pPr lvl="1"/>
            <a:r>
              <a:rPr lang="da-DK" dirty="0" smtClean="0"/>
              <a:t>Brug af analoge og digitale medier</a:t>
            </a:r>
          </a:p>
          <a:p>
            <a:pPr lvl="1"/>
            <a:r>
              <a:rPr lang="da-DK" dirty="0"/>
              <a:t>Mange muligheder ift. distribution og </a:t>
            </a:r>
            <a:r>
              <a:rPr lang="da-DK" dirty="0" smtClean="0"/>
              <a:t>profilering</a:t>
            </a:r>
            <a:endParaRPr lang="da-DK" dirty="0"/>
          </a:p>
        </p:txBody>
      </p:sp>
      <p:pic>
        <p:nvPicPr>
          <p:cNvPr id="4" name="Picture 2" descr="C:\Users\Mikkel\Documents\Dropbox\Præsentationer\piech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02" y="4653483"/>
            <a:ext cx="38671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03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r="21067"/>
          <a:stretch/>
        </p:blipFill>
        <p:spPr>
          <a:xfrm>
            <a:off x="395536" y="3634396"/>
            <a:ext cx="3515881" cy="296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dirty="0"/>
              <a:t>Kunst og kultur skaber mening og udvikling: </a:t>
            </a:r>
            <a:endParaRPr lang="da-DK" sz="2400" dirty="0" smtClean="0"/>
          </a:p>
          <a:p>
            <a:r>
              <a:rPr lang="da-DK" sz="2400" dirty="0" smtClean="0"/>
              <a:t>Fælles identitet</a:t>
            </a:r>
          </a:p>
          <a:p>
            <a:r>
              <a:rPr lang="da-DK" sz="2400" dirty="0" smtClean="0"/>
              <a:t>Fælles narrativ</a:t>
            </a:r>
          </a:p>
          <a:p>
            <a:r>
              <a:rPr lang="da-DK" sz="2400" dirty="0" smtClean="0"/>
              <a:t>Innovation</a:t>
            </a:r>
            <a:r>
              <a:rPr lang="da-DK" dirty="0" smtClean="0"/>
              <a:t>			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smtClean="0"/>
              <a:t>Hvorfor er kunst og kultur vigtigt? </a:t>
            </a:r>
            <a:endParaRPr lang="da-DK" b="1" dirty="0"/>
          </a:p>
        </p:txBody>
      </p:sp>
      <p:sp>
        <p:nvSpPr>
          <p:cNvPr id="4" name="Tekstfelt 3"/>
          <p:cNvSpPr txBox="1"/>
          <p:nvPr/>
        </p:nvSpPr>
        <p:spPr>
          <a:xfrm>
            <a:off x="4572000" y="2965008"/>
            <a:ext cx="3744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" indent="0" algn="r">
              <a:buNone/>
            </a:pPr>
            <a:r>
              <a:rPr lang="da-DK" sz="2400" dirty="0"/>
              <a:t>Vi aspirerer </a:t>
            </a:r>
            <a:r>
              <a:rPr lang="da-DK" sz="2400" dirty="0" smtClean="0"/>
              <a:t>efter at </a:t>
            </a:r>
            <a:r>
              <a:rPr lang="da-DK" sz="2400" dirty="0"/>
              <a:t>blive </a:t>
            </a:r>
            <a:r>
              <a:rPr lang="da-DK" sz="2400" dirty="0" smtClean="0"/>
              <a:t>bedre </a:t>
            </a:r>
            <a:r>
              <a:rPr lang="da-DK" sz="2400" dirty="0"/>
              <a:t>og </a:t>
            </a:r>
            <a:r>
              <a:rPr lang="da-DK" sz="2400" dirty="0" smtClean="0"/>
              <a:t>stræber </a:t>
            </a:r>
            <a:r>
              <a:rPr lang="da-DK" sz="2400" dirty="0"/>
              <a:t>efter </a:t>
            </a:r>
            <a:r>
              <a:rPr lang="da-DK" sz="2400" dirty="0" smtClean="0"/>
              <a:t>noget </a:t>
            </a:r>
            <a:r>
              <a:rPr lang="da-DK" sz="2400" dirty="0"/>
              <a:t>højere</a:t>
            </a:r>
            <a:r>
              <a:rPr lang="da-DK" sz="2400" dirty="0" smtClean="0"/>
              <a:t>.</a:t>
            </a:r>
          </a:p>
          <a:p>
            <a:pPr marL="36576" indent="0" algn="r">
              <a:buNone/>
            </a:pPr>
            <a:endParaRPr lang="da-DK" sz="2400" dirty="0"/>
          </a:p>
          <a:p>
            <a:pPr marL="36576" indent="0" algn="r">
              <a:buNone/>
            </a:pPr>
            <a:r>
              <a:rPr lang="da-DK" sz="2400" dirty="0" smtClean="0"/>
              <a:t>Kunst og kultur har stor </a:t>
            </a:r>
            <a:r>
              <a:rPr lang="da-DK" sz="2400" dirty="0"/>
              <a:t>betydning for </a:t>
            </a:r>
            <a:r>
              <a:rPr lang="da-DK" sz="2400" dirty="0" smtClean="0"/>
              <a:t>vores </a:t>
            </a:r>
            <a:r>
              <a:rPr lang="da-DK" sz="2400" dirty="0"/>
              <a:t>identitet</a:t>
            </a:r>
            <a:r>
              <a:rPr lang="da-DK" sz="2400" dirty="0" smtClean="0"/>
              <a:t>, selvforståelse, fællesskab </a:t>
            </a:r>
            <a:r>
              <a:rPr lang="da-DK" sz="2400" dirty="0"/>
              <a:t>og for </a:t>
            </a:r>
            <a:r>
              <a:rPr lang="da-DK" sz="2400" dirty="0" smtClean="0"/>
              <a:t>vores solidaritet.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69639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Fremtidens biblioteker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a-DK" dirty="0" smtClean="0"/>
              <a:t>Borgere: Menighed </a:t>
            </a:r>
            <a:r>
              <a:rPr lang="da-DK" dirty="0" smtClean="0">
                <a:sym typeface="Wingdings"/>
              </a:rPr>
              <a:t> forbruger  </a:t>
            </a:r>
            <a:br>
              <a:rPr lang="da-DK" dirty="0" smtClean="0">
                <a:sym typeface="Wingdings"/>
              </a:rPr>
            </a:br>
            <a:r>
              <a:rPr lang="da-DK" dirty="0" err="1" smtClean="0">
                <a:sym typeface="Wingdings"/>
              </a:rPr>
              <a:t>co</a:t>
            </a:r>
            <a:r>
              <a:rPr lang="da-DK" dirty="0" err="1">
                <a:sym typeface="Wingdings"/>
              </a:rPr>
              <a:t>-</a:t>
            </a:r>
            <a:r>
              <a:rPr lang="da-DK" dirty="0" err="1" smtClean="0">
                <a:sym typeface="Wingdings"/>
              </a:rPr>
              <a:t>creatiors</a:t>
            </a:r>
            <a:r>
              <a:rPr lang="da-DK" dirty="0" smtClean="0">
                <a:sym typeface="Wingdings"/>
              </a:rPr>
              <a:t> &amp; </a:t>
            </a:r>
            <a:r>
              <a:rPr lang="da-DK" dirty="0" err="1" smtClean="0">
                <a:sym typeface="Wingdings"/>
              </a:rPr>
              <a:t>co</a:t>
            </a:r>
            <a:r>
              <a:rPr lang="da-DK" dirty="0" err="1">
                <a:sym typeface="Wingdings"/>
              </a:rPr>
              <a:t>-</a:t>
            </a:r>
            <a:r>
              <a:rPr lang="da-DK" dirty="0" err="1" smtClean="0">
                <a:sym typeface="Wingdings"/>
              </a:rPr>
              <a:t>participators</a:t>
            </a:r>
            <a:endParaRPr lang="da-DK" dirty="0" smtClean="0"/>
          </a:p>
          <a:p>
            <a:r>
              <a:rPr lang="da-DK" dirty="0" smtClean="0"/>
              <a:t>Cross</a:t>
            </a:r>
            <a:r>
              <a:rPr lang="da-DK" dirty="0" smtClean="0"/>
              <a:t>-over vil stige </a:t>
            </a:r>
            <a:endParaRPr lang="da-DK" dirty="0" smtClean="0"/>
          </a:p>
          <a:p>
            <a:pPr lvl="1"/>
            <a:r>
              <a:rPr lang="da-DK" dirty="0"/>
              <a:t>Nye alliancer og </a:t>
            </a:r>
            <a:r>
              <a:rPr lang="da-DK" dirty="0" smtClean="0"/>
              <a:t>partnerskaber</a:t>
            </a:r>
            <a:endParaRPr lang="da-DK" dirty="0" smtClean="0"/>
          </a:p>
          <a:p>
            <a:r>
              <a:rPr lang="da-DK" dirty="0" smtClean="0"/>
              <a:t>Kvalitet og æstetiske begreber vil ændre sig i de kommende år. Dem vi har i dag er ikke de samme om et par år</a:t>
            </a:r>
          </a:p>
          <a:p>
            <a:r>
              <a:rPr lang="da-DK" dirty="0" err="1" smtClean="0"/>
              <a:t>Facilitatorer</a:t>
            </a:r>
            <a:r>
              <a:rPr lang="da-DK" dirty="0" smtClean="0"/>
              <a:t> af bæredygtig kultur</a:t>
            </a:r>
          </a:p>
          <a:p>
            <a:r>
              <a:rPr lang="da-DK" dirty="0"/>
              <a:t>Balancen mellem det fysiske og det digitale</a:t>
            </a:r>
          </a:p>
          <a:p>
            <a:endParaRPr lang="da-DK" dirty="0" smtClean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260648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8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Fremtiden biblioteker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Netværk </a:t>
            </a:r>
            <a:r>
              <a:rPr lang="da-DK" dirty="0"/>
              <a:t>og relationer</a:t>
            </a:r>
          </a:p>
          <a:p>
            <a:r>
              <a:rPr lang="da-DK" dirty="0"/>
              <a:t>Fællesskab:</a:t>
            </a:r>
            <a:br>
              <a:rPr lang="da-DK" dirty="0"/>
            </a:br>
            <a:r>
              <a:rPr lang="da-DK" dirty="0"/>
              <a:t>’At være en del af de samme værdier og ideer</a:t>
            </a:r>
            <a:r>
              <a:rPr lang="da-DK" dirty="0" smtClean="0"/>
              <a:t>’</a:t>
            </a:r>
            <a:endParaRPr lang="da-DK" dirty="0"/>
          </a:p>
          <a:p>
            <a:r>
              <a:rPr lang="da-DK" dirty="0" smtClean="0"/>
              <a:t>Kulturens nytteværdi</a:t>
            </a:r>
            <a:endParaRPr lang="da-DK" dirty="0" smtClean="0"/>
          </a:p>
          <a:p>
            <a:r>
              <a:rPr lang="da-DK" dirty="0" smtClean="0"/>
              <a:t>Træd ud af de vante rammer</a:t>
            </a:r>
          </a:p>
          <a:p>
            <a:r>
              <a:rPr lang="da-DK" dirty="0" smtClean="0"/>
              <a:t>Biblioteket som fødested for læselyst og inspiration</a:t>
            </a:r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260648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4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71809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Autofit/>
          </a:bodyPr>
          <a:lstStyle/>
          <a:p>
            <a:r>
              <a:rPr lang="da-DK" sz="4400" b="1" dirty="0" smtClean="0"/>
              <a:t>Den kulturelle </a:t>
            </a:r>
            <a:r>
              <a:rPr lang="da-DK" sz="4400" b="1" dirty="0" err="1" smtClean="0"/>
              <a:t>Maslowpyramide</a:t>
            </a:r>
            <a:endParaRPr lang="da-DK" sz="4400" b="1" dirty="0"/>
          </a:p>
        </p:txBody>
      </p:sp>
    </p:spTree>
    <p:extLst>
      <p:ext uri="{BB962C8B-B14F-4D97-AF65-F5344CB8AC3E}">
        <p14:creationId xmlns:p14="http://schemas.microsoft.com/office/powerpoint/2010/main" val="128395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Tak for i dag!</a:t>
            </a:r>
            <a:endParaRPr lang="da-DK" dirty="0"/>
          </a:p>
        </p:txBody>
      </p:sp>
      <p:pic>
        <p:nvPicPr>
          <p:cNvPr id="4" name="Billede 3" descr="ansvar-eller-anarki-nyhedsbrev.1508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99" r="12227" b="5124"/>
          <a:stretch/>
        </p:blipFill>
        <p:spPr>
          <a:xfrm>
            <a:off x="1043608" y="1484784"/>
            <a:ext cx="7056784" cy="522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36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dirty="0" smtClean="0"/>
              <a:t>Den økonomiske, sociale og politiske krise er også en kulturel krise</a:t>
            </a:r>
          </a:p>
          <a:p>
            <a:pPr lvl="1"/>
            <a:r>
              <a:rPr lang="da-DK" dirty="0" smtClean="0"/>
              <a:t>Den vestlige gældskrise har resulteret i nedskæringer i offentlige investeringer i kunst og </a:t>
            </a:r>
            <a:r>
              <a:rPr lang="da-DK" dirty="0" smtClean="0"/>
              <a:t>kultur</a:t>
            </a:r>
            <a:endParaRPr lang="da-DK" dirty="0" smtClean="0"/>
          </a:p>
          <a:p>
            <a:pPr lvl="1"/>
            <a:r>
              <a:rPr lang="da-DK" dirty="0" smtClean="0"/>
              <a:t>’</a:t>
            </a:r>
            <a:r>
              <a:rPr lang="da-DK" dirty="0" err="1" smtClean="0"/>
              <a:t>Megakriser</a:t>
            </a:r>
            <a:r>
              <a:rPr lang="da-DK" dirty="0" smtClean="0"/>
              <a:t>’ kræver nye, fælles måder at løse dem på og en ny måde at tænke ansvar og forpligtelse </a:t>
            </a:r>
            <a:r>
              <a:rPr lang="da-DK" dirty="0" smtClean="0"/>
              <a:t>på</a:t>
            </a:r>
            <a:endParaRPr lang="da-DK" dirty="0" smtClean="0"/>
          </a:p>
          <a:p>
            <a:endParaRPr lang="da-DK" dirty="0" smtClean="0"/>
          </a:p>
          <a:p>
            <a:r>
              <a:rPr lang="da-DK" dirty="0" smtClean="0"/>
              <a:t>Kunst </a:t>
            </a:r>
            <a:r>
              <a:rPr lang="da-DK" dirty="0" smtClean="0"/>
              <a:t>og kultur er gået fra at være noget, vi instinktivt vidste havde en betydning, til langsomt at </a:t>
            </a:r>
            <a:r>
              <a:rPr lang="da-DK" dirty="0" smtClean="0"/>
              <a:t>have mistet </a:t>
            </a:r>
            <a:r>
              <a:rPr lang="da-DK" dirty="0" smtClean="0"/>
              <a:t>sin naturlige </a:t>
            </a:r>
            <a:r>
              <a:rPr lang="da-DK" dirty="0" smtClean="0"/>
              <a:t>ber</a:t>
            </a:r>
            <a:r>
              <a:rPr lang="da-DK" dirty="0" smtClean="0">
                <a:solidFill>
                  <a:srgbClr val="FFFFFF"/>
                </a:solidFill>
              </a:rPr>
              <a:t>ettigelse</a:t>
            </a:r>
            <a:endParaRPr lang="da-DK" dirty="0">
              <a:solidFill>
                <a:srgbClr val="FFFFFF"/>
              </a:solidFill>
            </a:endParaRPr>
          </a:p>
          <a:p>
            <a:r>
              <a:rPr lang="da-DK" dirty="0" smtClean="0">
                <a:solidFill>
                  <a:srgbClr val="FFFFFF"/>
                </a:solidFill>
              </a:rPr>
              <a:t>Mister vi fornemmelsen for vores fælles kultur, mister vi også fornemmelsen for </a:t>
            </a:r>
            <a:r>
              <a:rPr lang="da-DK" i="1" dirty="0" smtClean="0">
                <a:solidFill>
                  <a:srgbClr val="FFFFFF"/>
                </a:solidFill>
              </a:rPr>
              <a:t>hvorfor</a:t>
            </a:r>
            <a:r>
              <a:rPr lang="da-DK" dirty="0" smtClean="0">
                <a:solidFill>
                  <a:srgbClr val="FFFFFF"/>
                </a:solidFill>
              </a:rPr>
              <a:t> og </a:t>
            </a:r>
            <a:r>
              <a:rPr lang="da-DK" i="1" dirty="0" smtClean="0">
                <a:solidFill>
                  <a:srgbClr val="FFFFFF"/>
                </a:solidFill>
              </a:rPr>
              <a:t>hvordan</a:t>
            </a:r>
            <a:r>
              <a:rPr lang="da-DK" dirty="0" smtClean="0">
                <a:solidFill>
                  <a:srgbClr val="FFFFFF"/>
                </a:solidFill>
              </a:rPr>
              <a:t> vi hører </a:t>
            </a:r>
            <a:r>
              <a:rPr lang="da-DK" dirty="0" smtClean="0">
                <a:solidFill>
                  <a:srgbClr val="FFFFFF"/>
                </a:solidFill>
              </a:rPr>
              <a:t>sammen</a:t>
            </a:r>
            <a:endParaRPr lang="da-DK" dirty="0" smtClean="0">
              <a:solidFill>
                <a:srgbClr val="FFFFFF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smtClean="0"/>
              <a:t>Behov for et nyt kulturelt ansvar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309270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776808" y="1600200"/>
            <a:ext cx="7467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sz="3200" dirty="0" smtClean="0"/>
              <a:t>Politikere</a:t>
            </a:r>
          </a:p>
          <a:p>
            <a:pPr marL="0" indent="0" algn="ctr">
              <a:buNone/>
            </a:pPr>
            <a:r>
              <a:rPr lang="da-DK" sz="3200" dirty="0" smtClean="0"/>
              <a:t>Virksomheder</a:t>
            </a:r>
          </a:p>
          <a:p>
            <a:pPr marL="0" indent="0" algn="ctr">
              <a:buNone/>
            </a:pPr>
            <a:r>
              <a:rPr lang="da-DK" sz="3200" dirty="0" smtClean="0"/>
              <a:t>Organisationer</a:t>
            </a:r>
          </a:p>
          <a:p>
            <a:pPr marL="0" indent="0" algn="ctr">
              <a:buNone/>
            </a:pPr>
            <a:r>
              <a:rPr lang="da-DK" sz="3200" dirty="0" smtClean="0"/>
              <a:t>Fonde</a:t>
            </a:r>
          </a:p>
          <a:p>
            <a:pPr marL="0" indent="0" algn="ctr">
              <a:buNone/>
            </a:pPr>
            <a:r>
              <a:rPr lang="da-DK" sz="3200" dirty="0" smtClean="0"/>
              <a:t>Kunstnere</a:t>
            </a:r>
          </a:p>
          <a:p>
            <a:pPr marL="0" indent="0" algn="ctr">
              <a:buNone/>
            </a:pPr>
            <a:r>
              <a:rPr lang="da-DK" sz="3200" dirty="0" smtClean="0"/>
              <a:t>Enkeltpersoner</a:t>
            </a:r>
          </a:p>
          <a:p>
            <a:pPr marL="0" indent="0" algn="ctr">
              <a:buNone/>
            </a:pPr>
            <a:r>
              <a:rPr lang="da-DK" sz="3200" dirty="0" smtClean="0"/>
              <a:t>Offentlige/private partnerskaber</a:t>
            </a:r>
            <a:endParaRPr lang="da-DK" sz="3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364263"/>
            <a:ext cx="8229600" cy="1219200"/>
          </a:xfrm>
        </p:spPr>
        <p:txBody>
          <a:bodyPr>
            <a:normAutofit/>
          </a:bodyPr>
          <a:lstStyle/>
          <a:p>
            <a:r>
              <a:rPr lang="da-DK" b="1" dirty="0" smtClean="0"/>
              <a:t>Hvem har ansvaret?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49096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0" b="99515" l="500" r="98500">
                        <a14:foregroundMark x1="8500" y1="49029" x2="8500" y2="49029"/>
                        <a14:foregroundMark x1="83000" y1="10680" x2="83000" y2="10680"/>
                        <a14:foregroundMark x1="53500" y1="16505" x2="53500" y2="16505"/>
                        <a14:foregroundMark x1="95000" y1="40291" x2="95000" y2="40291"/>
                        <a14:foregroundMark x1="87500" y1="68932" x2="87500" y2="68932"/>
                        <a14:foregroundMark x1="79000" y1="84951" x2="79000" y2="84951"/>
                        <a14:backgroundMark x1="98000" y1="54369" x2="98000" y2="54369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600" y="181055"/>
            <a:ext cx="6241849" cy="6429105"/>
          </a:xfrm>
          <a:prstGeom prst="rect">
            <a:avLst/>
          </a:prstGeom>
        </p:spPr>
      </p:pic>
      <p:sp>
        <p:nvSpPr>
          <p:cNvPr id="4" name="Pladsholder til indhold 3"/>
          <p:cNvSpPr txBox="1">
            <a:spLocks noGrp="1"/>
          </p:cNvSpPr>
          <p:nvPr>
            <p:ph idx="1"/>
          </p:nvPr>
        </p:nvSpPr>
        <p:spPr>
          <a:xfrm>
            <a:off x="1613841" y="2072257"/>
            <a:ext cx="6124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a-DK" sz="3200" b="1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 levende og mangfoldig kultur er baseret </a:t>
            </a:r>
            <a:r>
              <a:rPr lang="da-DK" sz="3200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på ildsjæle </a:t>
            </a:r>
            <a:r>
              <a:rPr lang="da-DK" sz="3200" b="1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og fællesskab er selve sammenhængskraften</a:t>
            </a:r>
            <a:r>
              <a:rPr lang="da-DK" sz="3200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der </a:t>
            </a:r>
            <a:r>
              <a:rPr lang="da-DK" sz="3200" b="1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gør samfund levedygtigt</a:t>
            </a:r>
            <a:endParaRPr lang="da-DK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67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4509260"/>
            <a:ext cx="2160100" cy="2160100"/>
          </a:xfrm>
          <a:prstGeom prst="rect">
            <a:avLst/>
          </a:prstGeom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a-DK" sz="2400" dirty="0" smtClean="0"/>
              <a:t>Kunst og kultur som det sted, hvor udvikling, vækst og innovation skabes</a:t>
            </a:r>
          </a:p>
          <a:p>
            <a:r>
              <a:rPr lang="da-DK" sz="2400" dirty="0" smtClean="0"/>
              <a:t>Middel til social og økonomisk velfærd</a:t>
            </a:r>
          </a:p>
          <a:p>
            <a:r>
              <a:rPr lang="da-DK" sz="2400" dirty="0" smtClean="0"/>
              <a:t>I dag ses kultur som et redskab og ikke som havende værdi i sig selv. Med det </a:t>
            </a:r>
            <a:r>
              <a:rPr lang="da-DK" sz="2400" dirty="0" err="1" smtClean="0"/>
              <a:t>transformative</a:t>
            </a:r>
            <a:r>
              <a:rPr lang="da-DK" sz="2400" dirty="0" smtClean="0"/>
              <a:t> kulturbegreb bliver </a:t>
            </a:r>
            <a:r>
              <a:rPr lang="da-DK" sz="2400" dirty="0"/>
              <a:t>k</a:t>
            </a:r>
            <a:r>
              <a:rPr lang="da-DK" sz="2400" dirty="0" smtClean="0"/>
              <a:t>unst og kultur </a:t>
            </a:r>
            <a:r>
              <a:rPr lang="da-DK" sz="2400" b="1" i="1" dirty="0" err="1" smtClean="0"/>
              <a:t>need</a:t>
            </a:r>
            <a:r>
              <a:rPr lang="da-DK" sz="2400" b="1" i="1" dirty="0" smtClean="0"/>
              <a:t> to have – </a:t>
            </a:r>
            <a:r>
              <a:rPr lang="da-DK" sz="2400" dirty="0" smtClean="0"/>
              <a:t>ikke </a:t>
            </a:r>
            <a:r>
              <a:rPr lang="da-DK" sz="2400" i="1" dirty="0" err="1" smtClean="0"/>
              <a:t>nice</a:t>
            </a:r>
            <a:r>
              <a:rPr lang="da-DK" sz="2400" i="1" dirty="0" smtClean="0"/>
              <a:t> to have</a:t>
            </a:r>
            <a:endParaRPr lang="da-DK" sz="2400" dirty="0" smtClean="0"/>
          </a:p>
          <a:p>
            <a:pPr marL="0" indent="0">
              <a:buNone/>
            </a:pPr>
            <a:r>
              <a:rPr lang="da-DK" sz="2400" dirty="0" smtClean="0"/>
              <a:t>Det </a:t>
            </a:r>
            <a:r>
              <a:rPr lang="da-DK" sz="2400" dirty="0" err="1" smtClean="0"/>
              <a:t>transformative</a:t>
            </a:r>
            <a:r>
              <a:rPr lang="da-DK" sz="2400" dirty="0" smtClean="0"/>
              <a:t> kulturbegreb indebærer:</a:t>
            </a:r>
          </a:p>
          <a:p>
            <a:r>
              <a:rPr lang="da-DK" sz="2000" dirty="0" smtClean="0"/>
              <a:t>Kreativitet</a:t>
            </a:r>
          </a:p>
          <a:p>
            <a:r>
              <a:rPr lang="da-DK" sz="2000" dirty="0" smtClean="0"/>
              <a:t>Bæredygtighed</a:t>
            </a:r>
          </a:p>
          <a:p>
            <a:r>
              <a:rPr lang="da-DK" sz="2000" dirty="0" smtClean="0"/>
              <a:t>Medmenneskelighed</a:t>
            </a:r>
          </a:p>
          <a:p>
            <a:r>
              <a:rPr lang="da-DK" sz="2000" dirty="0" smtClean="0"/>
              <a:t>Ansvarlighed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4800" b="1" dirty="0"/>
              <a:t>Det </a:t>
            </a:r>
            <a:r>
              <a:rPr lang="da-DK" sz="4800" b="1" dirty="0" err="1"/>
              <a:t>transformative</a:t>
            </a:r>
            <a:r>
              <a:rPr lang="da-DK" sz="4800" b="1" dirty="0"/>
              <a:t> </a:t>
            </a:r>
            <a:r>
              <a:rPr lang="da-DK" sz="4800" b="1" dirty="0" smtClean="0"/>
              <a:t>kulturbegreb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81353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7000" y1="72286" x2="77000" y2="72286"/>
                        <a14:foregroundMark x1="57000" y1="90857" x2="57000" y2="90857"/>
                        <a14:foregroundMark x1="50333" y1="91143" x2="50333" y2="91143"/>
                        <a14:foregroundMark x1="50333" y1="50857" x2="50333" y2="50857"/>
                        <a14:foregroundMark x1="52333" y1="60857" x2="52333" y2="60857"/>
                        <a14:foregroundMark x1="49000" y1="56857" x2="49000" y2="56857"/>
                        <a14:foregroundMark x1="51333" y1="56286" x2="51333" y2="56286"/>
                        <a14:foregroundMark x1="46000" y1="63143" x2="46000" y2="63143"/>
                        <a14:foregroundMark x1="71333" y1="32286" x2="71333" y2="32286"/>
                        <a14:foregroundMark x1="90667" y1="86000" x2="90667" y2="86000"/>
                        <a14:foregroundMark x1="87333" y1="84286" x2="87333" y2="84286"/>
                        <a14:foregroundMark x1="97667" y1="65143" x2="97667" y2="65143"/>
                        <a14:foregroundMark x1="92000" y1="62857" x2="92000" y2="62857"/>
                        <a14:foregroundMark x1="54333" y1="71143" x2="54333" y2="71143"/>
                        <a14:foregroundMark x1="74667" y1="56857" x2="74667" y2="56857"/>
                        <a14:foregroundMark x1="76000" y1="56286" x2="76000" y2="56286"/>
                        <a14:foregroundMark x1="67000" y1="55714" x2="67000" y2="55714"/>
                        <a14:foregroundMark x1="70667" y1="56286" x2="70667" y2="56286"/>
                        <a14:foregroundMark x1="59667" y1="63143" x2="59667" y2="63143"/>
                        <a14:foregroundMark x1="63667" y1="58286" x2="63667" y2="58286"/>
                        <a14:foregroundMark x1="73000" y1="86857" x2="73000" y2="86857"/>
                        <a14:foregroundMark x1="70333" y1="88000" x2="70333" y2="88000"/>
                        <a14:foregroundMark x1="83333" y1="16571" x2="83333" y2="16571"/>
                        <a14:foregroundMark x1="59667" y1="15143" x2="59667" y2="15143"/>
                        <a14:backgroundMark x1="12667" y1="38286" x2="12667" y2="38286"/>
                        <a14:backgroundMark x1="12333" y1="36000" x2="12333" y2="36000"/>
                        <a14:backgroundMark x1="9333" y1="30857" x2="9333" y2="30857"/>
                        <a14:backgroundMark x1="13000" y1="27143" x2="13000" y2="27143"/>
                        <a14:backgroundMark x1="25000" y1="35143" x2="25000" y2="35143"/>
                        <a14:backgroundMark x1="20667" y1="36286" x2="20667" y2="36286"/>
                        <a14:backgroundMark x1="2333" y1="43714" x2="2333" y2="43714"/>
                        <a14:backgroundMark x1="3333" y1="44857" x2="3333" y2="44857"/>
                        <a14:backgroundMark x1="52000" y1="48857" x2="52000" y2="48857"/>
                        <a14:backgroundMark x1="51333" y1="71143" x2="51333" y2="71143"/>
                        <a14:backgroundMark x1="50000" y1="72571" x2="50000" y2="72571"/>
                        <a14:backgroundMark x1="42667" y1="82286" x2="42667" y2="82286"/>
                        <a14:backgroundMark x1="82667" y1="63714" x2="82667" y2="63714"/>
                        <a14:backgroundMark x1="4333" y1="70000" x2="4333" y2="7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0032" y="1860037"/>
            <a:ext cx="4283968" cy="4997963"/>
          </a:xfrm>
          <a:prstGeom prst="rect">
            <a:avLst/>
          </a:prstGeom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a-DK" dirty="0" smtClean="0"/>
              <a:t>Hvorfor skal det offentlige bruge penge på kulturen?</a:t>
            </a:r>
          </a:p>
          <a:p>
            <a:endParaRPr lang="da-DK" sz="1100" dirty="0"/>
          </a:p>
          <a:p>
            <a:r>
              <a:rPr lang="da-DK" dirty="0" smtClean="0"/>
              <a:t>Man kan ikke tænde og slukke for vores kultur </a:t>
            </a:r>
          </a:p>
          <a:p>
            <a:r>
              <a:rPr lang="da-DK" dirty="0" smtClean="0"/>
              <a:t>Vi skal udvikle et nyt kulturelt dannelsesideal</a:t>
            </a:r>
          </a:p>
          <a:p>
            <a:r>
              <a:rPr lang="da-DK" dirty="0" smtClean="0"/>
              <a:t>Eksempel: Kina </a:t>
            </a:r>
          </a:p>
          <a:p>
            <a:pPr lvl="1"/>
            <a:r>
              <a:rPr lang="da-DK" dirty="0" smtClean="0"/>
              <a:t>Kunst og kultur som integreret del af det Kommunistiske Partis 5-års plan – på linje med økonomisk og industriel udvikling. </a:t>
            </a:r>
          </a:p>
          <a:p>
            <a:r>
              <a:rPr lang="da-DK" dirty="0" smtClean="0"/>
              <a:t>Kultur </a:t>
            </a:r>
            <a:r>
              <a:rPr lang="da-DK" i="1" dirty="0" smtClean="0"/>
              <a:t>er </a:t>
            </a:r>
            <a:r>
              <a:rPr lang="da-DK" dirty="0" smtClean="0"/>
              <a:t>erhverv. Vi skal bare lære at udvikle den på den rigtige måde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Autofit/>
          </a:bodyPr>
          <a:lstStyle/>
          <a:p>
            <a:r>
              <a:rPr lang="da-DK" sz="4000" b="1" dirty="0" smtClean="0"/>
              <a:t>Et lokalt, regionalt og nationalt ansvar</a:t>
            </a:r>
            <a:endParaRPr lang="da-DK" sz="4000" b="1" dirty="0"/>
          </a:p>
        </p:txBody>
      </p:sp>
    </p:spTree>
    <p:extLst>
      <p:ext uri="{BB962C8B-B14F-4D97-AF65-F5344CB8AC3E}">
        <p14:creationId xmlns:p14="http://schemas.microsoft.com/office/powerpoint/2010/main" val="332808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2087</TotalTime>
  <Words>1396</Words>
  <Application>Microsoft Macintosh PowerPoint</Application>
  <PresentationFormat>Skærmshow (4:3)</PresentationFormat>
  <Paragraphs>226</Paragraphs>
  <Slides>43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43</vt:i4>
      </vt:variant>
    </vt:vector>
  </HeadingPairs>
  <TitlesOfParts>
    <vt:vector size="44" baseType="lpstr">
      <vt:lpstr>Technic</vt:lpstr>
      <vt:lpstr>Kunsten og kulturens dilemmaer og potentialer</vt:lpstr>
      <vt:lpstr>PowerPoint-præsentation</vt:lpstr>
      <vt:lpstr>Et gryende kulturtab</vt:lpstr>
      <vt:lpstr>Hvorfor er kunst og kultur vigtigt? </vt:lpstr>
      <vt:lpstr>Behov for et nyt kulturelt ansvar</vt:lpstr>
      <vt:lpstr>Hvem har ansvaret?</vt:lpstr>
      <vt:lpstr>PowerPoint-præsentation</vt:lpstr>
      <vt:lpstr>Det transformative kulturbegreb</vt:lpstr>
      <vt:lpstr>Et lokalt, regionalt og nationalt ansvar</vt:lpstr>
      <vt:lpstr>Det offentliges ansvar: Public Cultural Responsibility</vt:lpstr>
      <vt:lpstr>Offentlig/private partnerskaber</vt:lpstr>
      <vt:lpstr>Virksomhedernes ansvar: Corporate Cultural Responsibility</vt:lpstr>
      <vt:lpstr>Virksomhedernes ansvar:  Corporate Cultural Responsibility</vt:lpstr>
      <vt:lpstr>Individer: Personal Cultural Responsibility</vt:lpstr>
      <vt:lpstr>Kunstnere og kulturaktører</vt:lpstr>
      <vt:lpstr>Kulturinstitutioner</vt:lpstr>
      <vt:lpstr>Bibliotekernes rolle og virkelighed</vt:lpstr>
      <vt:lpstr>Bæredygtig og levende kultur</vt:lpstr>
      <vt:lpstr>En ny kulturel vækststrategi</vt:lpstr>
      <vt:lpstr>Effekterne af en ny vækststrategi</vt:lpstr>
      <vt:lpstr>Sammenhængskraft</vt:lpstr>
      <vt:lpstr>Fokus fremover</vt:lpstr>
      <vt:lpstr>Et fysisk og et et digitalt bredbånd</vt:lpstr>
      <vt:lpstr>Eksempel: Rijksmuseum, Amsterdam</vt:lpstr>
      <vt:lpstr>Crossover-samarbejder</vt:lpstr>
      <vt:lpstr>Eksempel:  Det performative bibliotek</vt:lpstr>
      <vt:lpstr>Biblioteket som bindeled mellem borger og stat</vt:lpstr>
      <vt:lpstr>Værtsskab</vt:lpstr>
      <vt:lpstr>Den passive kulturbruger og tilskuer er død </vt:lpstr>
      <vt:lpstr>De ni kritiske faktorer</vt:lpstr>
      <vt:lpstr>Kommunikation af kulturen</vt:lpstr>
      <vt:lpstr>Storytelling</vt:lpstr>
      <vt:lpstr>PowerPoint-præsentation</vt:lpstr>
      <vt:lpstr>PowerPoint-præsentation</vt:lpstr>
      <vt:lpstr>PowerPoint-præsentation</vt:lpstr>
      <vt:lpstr>PowerPoint-præsentation</vt:lpstr>
      <vt:lpstr>Peer-to-peer</vt:lpstr>
      <vt:lpstr>Customer Relations Management</vt:lpstr>
      <vt:lpstr>Dilemmaer og udfordringer</vt:lpstr>
      <vt:lpstr>Fremtidens biblioteker</vt:lpstr>
      <vt:lpstr>Fremtiden biblioteker</vt:lpstr>
      <vt:lpstr>Den kulturelle Maslowpyramide</vt:lpstr>
      <vt:lpstr>Tak for i dag!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Fremtidens Kulturscene</dc:title>
  <dc:creator>Mikkel Elbech</dc:creator>
  <cp:lastModifiedBy>Charlotte Kaare-Andersen</cp:lastModifiedBy>
  <cp:revision>124</cp:revision>
  <dcterms:created xsi:type="dcterms:W3CDTF">2012-10-04T12:07:57Z</dcterms:created>
  <dcterms:modified xsi:type="dcterms:W3CDTF">2013-10-23T21:00:23Z</dcterms:modified>
</cp:coreProperties>
</file>