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91" r:id="rId5"/>
    <p:sldId id="603" r:id="rId6"/>
    <p:sldId id="293" r:id="rId7"/>
    <p:sldId id="294" r:id="rId8"/>
    <p:sldId id="259" r:id="rId9"/>
    <p:sldId id="260" r:id="rId10"/>
    <p:sldId id="274" r:id="rId11"/>
    <p:sldId id="275" r:id="rId12"/>
    <p:sldId id="261" r:id="rId13"/>
    <p:sldId id="262" r:id="rId14"/>
    <p:sldId id="263" r:id="rId15"/>
    <p:sldId id="265" r:id="rId16"/>
    <p:sldId id="264" r:id="rId17"/>
    <p:sldId id="276" r:id="rId18"/>
    <p:sldId id="277" r:id="rId19"/>
    <p:sldId id="258" r:id="rId20"/>
    <p:sldId id="280" r:id="rId21"/>
    <p:sldId id="278" r:id="rId22"/>
    <p:sldId id="279" r:id="rId23"/>
    <p:sldId id="281" r:id="rId24"/>
    <p:sldId id="282" r:id="rId25"/>
    <p:sldId id="283" r:id="rId26"/>
    <p:sldId id="285" r:id="rId27"/>
    <p:sldId id="288" r:id="rId28"/>
    <p:sldId id="599" r:id="rId29"/>
    <p:sldId id="298" r:id="rId30"/>
    <p:sldId id="295" r:id="rId31"/>
    <p:sldId id="296" r:id="rId32"/>
    <p:sldId id="297" r:id="rId33"/>
    <p:sldId id="600" r:id="rId34"/>
    <p:sldId id="299" r:id="rId35"/>
    <p:sldId id="256" r:id="rId36"/>
    <p:sldId id="592" r:id="rId37"/>
    <p:sldId id="593" r:id="rId38"/>
    <p:sldId id="594" r:id="rId39"/>
    <p:sldId id="271" r:id="rId40"/>
    <p:sldId id="273" r:id="rId41"/>
    <p:sldId id="595" r:id="rId42"/>
    <p:sldId id="596" r:id="rId43"/>
    <p:sldId id="272" r:id="rId44"/>
    <p:sldId id="597" r:id="rId45"/>
    <p:sldId id="598" r:id="rId46"/>
    <p:sldId id="601" r:id="rId47"/>
    <p:sldId id="602" r:id="rId4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 Steen-Hansen" userId="e6b121bd-80ba-48a8-be6b-867c66722193" providerId="ADAL" clId="{AB9A3AD3-793F-48BA-9EE7-344D8330A73D}"/>
    <pc:docChg chg="custSel delSld modSld">
      <pc:chgData name="Michel Steen-Hansen" userId="e6b121bd-80ba-48a8-be6b-867c66722193" providerId="ADAL" clId="{AB9A3AD3-793F-48BA-9EE7-344D8330A73D}" dt="2019-10-11T07:28:03.600" v="1" actId="47"/>
      <pc:docMkLst>
        <pc:docMk/>
      </pc:docMkLst>
      <pc:sldChg chg="addSp delSp modSp del delAnim">
        <pc:chgData name="Michel Steen-Hansen" userId="e6b121bd-80ba-48a8-be6b-867c66722193" providerId="ADAL" clId="{AB9A3AD3-793F-48BA-9EE7-344D8330A73D}" dt="2019-10-11T07:28:03.600" v="1" actId="47"/>
        <pc:sldMkLst>
          <pc:docMk/>
          <pc:sldMk cId="3943558283" sldId="284"/>
        </pc:sldMkLst>
        <pc:spChg chg="add mod">
          <ac:chgData name="Michel Steen-Hansen" userId="e6b121bd-80ba-48a8-be6b-867c66722193" providerId="ADAL" clId="{AB9A3AD3-793F-48BA-9EE7-344D8330A73D}" dt="2019-10-11T07:28:00.869" v="0" actId="478"/>
          <ac:spMkLst>
            <pc:docMk/>
            <pc:sldMk cId="3943558283" sldId="284"/>
            <ac:spMk id="5" creationId="{181D5664-B5E9-4DB6-939E-20193154223E}"/>
          </ac:spMkLst>
        </pc:spChg>
        <pc:picChg chg="del">
          <ac:chgData name="Michel Steen-Hansen" userId="e6b121bd-80ba-48a8-be6b-867c66722193" providerId="ADAL" clId="{AB9A3AD3-793F-48BA-9EE7-344D8330A73D}" dt="2019-10-11T07:28:00.869" v="0" actId="478"/>
          <ac:picMkLst>
            <pc:docMk/>
            <pc:sldMk cId="3943558283" sldId="284"/>
            <ac:picMk id="4" creationId="{BA1051E2-5100-4B15-8CE3-CC1A08F6DA7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24597-4129-4C28-8FE6-A11A48419ED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B0E442D8-611A-47CF-ABAE-2A023A22B1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11D76E0-0BB4-401D-8890-18C3B5122F76}"/>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7CC79DB9-0984-4767-BC5F-42353802B26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03C5D76-2E2C-4238-90E5-E3DE0496B112}"/>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137630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EF2BC-0345-44AD-B804-81753E0205FD}"/>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3147F06-4CBC-47B2-940C-CED4EF59B84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15D74E5-FC1D-4830-8D2E-56FCEAC014FB}"/>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2404B595-105B-4234-B88F-58F6B680F18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024FC56-5A14-422B-BFA8-80692B6BCD3E}"/>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3492343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2C3E0336-F384-42B1-AB43-14263BD3473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C92CFF8-7AA9-4316-B4D1-BE068E22156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022ED34-A7FC-455D-B900-EC86073115B3}"/>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F87E4746-7670-4B0C-A207-D551FD102A6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A0B9973-F10E-4628-B962-68C9274920FA}"/>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31688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250431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7902B3-70E4-492C-B66F-9E9DA823C95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4535B16B-5040-4A26-A76C-8AE325F2521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B15F32F-5EC5-4AE2-82DD-AAB7228E2CCE}"/>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D5F33F92-4F15-4205-A569-25FAD664F5E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8545796-2BFC-4EAA-ACE0-A505F38030B9}"/>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1349621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4DDA0E-7905-403C-B952-34E52D0579B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C33C20C-96C4-4B28-8247-3EE31C6AD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97DAE9D-75C0-4C0A-B4D5-B4398CCADC56}"/>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25BDB6FC-9610-4039-A05C-831E553E369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ED38DA1-FBDB-4663-9951-9EF4B445B7A4}"/>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380162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91E61C-4A2E-4B20-B251-E18915C5710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D88DB66-1BFB-417C-BECF-7932896D20F8}"/>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2297651-26E0-4743-8A41-CA1124726B61}"/>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B80BECB-5E02-438D-A94E-DD5E1A4CDE81}"/>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6" name="Pladsholder til sidefod 5">
            <a:extLst>
              <a:ext uri="{FF2B5EF4-FFF2-40B4-BE49-F238E27FC236}">
                <a16:creationId xmlns:a16="http://schemas.microsoft.com/office/drawing/2014/main" id="{A14D37C7-AE1B-4701-9CC1-52C573905D7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25534AB-3435-4F49-9CE5-91C3313002C4}"/>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73083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257446-110B-4ACE-A74A-12DD62CE37E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B823658-FAA1-4B31-A594-2AF07219D2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27ACB6C-6358-49EA-81AF-A9132B57554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C1FF353-AD66-4E92-8E3B-799CBF1BE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19C08093-EDF4-471A-8B35-4E996F57B42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908275F-74D2-45B1-AE49-FECC288FEA8B}"/>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8" name="Pladsholder til sidefod 7">
            <a:extLst>
              <a:ext uri="{FF2B5EF4-FFF2-40B4-BE49-F238E27FC236}">
                <a16:creationId xmlns:a16="http://schemas.microsoft.com/office/drawing/2014/main" id="{860B7EA1-74CF-4FB6-84FC-C89313BDE09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3520B50-ED89-4C50-9E9F-ABAD0573807F}"/>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391309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71635-AE79-4728-B568-960D3B4B8DB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0FF50D1-30D4-463A-90DA-7EB57F3A3E37}"/>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4" name="Pladsholder til sidefod 3">
            <a:extLst>
              <a:ext uri="{FF2B5EF4-FFF2-40B4-BE49-F238E27FC236}">
                <a16:creationId xmlns:a16="http://schemas.microsoft.com/office/drawing/2014/main" id="{28A5C46A-F41D-46A3-AFBE-4884318479B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32456E9-7F23-473C-80EA-C262A871C485}"/>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288995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F6C1620-5F4C-4C1C-91FD-F31EC304FBDA}"/>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3" name="Pladsholder til sidefod 2">
            <a:extLst>
              <a:ext uri="{FF2B5EF4-FFF2-40B4-BE49-F238E27FC236}">
                <a16:creationId xmlns:a16="http://schemas.microsoft.com/office/drawing/2014/main" id="{071C11B5-AC9F-405A-9DE8-3327DE27E34B}"/>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E0E59EF-A8EF-414D-A0FC-E5AAB503B4F5}"/>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266594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52518F-71E0-4625-82C4-7D78E983885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623C1F57-2469-4F25-B174-34A3BECC3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E1717D0B-9DDC-4BC0-A27A-B887C2F46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68142CF-27F0-4B29-8876-0454229DA216}"/>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6" name="Pladsholder til sidefod 5">
            <a:extLst>
              <a:ext uri="{FF2B5EF4-FFF2-40B4-BE49-F238E27FC236}">
                <a16:creationId xmlns:a16="http://schemas.microsoft.com/office/drawing/2014/main" id="{A9E1C7CC-B64A-4365-9F5D-47E6C1A9778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2ECB4C0-8BCE-4AFD-AF78-F250137E7901}"/>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673408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A5948E-68A6-454F-86A6-EE8D02AE5A7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A7EE554-786C-4C0C-81D0-55F497B368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851D8D6-5BF3-4765-80AD-D3CA42F56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0B3C893-F78A-4B18-B0E8-87BB52C93453}"/>
              </a:ext>
            </a:extLst>
          </p:cNvPr>
          <p:cNvSpPr>
            <a:spLocks noGrp="1"/>
          </p:cNvSpPr>
          <p:nvPr>
            <p:ph type="dt" sz="half" idx="10"/>
          </p:nvPr>
        </p:nvSpPr>
        <p:spPr/>
        <p:txBody>
          <a:bodyPr/>
          <a:lstStyle/>
          <a:p>
            <a:fld id="{7355A017-F8D8-4827-8C54-B184680A47BD}" type="datetimeFigureOut">
              <a:rPr lang="da-DK" smtClean="0"/>
              <a:t>11-10-2019</a:t>
            </a:fld>
            <a:endParaRPr lang="da-DK"/>
          </a:p>
        </p:txBody>
      </p:sp>
      <p:sp>
        <p:nvSpPr>
          <p:cNvPr id="6" name="Pladsholder til sidefod 5">
            <a:extLst>
              <a:ext uri="{FF2B5EF4-FFF2-40B4-BE49-F238E27FC236}">
                <a16:creationId xmlns:a16="http://schemas.microsoft.com/office/drawing/2014/main" id="{4858A4F1-65F0-416D-99AF-C5BCBC56AB2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716DF64-998B-4938-82E7-356F51CEDF79}"/>
              </a:ext>
            </a:extLst>
          </p:cNvPr>
          <p:cNvSpPr>
            <a:spLocks noGrp="1"/>
          </p:cNvSpPr>
          <p:nvPr>
            <p:ph type="sldNum" sz="quarter" idx="12"/>
          </p:nvPr>
        </p:nvSpPr>
        <p:spPr/>
        <p:txBody>
          <a:bodyPr/>
          <a:lstStyle/>
          <a:p>
            <a:fld id="{BF73280E-34C5-410D-94C7-B33C961D3C58}" type="slidenum">
              <a:rPr lang="da-DK" smtClean="0"/>
              <a:t>‹nr.›</a:t>
            </a:fld>
            <a:endParaRPr lang="da-DK"/>
          </a:p>
        </p:txBody>
      </p:sp>
    </p:spTree>
    <p:extLst>
      <p:ext uri="{BB962C8B-B14F-4D97-AF65-F5344CB8AC3E}">
        <p14:creationId xmlns:p14="http://schemas.microsoft.com/office/powerpoint/2010/main" val="134302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74F17F1-A790-4880-A8B2-57CBE65B33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A6401CD-1FA2-4568-BFCE-B7CCB5F637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8C41477-412B-4163-9A6A-B6FDBAB834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55A017-F8D8-4827-8C54-B184680A47BD}" type="datetimeFigureOut">
              <a:rPr lang="da-DK" smtClean="0"/>
              <a:t>11-10-2019</a:t>
            </a:fld>
            <a:endParaRPr lang="da-DK"/>
          </a:p>
        </p:txBody>
      </p:sp>
      <p:sp>
        <p:nvSpPr>
          <p:cNvPr id="5" name="Pladsholder til sidefod 4">
            <a:extLst>
              <a:ext uri="{FF2B5EF4-FFF2-40B4-BE49-F238E27FC236}">
                <a16:creationId xmlns:a16="http://schemas.microsoft.com/office/drawing/2014/main" id="{FC3B6AA7-3C7F-42E0-9A64-99E03CA471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BDC3CC1C-D944-42BF-B1A6-B6373950C0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3280E-34C5-410D-94C7-B33C961D3C58}" type="slidenum">
              <a:rPr lang="da-DK" smtClean="0"/>
              <a:t>‹nr.›</a:t>
            </a:fld>
            <a:endParaRPr lang="da-DK"/>
          </a:p>
        </p:txBody>
      </p:sp>
    </p:spTree>
    <p:extLst>
      <p:ext uri="{BB962C8B-B14F-4D97-AF65-F5344CB8AC3E}">
        <p14:creationId xmlns:p14="http://schemas.microsoft.com/office/powerpoint/2010/main" val="2500518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www.berlingske.dk/aok/danske-boern-har-mistet-laeseglaeden-den-er-megatyk-og-kapitlerne-er-lange-og" TargetMode="External"/><Relationship Id="rId13" Type="http://schemas.openxmlformats.org/officeDocument/2006/relationships/hyperlink" Target="http://71zp.mjt.lu/lnk/BAAAAGALmmEAAAAAAAAAAAUPtoIAAABZE3UAAAAAAArF7ABddfQIm45TdZuBSPSF6tb0R09X7gAKr5w/5/nvOoZqxa8Pk0g2Ty5jJD1g/aHR0cHM6Ly9saW5rcy5pbmZvbWVkaWEuZGsvTW8vMzkwODJkZWEtMjE0Ni00OWU0LWIyNzEtYTJkNDhiNzQyMDE0L2U3NTU1OWY5P2V0b2tlbj03MTE1MjVFQUQxQzZCRDAzOEVGOTkyQTIzQTY3RDdEODU5RUQwRkIxQjVDRTRCMkQ5NkE5MUVEREJDNzQ5NTYy" TargetMode="External"/><Relationship Id="rId18" Type="http://schemas.openxmlformats.org/officeDocument/2006/relationships/hyperlink" Target="http://71zp.mjt.lu/lnk/BAAAAFtnMIYAAAAAAAAAAAUPtoIAAABZE3UAAAAAAArF7ABdZ29J7-WOqTfnSLOtQ2BMDrnReQAKr5w/4/I2gUgs1Q5tPvda2quYYFKw/aHR0cHM6Ly9saW5rcy5pbmZvbWVkaWEuZGsvTW8vMzkwODJkZWEtMjE0Ni00OWU0LWIyNzEtYTJkNDhiNzQyMDE0L2U3NTFhNGYzP2V0b2tlbj03MTE1MjVFQUQxQzZCRDAzODVBRDlENzQ4QUVCOUM3MUUzRDVCNTdFMzlGRTU3NTY4NUE3NTc5RTJFMUQzMTU5" TargetMode="External"/><Relationship Id="rId3" Type="http://schemas.openxmlformats.org/officeDocument/2006/relationships/hyperlink" Target="https://www.dr.dk/radio/p1/kulturen-pa-p1/kulturen-pa-p1-2019-09-11/00:57:47" TargetMode="External"/><Relationship Id="rId7" Type="http://schemas.openxmlformats.org/officeDocument/2006/relationships/hyperlink" Target="https://politiken.dk/debat/kroniken/art7371183/Vi-skal-pirre-de-unges-nysgerrighed-til-at-udforske-b%C3%B8gernes-verden" TargetMode="External"/><Relationship Id="rId12" Type="http://schemas.openxmlformats.org/officeDocument/2006/relationships/hyperlink" Target="http://71zp.mjt.lu/lnk/BAAAAGALmmEAAAAAAAAAAAUPtoIAAABZE3UAAAAAAArF7ABddfQIm45TdZuBSPSF6tb0R09X7gAKr5w/3/j0wP26bqbQEexV6VlkwGTg/aHR0cHM6Ly9saW5rcy5pbmZvbWVkaWEuZGsvTW8vMzkwODJkZWEtMjE0Ni00OWU0LWIyNzEtYTJkNDhiNzQyMDE0L2U3NTU4Y2E4P2V0b2tlbj03MTE1MjVFQUQxQzZCRDAzOEVGOTkyQTIzQTY3RDdEODU5RUQwRkIxQjVDRTRCMkQ5NkE5MUVEREJDNzQ5NTYy" TargetMode="External"/><Relationship Id="rId17" Type="http://schemas.openxmlformats.org/officeDocument/2006/relationships/hyperlink" Target="http://71zp.mjt.lu/lnk/BAAAAFtnMIYAAAAAAAAAAAUPtoIAAABZE3UAAAAAAArF7ABdZ29J7-WOqTfnSLOtQ2BMDrnReQAKr5w/2/7c87KTixajgIKrng8Molog/aHR0cHM6Ly9saW5rcy5pbmZvbWVkaWEuZGsvTW8vMzkwODJkZWEtMjE0Ni00OWU0LWIyNzEtYTJkNDhiNzQyMDE0L2U3NTFmODA3P2V0b2tlbj03MTE1MjVFQUQxQzZCRDAzODVBRDlENzQ4QUVCOUM3MUUzRDVCNTdFMzlGRTU3NTY4NUE3NTc5RTJFMUQzMTU5" TargetMode="External"/><Relationship Id="rId2" Type="http://schemas.openxmlformats.org/officeDocument/2006/relationships/hyperlink" Target="https://www.dr.dk/radio/p1/p1-morgen/p1-morgen-2019-09-11/00:19:03" TargetMode="External"/><Relationship Id="rId16" Type="http://schemas.openxmlformats.org/officeDocument/2006/relationships/hyperlink" Target="http://71zp.mjt.lu/lnk/CAAAAFwl8kMAAAAAAAAAAAUPtoIAAABZE3UAAAAAAArF7ABdaMglB27ipqAsQWq95xrMzUMdWgAKr5w/1/6KWdm_oYr2VrGsFHpY_7yw/aHR0cHM6Ly9saW5rcy5pbmZvbWVkaWEuZGsvTW8vMzkwODJkZWEtMjE0Ni00OWU0LWIyNzEtYTJkNDhiNzQyMDE0L2U3NTI1ZTc0P2V0b2tlbj03MTE1MjVFQUQxQzZCRDAzQzM5Q0M3RkExNTNCRTUwNEIxN0M2NUI4OEI5OEU3MDk5MTZFRTM2NzNEQTUwODA1" TargetMode="External"/><Relationship Id="rId1" Type="http://schemas.openxmlformats.org/officeDocument/2006/relationships/slideLayout" Target="../slideLayouts/slideLayout2.xml"/><Relationship Id="rId6" Type="http://schemas.openxmlformats.org/officeDocument/2006/relationships/hyperlink" Target="https://www.dr.dk/nyheder/regionale/hovedstadsomraadet/unge-laeser-lidt-gymnasier-indfoerer-lystlaesning" TargetMode="External"/><Relationship Id="rId11" Type="http://schemas.openxmlformats.org/officeDocument/2006/relationships/hyperlink" Target="http://71zp.mjt.lu/lnk/BAAAAGALmmEAAAAAAAAAAAUPtoIAAABZE3UAAAAAAArF7ABddfQIm45TdZuBSPSF6tb0R09X7gAKr5w/2/Gyj2ndpbr7RoJN8ksM1wIQ/aHR0cHM6Ly9saW5rcy5pbmZvbWVkaWEuZGsvTW8vMzkwODJkZWEtMjE0Ni00OWU0LWIyNzEtYTJkNDhiNzQyMDE0L2U3NTU5NWU5P2V0b2tlbj03MTE1MjVFQUQxQzZCRDAzOEVGOTkyQTIzQTY3RDdEODU5RUQwRkIxQjVDRTRCMkQ5NkE5MUVEREJDNzQ5NTYy" TargetMode="External"/><Relationship Id="rId5" Type="http://schemas.openxmlformats.org/officeDocument/2006/relationships/hyperlink" Target="https://www.dr.dk/radio/p3/p3-nyheder/p3-nyheder-2019-09-12-10-00" TargetMode="External"/><Relationship Id="rId15" Type="http://schemas.openxmlformats.org/officeDocument/2006/relationships/hyperlink" Target="http://71zp.mjt.lu/lnk/BAAAAF2UPv8AAAAAAAAAAAUPtoIAAABZE3UAAAAAAArF7ABdbgmy04KT7YiEQqabEXFDlXObCQAKr5w/1/tv6lg1hOu6B3aru7pVSCWw/aHR0cHM6Ly9saW5rcy5pbmZvbWVkaWEuZGsvTW8vMzkwODJkZWEtMjE0Ni00OWU0LWIyNzEtYTJkNDhiNzQyMDE0L2U3NTM5ODcyP2V0b2tlbj03MTE1MjVFQUQxQzZCRDAzOEQ0RkZFQzBDQTNDMTVGOTJBRENCNENEOUM0OTA4RTM5NTEwMDNGMzJGRTA0RjY5" TargetMode="External"/><Relationship Id="rId10" Type="http://schemas.openxmlformats.org/officeDocument/2006/relationships/hyperlink" Target="http://71zp.mjt.lu/lnk/BAAAAGALmmEAAAAAAAAAAAUPtoIAAABZE3UAAAAAAArF7ABddfQIm45TdZuBSPSF6tb0R09X7gAKr5w/1/SJ6G_ayox7Rhm-yxgZ6__A/aHR0cHM6Ly9saW5rcy5pbmZvbWVkaWEuZGsvTW8vMzkwODJkZWEtMjE0Ni00OWU0LWIyNzEtYTJkNDhiNzQyMDE0L2U3NTVhZjRmP2V0b2tlbj03MTE1MjVFQUQxQzZCRDAzOEVGOTkyQTIzQTY3RDdEODU5RUQwRkIxQjVDRTRCMkQ5NkE5MUVEREJDNzQ5NTYy" TargetMode="External"/><Relationship Id="rId4" Type="http://schemas.openxmlformats.org/officeDocument/2006/relationships/hyperlink" Target="https://www.dr.dk/tv/se/tv-avisen-med-sporten/tv-avisen-23/tv-avisen-2019-09-11-18-29#!/18:27" TargetMode="External"/><Relationship Id="rId9" Type="http://schemas.openxmlformats.org/officeDocument/2006/relationships/hyperlink" Target="https://www.folkeskolen.dk/872979/kendt-laererstuderende-om-litteratur-paa-laereruddannelsen-det-er-for-uambitioest" TargetMode="External"/><Relationship Id="rId14" Type="http://schemas.openxmlformats.org/officeDocument/2006/relationships/hyperlink" Target="http://71zp.mjt.lu/lnk/EAAAAF6caEoAAAAAAAAAAAUPtoIAAABZE3UAAAAAAArF7ABdcKwKtD9W13tXSn2w5eGRnxgX5AAKr5w/1/8Iu6z8gjA-Bga8Me5eku8w/aHR0cHM6Ly9saW5rcy5pbmZvbWVkaWEuZGsvTW8vMzkwODJkZWEtMjE0Ni00OWU0LWIyNzEtYTJkNDhiNzQyMDE0L2U3NTQ3NjBhP2V0b2tlbj03MTE1MjVFQUQxQzZCRDAzRDRDMTQxQzA4OTRBOUREMEY5MjJDQTQ3MjRBRDlBQUQ4OTkwRUM3QzY1MEIyMUZG"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dr.dk/tv/se/boern/ultra/ultra-nyt/ultra-nyt-8/ultra-nyt-2019-09-12?#!/00:2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www.facebook.com/DanmarksBiblioteksforening"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hyperlink" Target="https://www.altinget.dk/artikel/live-statsministerens-tale-fra-folketingets-aabni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 name="Rectangle 70">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807C848-4E3F-4C65-AF27-DA76E8FBFBF4}"/>
              </a:ext>
            </a:extLst>
          </p:cNvPr>
          <p:cNvSpPr>
            <a:spLocks noGrp="1"/>
          </p:cNvSpPr>
          <p:nvPr>
            <p:ph type="ctrTitle"/>
          </p:nvPr>
        </p:nvSpPr>
        <p:spPr>
          <a:xfrm>
            <a:off x="1018604" y="1053042"/>
            <a:ext cx="4458424" cy="3068357"/>
          </a:xfrm>
        </p:spPr>
        <p:txBody>
          <a:bodyPr>
            <a:noAutofit/>
          </a:bodyPr>
          <a:lstStyle/>
          <a:p>
            <a:pPr algn="l"/>
            <a:r>
              <a:rPr lang="da-DK" sz="4000" b="1" dirty="0">
                <a:solidFill>
                  <a:srgbClr val="DE8F7B"/>
                </a:solidFill>
              </a:rPr>
              <a:t>Danmarks Biblioteksforenings Lærings- og Digitaliseringsudvalg </a:t>
            </a:r>
            <a:endParaRPr lang="da-DK" sz="4000" dirty="0">
              <a:solidFill>
                <a:srgbClr val="FFFFFF"/>
              </a:solidFill>
            </a:endParaRPr>
          </a:p>
        </p:txBody>
      </p:sp>
      <p:sp>
        <p:nvSpPr>
          <p:cNvPr id="3" name="Undertitel 2">
            <a:extLst>
              <a:ext uri="{FF2B5EF4-FFF2-40B4-BE49-F238E27FC236}">
                <a16:creationId xmlns:a16="http://schemas.microsoft.com/office/drawing/2014/main" id="{12DA7428-476E-4632-AB40-F31EFF6E73B4}"/>
              </a:ext>
            </a:extLst>
          </p:cNvPr>
          <p:cNvSpPr>
            <a:spLocks noGrp="1"/>
          </p:cNvSpPr>
          <p:nvPr>
            <p:ph type="subTitle" idx="1"/>
          </p:nvPr>
        </p:nvSpPr>
        <p:spPr>
          <a:xfrm>
            <a:off x="1018604" y="4292070"/>
            <a:ext cx="4458424" cy="1512888"/>
          </a:xfrm>
        </p:spPr>
        <p:txBody>
          <a:bodyPr>
            <a:normAutofit/>
          </a:bodyPr>
          <a:lstStyle/>
          <a:p>
            <a:pPr algn="l"/>
            <a:endParaRPr lang="da-DK" sz="1100" dirty="0">
              <a:solidFill>
                <a:srgbClr val="DE8F7B"/>
              </a:solidFill>
            </a:endParaRPr>
          </a:p>
          <a:p>
            <a:pPr algn="l"/>
            <a:r>
              <a:rPr lang="da-DK" sz="1100" dirty="0">
                <a:solidFill>
                  <a:srgbClr val="DE8F7B"/>
                </a:solidFill>
              </a:rPr>
              <a:t>24.09.18 </a:t>
            </a:r>
          </a:p>
          <a:p>
            <a:pPr algn="l"/>
            <a:r>
              <a:rPr lang="da-DK" sz="1100" b="1" dirty="0">
                <a:solidFill>
                  <a:srgbClr val="DE8F7B"/>
                </a:solidFill>
              </a:rPr>
              <a:t>TID: </a:t>
            </a:r>
            <a:r>
              <a:rPr lang="da-DK" sz="1100" dirty="0">
                <a:solidFill>
                  <a:srgbClr val="DE8F7B"/>
                </a:solidFill>
              </a:rPr>
              <a:t>8. oktober kl. 11.00-15.00 </a:t>
            </a:r>
          </a:p>
          <a:p>
            <a:pPr algn="l"/>
            <a:r>
              <a:rPr lang="da-DK" sz="1100" b="1" dirty="0">
                <a:solidFill>
                  <a:srgbClr val="DE8F7B"/>
                </a:solidFill>
              </a:rPr>
              <a:t>STED: </a:t>
            </a:r>
            <a:r>
              <a:rPr lang="da-DK" sz="1100" dirty="0">
                <a:solidFill>
                  <a:srgbClr val="DE8F7B"/>
                </a:solidFill>
              </a:rPr>
              <a:t>Meldahls Rådhus, Vendersgade 30D, 7000 Fredericia. </a:t>
            </a:r>
          </a:p>
        </p:txBody>
      </p:sp>
      <p:pic>
        <p:nvPicPr>
          <p:cNvPr id="4" name="Billede 3">
            <a:extLst>
              <a:ext uri="{FF2B5EF4-FFF2-40B4-BE49-F238E27FC236}">
                <a16:creationId xmlns:a16="http://schemas.microsoft.com/office/drawing/2014/main" id="{EB9A22E8-01CE-4951-9CE4-8582F7601222}"/>
              </a:ext>
            </a:extLst>
          </p:cNvPr>
          <p:cNvPicPr>
            <a:picLocks noChangeAspect="1"/>
          </p:cNvPicPr>
          <p:nvPr/>
        </p:nvPicPr>
        <p:blipFill>
          <a:blip r:embed="rId2"/>
          <a:stretch>
            <a:fillRect/>
          </a:stretch>
        </p:blipFill>
        <p:spPr>
          <a:xfrm>
            <a:off x="6249203" y="394887"/>
            <a:ext cx="6495091" cy="1802388"/>
          </a:xfrm>
          <a:prstGeom prst="rect">
            <a:avLst/>
          </a:prstGeom>
        </p:spPr>
      </p:pic>
      <p:cxnSp>
        <p:nvCxnSpPr>
          <p:cNvPr id="3083" name="Straight Connector 72">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074" name="Picture 2">
            <a:extLst>
              <a:ext uri="{FF2B5EF4-FFF2-40B4-BE49-F238E27FC236}">
                <a16:creationId xmlns:a16="http://schemas.microsoft.com/office/drawing/2014/main" id="{763E0ED9-F795-4D18-B153-8446EB5CF6C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90003" y="3750733"/>
            <a:ext cx="4968545" cy="2794807"/>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A803F881-DB68-487E-8AD7-EF418E2FBE4D}"/>
              </a:ext>
            </a:extLst>
          </p:cNvPr>
          <p:cNvPicPr>
            <a:picLocks noChangeAspect="1"/>
          </p:cNvPicPr>
          <p:nvPr/>
        </p:nvPicPr>
        <p:blipFill>
          <a:blip r:embed="rId4"/>
          <a:stretch>
            <a:fillRect/>
          </a:stretch>
        </p:blipFill>
        <p:spPr>
          <a:xfrm>
            <a:off x="8507025" y="2672566"/>
            <a:ext cx="1354306" cy="528935"/>
          </a:xfrm>
          <a:prstGeom prst="rect">
            <a:avLst/>
          </a:prstGeom>
        </p:spPr>
      </p:pic>
    </p:spTree>
    <p:extLst>
      <p:ext uri="{BB962C8B-B14F-4D97-AF65-F5344CB8AC3E}">
        <p14:creationId xmlns:p14="http://schemas.microsoft.com/office/powerpoint/2010/main" val="426330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90FB3-A7D7-44DF-9D82-FFEBFCC8889D}"/>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2000" dirty="0">
                <a:solidFill>
                  <a:srgbClr val="FFFFFF"/>
                </a:solidFill>
              </a:rPr>
              <a:t>Indsatsområde 4 </a:t>
            </a:r>
            <a:endParaRPr lang="da-DK" sz="1800" dirty="0">
              <a:solidFill>
                <a:srgbClr val="FFFFFF"/>
              </a:solidFill>
            </a:endParaRPr>
          </a:p>
        </p:txBody>
      </p:sp>
      <p:pic>
        <p:nvPicPr>
          <p:cNvPr id="5" name="Billede 4" descr="Et billede, der indeholder person, sidder, mand, indendørs&#10;&#10;Automatisk genereret beskrivelse">
            <a:extLst>
              <a:ext uri="{FF2B5EF4-FFF2-40B4-BE49-F238E27FC236}">
                <a16:creationId xmlns:a16="http://schemas.microsoft.com/office/drawing/2014/main" id="{F72E8DEB-CBDD-43A5-B5B7-82B01BAFA026}"/>
              </a:ext>
            </a:extLst>
          </p:cNvPr>
          <p:cNvPicPr>
            <a:picLocks noChangeAspect="1"/>
          </p:cNvPicPr>
          <p:nvPr/>
        </p:nvPicPr>
        <p:blipFill>
          <a:blip r:embed="rId2"/>
          <a:stretch>
            <a:fillRect/>
          </a:stretch>
        </p:blipFill>
        <p:spPr>
          <a:xfrm rot="843422">
            <a:off x="10010050" y="305911"/>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3" name="Rektangel 2">
            <a:extLst>
              <a:ext uri="{FF2B5EF4-FFF2-40B4-BE49-F238E27FC236}">
                <a16:creationId xmlns:a16="http://schemas.microsoft.com/office/drawing/2014/main" id="{C0F77DCE-F7A6-434B-BDB0-302D02FED87D}"/>
              </a:ext>
            </a:extLst>
          </p:cNvPr>
          <p:cNvSpPr/>
          <p:nvPr/>
        </p:nvSpPr>
        <p:spPr>
          <a:xfrm>
            <a:off x="5324475" y="3507475"/>
            <a:ext cx="6439717" cy="1938992"/>
          </a:xfrm>
          <a:prstGeom prst="rect">
            <a:avLst/>
          </a:prstGeom>
        </p:spPr>
        <p:txBody>
          <a:bodyPr wrap="square">
            <a:spAutoFit/>
          </a:bodyPr>
          <a:lstStyle/>
          <a:p>
            <a:r>
              <a:rPr lang="da-DK" sz="2000" dirty="0">
                <a:solidFill>
                  <a:schemeClr val="tx1">
                    <a:lumMod val="65000"/>
                  </a:schemeClr>
                </a:solidFill>
                <a:latin typeface="Kulturista"/>
              </a:rPr>
              <a:t>Dagene, hvor læsning alene foregik på papir, er for længst talte. E-bogstjenester, læse-apps, streamede lydbøger og andre digitale læseformater er allerede en stor del af vores læsekultur. Derfor foreslår vi, at der udvikles indsatser, som spiller ind til i den digitale kultur og forbinder fysiske og digitale materialer. </a:t>
            </a:r>
            <a:endParaRPr lang="da-DK" sz="2000" dirty="0">
              <a:solidFill>
                <a:schemeClr val="tx1">
                  <a:lumMod val="65000"/>
                </a:schemeClr>
              </a:solidFill>
            </a:endParaRPr>
          </a:p>
        </p:txBody>
      </p:sp>
      <p:sp>
        <p:nvSpPr>
          <p:cNvPr id="6" name="Rektangel 5">
            <a:extLst>
              <a:ext uri="{FF2B5EF4-FFF2-40B4-BE49-F238E27FC236}">
                <a16:creationId xmlns:a16="http://schemas.microsoft.com/office/drawing/2014/main" id="{9BA8708F-C91F-46F2-8842-AA5B0AD6341C}"/>
              </a:ext>
            </a:extLst>
          </p:cNvPr>
          <p:cNvSpPr/>
          <p:nvPr/>
        </p:nvSpPr>
        <p:spPr>
          <a:xfrm>
            <a:off x="3708423" y="2674206"/>
            <a:ext cx="7768345" cy="523220"/>
          </a:xfrm>
          <a:prstGeom prst="rect">
            <a:avLst/>
          </a:prstGeom>
        </p:spPr>
        <p:txBody>
          <a:bodyPr wrap="none">
            <a:spAutoFit/>
          </a:bodyPr>
          <a:lstStyle/>
          <a:p>
            <a:r>
              <a:rPr lang="da-DK" sz="2800" b="1" dirty="0">
                <a:latin typeface="Kulturista"/>
              </a:rPr>
              <a:t>Fokus på brug og udvikling af digital læseteknologi </a:t>
            </a:r>
            <a:endParaRPr lang="da-DK" sz="2800" dirty="0">
              <a:latin typeface="Kulturista"/>
            </a:endParaRPr>
          </a:p>
        </p:txBody>
      </p:sp>
    </p:spTree>
    <p:extLst>
      <p:ext uri="{BB962C8B-B14F-4D97-AF65-F5344CB8AC3E}">
        <p14:creationId xmlns:p14="http://schemas.microsoft.com/office/powerpoint/2010/main" val="318796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F76219-B637-4D76-BE65-6207CCE0E8F5}"/>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2000" dirty="0">
                <a:solidFill>
                  <a:srgbClr val="FFFFFF"/>
                </a:solidFill>
              </a:rPr>
              <a:t>Indsatsområde 5 </a:t>
            </a:r>
          </a:p>
        </p:txBody>
      </p:sp>
      <p:sp>
        <p:nvSpPr>
          <p:cNvPr id="3" name="Pladsholder til indhold 2">
            <a:extLst>
              <a:ext uri="{FF2B5EF4-FFF2-40B4-BE49-F238E27FC236}">
                <a16:creationId xmlns:a16="http://schemas.microsoft.com/office/drawing/2014/main" id="{B6E4877C-8A9A-4CDD-9D6F-A27373592E4A}"/>
              </a:ext>
            </a:extLst>
          </p:cNvPr>
          <p:cNvSpPr>
            <a:spLocks noGrp="1"/>
          </p:cNvSpPr>
          <p:nvPr>
            <p:ph idx="1"/>
          </p:nvPr>
        </p:nvSpPr>
        <p:spPr>
          <a:xfrm>
            <a:off x="4514850" y="3718143"/>
            <a:ext cx="7188199" cy="1479822"/>
          </a:xfrm>
        </p:spPr>
        <p:txBody>
          <a:bodyPr>
            <a:normAutofit/>
          </a:bodyPr>
          <a:lstStyle/>
          <a:p>
            <a:pPr marL="0" indent="0">
              <a:buNone/>
            </a:pPr>
            <a:r>
              <a:rPr lang="da-DK" sz="2000" dirty="0">
                <a:solidFill>
                  <a:schemeClr val="tx1">
                    <a:lumMod val="65000"/>
                  </a:schemeClr>
                </a:solidFill>
              </a:rPr>
              <a:t>Forældre spiller en stor rolle i at skabe en positiv læsekultur. Men mange forældre ved desværre ikke, hvordan de styrker deres børns læsning. Derfor skal de inspireres med vejledning, viden, inspiration og konkrete redskaber, der gør en forskel for børnene. </a:t>
            </a:r>
            <a:endParaRPr lang="da-DK" sz="1400" dirty="0">
              <a:solidFill>
                <a:schemeClr val="tx1">
                  <a:lumMod val="65000"/>
                </a:schemeClr>
              </a:solidFill>
            </a:endParaRPr>
          </a:p>
        </p:txBody>
      </p:sp>
      <p:pic>
        <p:nvPicPr>
          <p:cNvPr id="5" name="Billede 4" descr="Et billede, der indeholder person, sidder, mand, indendørs&#10;&#10;Automatisk genereret beskrivelse">
            <a:extLst>
              <a:ext uri="{FF2B5EF4-FFF2-40B4-BE49-F238E27FC236}">
                <a16:creationId xmlns:a16="http://schemas.microsoft.com/office/drawing/2014/main" id="{29944255-5816-4152-84C6-FEC93C7BE7DC}"/>
              </a:ext>
            </a:extLst>
          </p:cNvPr>
          <p:cNvPicPr>
            <a:picLocks noChangeAspect="1"/>
          </p:cNvPicPr>
          <p:nvPr/>
        </p:nvPicPr>
        <p:blipFill>
          <a:blip r:embed="rId2"/>
          <a:stretch>
            <a:fillRect/>
          </a:stretch>
        </p:blipFill>
        <p:spPr>
          <a:xfrm rot="843422">
            <a:off x="10261976" y="375894"/>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6" name="Rektangel 5">
            <a:extLst>
              <a:ext uri="{FF2B5EF4-FFF2-40B4-BE49-F238E27FC236}">
                <a16:creationId xmlns:a16="http://schemas.microsoft.com/office/drawing/2014/main" id="{1AB082AF-EC9B-483E-8C04-66E37105AADC}"/>
              </a:ext>
            </a:extLst>
          </p:cNvPr>
          <p:cNvSpPr/>
          <p:nvPr/>
        </p:nvSpPr>
        <p:spPr>
          <a:xfrm>
            <a:off x="3876401" y="2529959"/>
            <a:ext cx="5453159" cy="523220"/>
          </a:xfrm>
          <a:prstGeom prst="rect">
            <a:avLst/>
          </a:prstGeom>
        </p:spPr>
        <p:txBody>
          <a:bodyPr wrap="none">
            <a:spAutoFit/>
          </a:bodyPr>
          <a:lstStyle/>
          <a:p>
            <a:r>
              <a:rPr lang="da-DK" sz="2800" b="1" dirty="0"/>
              <a:t>Øget fokus på læsekultur i familien </a:t>
            </a:r>
            <a:endParaRPr lang="da-DK" sz="2800" dirty="0"/>
          </a:p>
        </p:txBody>
      </p:sp>
    </p:spTree>
    <p:extLst>
      <p:ext uri="{BB962C8B-B14F-4D97-AF65-F5344CB8AC3E}">
        <p14:creationId xmlns:p14="http://schemas.microsoft.com/office/powerpoint/2010/main" val="1551217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285692-291C-418B-B2A0-590F332189A8}"/>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1800" dirty="0">
                <a:solidFill>
                  <a:srgbClr val="FFFFFF"/>
                </a:solidFill>
              </a:rPr>
              <a:t>Indsatsområde 6</a:t>
            </a:r>
          </a:p>
        </p:txBody>
      </p:sp>
      <p:sp>
        <p:nvSpPr>
          <p:cNvPr id="3" name="Pladsholder til indhold 2">
            <a:extLst>
              <a:ext uri="{FF2B5EF4-FFF2-40B4-BE49-F238E27FC236}">
                <a16:creationId xmlns:a16="http://schemas.microsoft.com/office/drawing/2014/main" id="{09A25BBE-50E9-44F4-B591-3EDEFA48148C}"/>
              </a:ext>
            </a:extLst>
          </p:cNvPr>
          <p:cNvSpPr>
            <a:spLocks noGrp="1"/>
          </p:cNvSpPr>
          <p:nvPr>
            <p:ph idx="1"/>
          </p:nvPr>
        </p:nvSpPr>
        <p:spPr>
          <a:xfrm>
            <a:off x="5229225" y="3762375"/>
            <a:ext cx="5997574" cy="1352550"/>
          </a:xfrm>
        </p:spPr>
        <p:txBody>
          <a:bodyPr>
            <a:normAutofit fontScale="77500" lnSpcReduction="20000"/>
          </a:bodyPr>
          <a:lstStyle/>
          <a:p>
            <a:pPr marL="0" indent="0">
              <a:buNone/>
            </a:pPr>
            <a:r>
              <a:rPr lang="da-DK" dirty="0">
                <a:solidFill>
                  <a:schemeClr val="tx1">
                    <a:lumMod val="65000"/>
                  </a:schemeClr>
                </a:solidFill>
              </a:rPr>
              <a:t>Børn og unges medieforbrug ændrer sig med lynets hast. For at forstå forandringerne skal vi lave konkrete forskningsindsatser om vores læsevaner, så biblioteker, skoler og andre kan udvikle nye tiltag på et kvalificeret og evident grundlag. </a:t>
            </a:r>
            <a:endParaRPr lang="da-DK" sz="1800" dirty="0">
              <a:solidFill>
                <a:schemeClr val="tx1">
                  <a:lumMod val="65000"/>
                </a:schemeClr>
              </a:solidFill>
            </a:endParaRPr>
          </a:p>
        </p:txBody>
      </p:sp>
      <p:pic>
        <p:nvPicPr>
          <p:cNvPr id="5" name="Billede 4" descr="Et billede, der indeholder person, sidder, mand, indendørs&#10;&#10;Automatisk genereret beskrivelse">
            <a:extLst>
              <a:ext uri="{FF2B5EF4-FFF2-40B4-BE49-F238E27FC236}">
                <a16:creationId xmlns:a16="http://schemas.microsoft.com/office/drawing/2014/main" id="{DA0335D3-4769-4D45-B681-732B0E721947}"/>
              </a:ext>
            </a:extLst>
          </p:cNvPr>
          <p:cNvPicPr>
            <a:picLocks noChangeAspect="1"/>
          </p:cNvPicPr>
          <p:nvPr/>
        </p:nvPicPr>
        <p:blipFill>
          <a:blip r:embed="rId2"/>
          <a:stretch>
            <a:fillRect/>
          </a:stretch>
        </p:blipFill>
        <p:spPr>
          <a:xfrm rot="843422">
            <a:off x="10188691" y="319165"/>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6" name="Rektangel 5">
            <a:extLst>
              <a:ext uri="{FF2B5EF4-FFF2-40B4-BE49-F238E27FC236}">
                <a16:creationId xmlns:a16="http://schemas.microsoft.com/office/drawing/2014/main" id="{1C659472-CFA0-435F-9126-13B7CDEA25F0}"/>
              </a:ext>
            </a:extLst>
          </p:cNvPr>
          <p:cNvSpPr/>
          <p:nvPr/>
        </p:nvSpPr>
        <p:spPr>
          <a:xfrm>
            <a:off x="3832495" y="2674206"/>
            <a:ext cx="6964279" cy="523220"/>
          </a:xfrm>
          <a:prstGeom prst="rect">
            <a:avLst/>
          </a:prstGeom>
        </p:spPr>
        <p:txBody>
          <a:bodyPr wrap="none">
            <a:spAutoFit/>
          </a:bodyPr>
          <a:lstStyle/>
          <a:p>
            <a:r>
              <a:rPr lang="da-DK" sz="2800" b="1" dirty="0"/>
              <a:t>Mere forskningsbaseret viden og videndeling </a:t>
            </a:r>
            <a:endParaRPr lang="da-DK" sz="2800" dirty="0"/>
          </a:p>
        </p:txBody>
      </p:sp>
    </p:spTree>
    <p:extLst>
      <p:ext uri="{BB962C8B-B14F-4D97-AF65-F5344CB8AC3E}">
        <p14:creationId xmlns:p14="http://schemas.microsoft.com/office/powerpoint/2010/main" val="180907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AFB5A-401D-43AB-B09F-D8126E86F53A}"/>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2000" dirty="0">
                <a:solidFill>
                  <a:srgbClr val="FFFFFF"/>
                </a:solidFill>
              </a:rPr>
              <a:t>Indsatsområde 7</a:t>
            </a:r>
          </a:p>
        </p:txBody>
      </p:sp>
      <p:sp>
        <p:nvSpPr>
          <p:cNvPr id="3" name="Pladsholder til indhold 2">
            <a:extLst>
              <a:ext uri="{FF2B5EF4-FFF2-40B4-BE49-F238E27FC236}">
                <a16:creationId xmlns:a16="http://schemas.microsoft.com/office/drawing/2014/main" id="{2ADD6778-3CD3-44E5-96F2-FC43BC56EE74}"/>
              </a:ext>
            </a:extLst>
          </p:cNvPr>
          <p:cNvSpPr>
            <a:spLocks noGrp="1"/>
          </p:cNvSpPr>
          <p:nvPr>
            <p:ph idx="1"/>
          </p:nvPr>
        </p:nvSpPr>
        <p:spPr>
          <a:xfrm>
            <a:off x="4309291" y="3660575"/>
            <a:ext cx="7188199" cy="1479822"/>
          </a:xfrm>
        </p:spPr>
        <p:txBody>
          <a:bodyPr>
            <a:normAutofit/>
          </a:bodyPr>
          <a:lstStyle/>
          <a:p>
            <a:pPr marL="0" indent="0">
              <a:buNone/>
            </a:pPr>
            <a:r>
              <a:rPr lang="da-DK" sz="2000" dirty="0">
                <a:solidFill>
                  <a:schemeClr val="tx1">
                    <a:lumMod val="65000"/>
                  </a:schemeClr>
                </a:solidFill>
              </a:rPr>
              <a:t>Vi skal i højere grad tænke det nationale og det lokale niveau sammen. Vi har allerede masser af læsestrategier. Desværre arbejder de ikke mod samme mål. Vi foreslår, at der skabes tiltag, der sikrer bedre samspil mellem lokale og nationale indsatser.</a:t>
            </a:r>
            <a:endParaRPr lang="da-DK" sz="1400" dirty="0">
              <a:solidFill>
                <a:schemeClr val="tx1">
                  <a:lumMod val="65000"/>
                </a:schemeClr>
              </a:solidFill>
            </a:endParaRPr>
          </a:p>
        </p:txBody>
      </p:sp>
      <p:pic>
        <p:nvPicPr>
          <p:cNvPr id="5" name="Billede 4" descr="Et billede, der indeholder person, sidder, mand, indendørs&#10;&#10;Automatisk genereret beskrivelse">
            <a:extLst>
              <a:ext uri="{FF2B5EF4-FFF2-40B4-BE49-F238E27FC236}">
                <a16:creationId xmlns:a16="http://schemas.microsoft.com/office/drawing/2014/main" id="{D5BBA099-7D51-469A-9A3B-803756D8C017}"/>
              </a:ext>
            </a:extLst>
          </p:cNvPr>
          <p:cNvPicPr>
            <a:picLocks noChangeAspect="1"/>
          </p:cNvPicPr>
          <p:nvPr/>
        </p:nvPicPr>
        <p:blipFill>
          <a:blip r:embed="rId2"/>
          <a:stretch>
            <a:fillRect/>
          </a:stretch>
        </p:blipFill>
        <p:spPr>
          <a:xfrm rot="843422">
            <a:off x="10093442" y="328690"/>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6" name="Rektangel 5">
            <a:extLst>
              <a:ext uri="{FF2B5EF4-FFF2-40B4-BE49-F238E27FC236}">
                <a16:creationId xmlns:a16="http://schemas.microsoft.com/office/drawing/2014/main" id="{EDC94B88-5136-4B53-B21B-B02A3A3897F4}"/>
              </a:ext>
            </a:extLst>
          </p:cNvPr>
          <p:cNvSpPr/>
          <p:nvPr/>
        </p:nvSpPr>
        <p:spPr>
          <a:xfrm>
            <a:off x="3776230" y="2674206"/>
            <a:ext cx="7138814" cy="523220"/>
          </a:xfrm>
          <a:prstGeom prst="rect">
            <a:avLst/>
          </a:prstGeom>
        </p:spPr>
        <p:txBody>
          <a:bodyPr wrap="none">
            <a:spAutoFit/>
          </a:bodyPr>
          <a:lstStyle/>
          <a:p>
            <a:r>
              <a:rPr lang="da-DK" sz="2800" b="1" dirty="0"/>
              <a:t>National og lokal prioritering af læseindsatsen </a:t>
            </a:r>
            <a:endParaRPr lang="da-DK" sz="2800" dirty="0"/>
          </a:p>
        </p:txBody>
      </p:sp>
    </p:spTree>
    <p:extLst>
      <p:ext uri="{BB962C8B-B14F-4D97-AF65-F5344CB8AC3E}">
        <p14:creationId xmlns:p14="http://schemas.microsoft.com/office/powerpoint/2010/main" val="1766126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33E6E-5D6E-4F4D-B0B8-005216ECE869}"/>
              </a:ext>
            </a:extLst>
          </p:cNvPr>
          <p:cNvSpPr>
            <a:spLocks noGrp="1"/>
          </p:cNvSpPr>
          <p:nvPr>
            <p:ph type="title"/>
          </p:nvPr>
        </p:nvSpPr>
        <p:spPr>
          <a:xfrm>
            <a:off x="781464" y="75538"/>
            <a:ext cx="5498038" cy="848194"/>
          </a:xfrm>
        </p:spPr>
        <p:txBody>
          <a:bodyPr>
            <a:normAutofit fontScale="90000"/>
          </a:bodyPr>
          <a:lstStyle/>
          <a:p>
            <a:br>
              <a:rPr lang="da-DK" sz="3100"/>
            </a:br>
            <a:r>
              <a:rPr lang="da-DK" sz="3100" b="1"/>
              <a:t>Tre konkrete ønsker om handling </a:t>
            </a:r>
            <a:endParaRPr lang="da-DK" sz="3100" dirty="0"/>
          </a:p>
        </p:txBody>
      </p:sp>
      <p:sp>
        <p:nvSpPr>
          <p:cNvPr id="3" name="Pladsholder til indhold 2">
            <a:extLst>
              <a:ext uri="{FF2B5EF4-FFF2-40B4-BE49-F238E27FC236}">
                <a16:creationId xmlns:a16="http://schemas.microsoft.com/office/drawing/2014/main" id="{34E57113-6477-4E44-9FF3-7581DD9D2B7D}"/>
              </a:ext>
            </a:extLst>
          </p:cNvPr>
          <p:cNvSpPr>
            <a:spLocks noGrp="1"/>
          </p:cNvSpPr>
          <p:nvPr>
            <p:ph idx="1"/>
          </p:nvPr>
        </p:nvSpPr>
        <p:spPr>
          <a:xfrm>
            <a:off x="186612" y="1119673"/>
            <a:ext cx="6316825" cy="5523723"/>
          </a:xfrm>
        </p:spPr>
        <p:txBody>
          <a:bodyPr anchor="t">
            <a:normAutofit fontScale="92500" lnSpcReduction="10000"/>
          </a:bodyPr>
          <a:lstStyle/>
          <a:p>
            <a:endParaRPr lang="da-DK" sz="1300" dirty="0"/>
          </a:p>
          <a:p>
            <a:r>
              <a:rPr lang="da-DK" b="1" dirty="0"/>
              <a:t>Midler til en tværgående indsats</a:t>
            </a:r>
            <a:br>
              <a:rPr lang="da-DK" sz="2000" dirty="0"/>
            </a:br>
            <a:r>
              <a:rPr lang="da-DK" sz="2000" dirty="0"/>
              <a:t>Midler til at omsætte de syv indsatsområder til en samlet strategi med konkrete initiativer, der kan styrke læsningen på tværs af kultur-, undervisnings-, social- og sundhedspolitik og på tværs af uddannelser. </a:t>
            </a:r>
          </a:p>
          <a:p>
            <a:endParaRPr lang="da-DK" sz="2000" dirty="0"/>
          </a:p>
          <a:p>
            <a:r>
              <a:rPr lang="da-DK" b="1" dirty="0"/>
              <a:t>Inddrag børn og unge aktivt </a:t>
            </a:r>
            <a:br>
              <a:rPr lang="da-DK" sz="2000" b="1" dirty="0"/>
            </a:br>
            <a:r>
              <a:rPr lang="da-DK" sz="2000" dirty="0"/>
              <a:t>Inddrag børn og unge aktivt i at udforme en handlingsplan, der skal følge op med konkrete tiltag i den nationale læsestrategi, sådan at vi i fremtidige nationale og internationale undersøgelser kan måle, at danske børns læselyst er vokset. </a:t>
            </a:r>
          </a:p>
          <a:p>
            <a:endParaRPr lang="da-DK" sz="2000" dirty="0"/>
          </a:p>
          <a:p>
            <a:r>
              <a:rPr lang="da-DK" sz="2600" b="1" dirty="0"/>
              <a:t>Prioriter læselyst på tværs</a:t>
            </a:r>
            <a:br>
              <a:rPr lang="da-DK" sz="2000" dirty="0"/>
            </a:br>
            <a:r>
              <a:rPr lang="da-DK" sz="2000" dirty="0"/>
              <a:t>Fremhæv børn og unges læsning og læselyst som en prioriteret opgave i alle relevante love, bekendtgørelser og studieordninger samt i landets kommuner på tværs af forvaltninger. </a:t>
            </a:r>
          </a:p>
        </p:txBody>
      </p:sp>
      <p:pic>
        <p:nvPicPr>
          <p:cNvPr id="5" name="Billede 4" descr="Et billede, der indeholder person, sidder, mand, indendørs&#10;&#10;Automatisk genereret beskrivelse">
            <a:extLst>
              <a:ext uri="{FF2B5EF4-FFF2-40B4-BE49-F238E27FC236}">
                <a16:creationId xmlns:a16="http://schemas.microsoft.com/office/drawing/2014/main" id="{5C9D15F6-8576-425A-A8E9-1DCB2253EB03}"/>
              </a:ext>
            </a:extLst>
          </p:cNvPr>
          <p:cNvPicPr>
            <a:picLocks noChangeAspect="1"/>
          </p:cNvPicPr>
          <p:nvPr/>
        </p:nvPicPr>
        <p:blipFill rotWithShape="1">
          <a:blip r:embed="rId2"/>
          <a:srcRect t="9087" r="1" b="14795"/>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20965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96CC7-6977-410E-8AFB-E261F2932E1E}"/>
              </a:ext>
            </a:extLst>
          </p:cNvPr>
          <p:cNvSpPr>
            <a:spLocks noGrp="1"/>
          </p:cNvSpPr>
          <p:nvPr>
            <p:ph type="title"/>
          </p:nvPr>
        </p:nvSpPr>
        <p:spPr/>
        <p:txBody>
          <a:bodyPr>
            <a:normAutofit fontScale="90000"/>
          </a:bodyPr>
          <a:lstStyle/>
          <a:p>
            <a:r>
              <a:rPr lang="da-DK" sz="2700" b="1" dirty="0"/>
              <a:t>Høring om oplæg til national læsestrategi den 11. september</a:t>
            </a:r>
            <a:r>
              <a:rPr lang="da-DK" sz="2700" dirty="0"/>
              <a:t> </a:t>
            </a:r>
            <a:br>
              <a:rPr lang="da-DK" sz="2700" dirty="0"/>
            </a:br>
            <a:r>
              <a:rPr lang="da-DK" sz="2700" dirty="0"/>
              <a:t>Medieomtale</a:t>
            </a:r>
            <a:r>
              <a:rPr lang="da-DK" dirty="0"/>
              <a:t> </a:t>
            </a:r>
            <a:br>
              <a:rPr lang="da-DK" dirty="0"/>
            </a:br>
            <a:endParaRPr lang="da-DK" dirty="0"/>
          </a:p>
        </p:txBody>
      </p:sp>
      <p:sp>
        <p:nvSpPr>
          <p:cNvPr id="3" name="Pladsholder til indhold 2">
            <a:extLst>
              <a:ext uri="{FF2B5EF4-FFF2-40B4-BE49-F238E27FC236}">
                <a16:creationId xmlns:a16="http://schemas.microsoft.com/office/drawing/2014/main" id="{D064C62D-BA91-473A-8F21-36A7384065AE}"/>
              </a:ext>
            </a:extLst>
          </p:cNvPr>
          <p:cNvSpPr>
            <a:spLocks noGrp="1"/>
          </p:cNvSpPr>
          <p:nvPr>
            <p:ph idx="1"/>
          </p:nvPr>
        </p:nvSpPr>
        <p:spPr>
          <a:xfrm>
            <a:off x="276138" y="1355129"/>
            <a:ext cx="4790813" cy="4351338"/>
          </a:xfrm>
        </p:spPr>
        <p:txBody>
          <a:bodyPr>
            <a:normAutofit fontScale="40000" lnSpcReduction="20000"/>
          </a:bodyPr>
          <a:lstStyle/>
          <a:p>
            <a:pPr marL="0" indent="0" fontAlgn="base">
              <a:buNone/>
            </a:pPr>
            <a:r>
              <a:rPr lang="da-DK" b="1" dirty="0"/>
              <a:t>DR</a:t>
            </a:r>
            <a:r>
              <a:rPr lang="da-DK" dirty="0"/>
              <a:t> </a:t>
            </a:r>
          </a:p>
          <a:p>
            <a:pPr fontAlgn="base"/>
            <a:r>
              <a:rPr lang="da-DK" b="1" dirty="0"/>
              <a:t>P1 Morgen</a:t>
            </a:r>
            <a:r>
              <a:rPr lang="da-DK" dirty="0"/>
              <a:t> 11. </a:t>
            </a:r>
            <a:r>
              <a:rPr lang="da-DK" dirty="0" err="1"/>
              <a:t>Sep</a:t>
            </a:r>
            <a:r>
              <a:rPr lang="da-DK" dirty="0"/>
              <a:t> kl. ca. 06:18 </a:t>
            </a:r>
            <a:br>
              <a:rPr lang="da-DK" dirty="0"/>
            </a:br>
            <a:r>
              <a:rPr lang="da-DK" u="sng" dirty="0">
                <a:hlinkClick r:id="rId2"/>
              </a:rPr>
              <a:t>https://www.dr.dk/radio/p1/p1-morgen/p1-morgen-2019-09-11/00:19:03</a:t>
            </a:r>
            <a:r>
              <a:rPr lang="da-DK" dirty="0"/>
              <a:t>  </a:t>
            </a:r>
          </a:p>
          <a:p>
            <a:pPr fontAlgn="base"/>
            <a:r>
              <a:rPr lang="da-DK" b="1" dirty="0"/>
              <a:t>Kulturen på P1</a:t>
            </a:r>
            <a:r>
              <a:rPr lang="da-DK" dirty="0"/>
              <a:t> 11. </a:t>
            </a:r>
            <a:r>
              <a:rPr lang="da-DK" dirty="0" err="1"/>
              <a:t>Sep</a:t>
            </a:r>
            <a:r>
              <a:rPr lang="da-DK" dirty="0"/>
              <a:t> kl. ca. 15:05 </a:t>
            </a:r>
            <a:br>
              <a:rPr lang="da-DK" dirty="0"/>
            </a:br>
            <a:r>
              <a:rPr lang="da-DK" u="sng" dirty="0">
                <a:hlinkClick r:id="rId3"/>
              </a:rPr>
              <a:t>https://www.dr.dk/radio/p1/kulturen-pa-p1/kulturen-pa-p1-2019-09-11/00:57:47</a:t>
            </a:r>
            <a:r>
              <a:rPr lang="da-DK" dirty="0"/>
              <a:t>  </a:t>
            </a:r>
          </a:p>
          <a:p>
            <a:pPr fontAlgn="base"/>
            <a:r>
              <a:rPr lang="da-DK" b="1" dirty="0" err="1"/>
              <a:t>TV-Avisen</a:t>
            </a:r>
            <a:r>
              <a:rPr lang="da-DK" dirty="0"/>
              <a:t> 11. </a:t>
            </a:r>
            <a:r>
              <a:rPr lang="da-DK" dirty="0" err="1"/>
              <a:t>Sep</a:t>
            </a:r>
            <a:r>
              <a:rPr lang="da-DK" dirty="0"/>
              <a:t>  18:30 </a:t>
            </a:r>
            <a:br>
              <a:rPr lang="da-DK" dirty="0"/>
            </a:br>
            <a:r>
              <a:rPr lang="da-DK" u="sng" dirty="0">
                <a:hlinkClick r:id="rId4"/>
              </a:rPr>
              <a:t>https://www.dr.dk/tv/se/tv-avisen-med-sporten/tv-avisen-23/tv-avisen-2019-09-11-18-29#!/18:27</a:t>
            </a:r>
            <a:r>
              <a:rPr lang="da-DK" dirty="0"/>
              <a:t>  </a:t>
            </a:r>
          </a:p>
          <a:p>
            <a:pPr fontAlgn="base"/>
            <a:r>
              <a:rPr lang="da-DK" b="1" dirty="0"/>
              <a:t>Dr radioavisen 12. </a:t>
            </a:r>
            <a:r>
              <a:rPr lang="da-DK" b="1" dirty="0" err="1"/>
              <a:t>Sep</a:t>
            </a:r>
            <a:r>
              <a:rPr lang="da-DK" b="1" dirty="0"/>
              <a:t> om De </a:t>
            </a:r>
            <a:r>
              <a:rPr lang="da-DK" b="1" dirty="0" err="1"/>
              <a:t>melllem</a:t>
            </a:r>
            <a:r>
              <a:rPr lang="da-DK" b="1" dirty="0"/>
              <a:t> 15 – 19 – årige læser mindre</a:t>
            </a:r>
            <a:r>
              <a:rPr lang="da-DK" dirty="0"/>
              <a:t> </a:t>
            </a:r>
            <a:br>
              <a:rPr lang="da-DK" dirty="0"/>
            </a:br>
            <a:r>
              <a:rPr lang="da-DK" u="sng" dirty="0">
                <a:hlinkClick r:id="rId5"/>
              </a:rPr>
              <a:t>https://www.dr.dk/radio/p3/p3-nyheder/p3-nyheder-2019-09-12-10-00</a:t>
            </a:r>
            <a:r>
              <a:rPr lang="da-DK" dirty="0"/>
              <a:t> </a:t>
            </a:r>
            <a:br>
              <a:rPr lang="da-DK" dirty="0"/>
            </a:br>
            <a:r>
              <a:rPr lang="da-DK" dirty="0"/>
              <a:t> </a:t>
            </a:r>
          </a:p>
          <a:p>
            <a:pPr fontAlgn="base"/>
            <a:r>
              <a:rPr lang="da-DK" b="1" dirty="0"/>
              <a:t>DR.dk opfølgningen 12. </a:t>
            </a:r>
            <a:r>
              <a:rPr lang="da-DK" b="1" dirty="0" err="1"/>
              <a:t>Sep</a:t>
            </a:r>
            <a:r>
              <a:rPr lang="da-DK" b="1" dirty="0"/>
              <a:t> om ungdomsuddannelser og lystlæsning</a:t>
            </a:r>
            <a:r>
              <a:rPr lang="da-DK" dirty="0"/>
              <a:t> </a:t>
            </a:r>
            <a:br>
              <a:rPr lang="da-DK" dirty="0"/>
            </a:br>
            <a:r>
              <a:rPr lang="da-DK" u="sng" dirty="0">
                <a:hlinkClick r:id="rId6"/>
              </a:rPr>
              <a:t>https://www.dr.dk/nyheder/regionale/hovedstadsomraadet/unge-laeser-lidt-gymnasier-indfoerer-lystlaesning</a:t>
            </a:r>
            <a:r>
              <a:rPr lang="da-DK" dirty="0"/>
              <a:t> </a:t>
            </a:r>
          </a:p>
          <a:p>
            <a:pPr fontAlgn="base"/>
            <a:endParaRPr lang="da-DK" dirty="0"/>
          </a:p>
          <a:p>
            <a:pPr marL="0" indent="0" fontAlgn="base">
              <a:buNone/>
            </a:pPr>
            <a:r>
              <a:rPr lang="da-DK" b="1" dirty="0"/>
              <a:t>TV2</a:t>
            </a:r>
            <a:r>
              <a:rPr lang="da-DK" dirty="0"/>
              <a:t> </a:t>
            </a:r>
          </a:p>
          <a:p>
            <a:pPr fontAlgn="base"/>
            <a:r>
              <a:rPr lang="da-DK" b="1" dirty="0"/>
              <a:t>Nyhederne/News morgen</a:t>
            </a:r>
            <a:r>
              <a:rPr lang="da-DK" dirty="0"/>
              <a:t> kl. ca. 06:13 </a:t>
            </a:r>
            <a:br>
              <a:rPr lang="da-DK" dirty="0"/>
            </a:br>
            <a:r>
              <a:rPr lang="da-DK" dirty="0"/>
              <a:t>Bag TV2 Play mur </a:t>
            </a:r>
          </a:p>
          <a:p>
            <a:pPr fontAlgn="base"/>
            <a:r>
              <a:rPr lang="da-DK" b="1" dirty="0"/>
              <a:t>Nyhederne</a:t>
            </a:r>
            <a:r>
              <a:rPr lang="da-DK" dirty="0"/>
              <a:t> kl. ca. 19:15 </a:t>
            </a:r>
            <a:br>
              <a:rPr lang="da-DK" dirty="0"/>
            </a:br>
            <a:r>
              <a:rPr lang="da-DK" dirty="0"/>
              <a:t>Bag TV2 Play mur </a:t>
            </a:r>
          </a:p>
          <a:p>
            <a:endParaRPr lang="da-DK" dirty="0"/>
          </a:p>
        </p:txBody>
      </p:sp>
      <p:sp>
        <p:nvSpPr>
          <p:cNvPr id="4" name="Rektangel 3">
            <a:extLst>
              <a:ext uri="{FF2B5EF4-FFF2-40B4-BE49-F238E27FC236}">
                <a16:creationId xmlns:a16="http://schemas.microsoft.com/office/drawing/2014/main" id="{3CA25B33-60E1-4720-AF40-72EB7506E8BD}"/>
              </a:ext>
            </a:extLst>
          </p:cNvPr>
          <p:cNvSpPr/>
          <p:nvPr/>
        </p:nvSpPr>
        <p:spPr>
          <a:xfrm>
            <a:off x="4991450" y="1174459"/>
            <a:ext cx="7144624" cy="5509200"/>
          </a:xfrm>
          <a:prstGeom prst="rect">
            <a:avLst/>
          </a:prstGeom>
        </p:spPr>
        <p:txBody>
          <a:bodyPr wrap="square">
            <a:spAutoFit/>
          </a:bodyPr>
          <a:lstStyle/>
          <a:p>
            <a:pPr fontAlgn="base"/>
            <a:r>
              <a:rPr lang="da-DK" sz="1100" b="1" dirty="0"/>
              <a:t>Trykte og online medier</a:t>
            </a:r>
            <a:r>
              <a:rPr lang="da-DK" sz="1100" dirty="0"/>
              <a:t> </a:t>
            </a:r>
          </a:p>
          <a:p>
            <a:pPr fontAlgn="base"/>
            <a:r>
              <a:rPr lang="da-DK" sz="1100" b="1" dirty="0"/>
              <a:t>Politiken</a:t>
            </a:r>
            <a:r>
              <a:rPr lang="da-DK" sz="1100" dirty="0"/>
              <a:t> 9. september, kronik </a:t>
            </a:r>
            <a:br>
              <a:rPr lang="da-DK" sz="1100" dirty="0"/>
            </a:br>
            <a:r>
              <a:rPr lang="da-DK" sz="1100" u="sng" dirty="0">
                <a:hlinkClick r:id="rId7"/>
              </a:rPr>
              <a:t>https://politiken.dk/debat/kroniken/art7371183/Vi-skal-pirre-de-unges-nysgerrighed-til-at-udforske-b%C3%B8gernes-verden</a:t>
            </a:r>
            <a:r>
              <a:rPr lang="da-DK" sz="1100" dirty="0"/>
              <a:t>  </a:t>
            </a:r>
          </a:p>
          <a:p>
            <a:pPr fontAlgn="base"/>
            <a:r>
              <a:rPr lang="da-DK" sz="1100" b="1" dirty="0"/>
              <a:t>Berlingske</a:t>
            </a:r>
            <a:r>
              <a:rPr lang="da-DK" sz="1100" dirty="0"/>
              <a:t>, 11. september, dobbeltopslag </a:t>
            </a:r>
            <a:br>
              <a:rPr lang="da-DK" sz="1100" dirty="0"/>
            </a:br>
            <a:r>
              <a:rPr lang="da-DK" sz="1100" u="sng" dirty="0">
                <a:hlinkClick r:id="rId8"/>
              </a:rPr>
              <a:t>https://www.berlingske.dk/aok/danske-boern-har-mistet-laeseglaeden-den-er-megatyk-og-kapitlerne-er-lange-og</a:t>
            </a:r>
            <a:r>
              <a:rPr lang="da-DK" sz="1100" dirty="0"/>
              <a:t>  </a:t>
            </a:r>
          </a:p>
          <a:p>
            <a:pPr fontAlgn="base"/>
            <a:endParaRPr lang="da-DK" sz="1100" dirty="0"/>
          </a:p>
          <a:p>
            <a:pPr fontAlgn="base"/>
            <a:r>
              <a:rPr lang="da-DK" sz="1100" b="1" dirty="0"/>
              <a:t>FOLKESKONEN: Kendt lærerstuderende om litteratur på læreruddannelsen: Det er for uambitiøst</a:t>
            </a:r>
            <a:r>
              <a:rPr lang="da-DK" sz="1100" dirty="0"/>
              <a:t> </a:t>
            </a:r>
            <a:br>
              <a:rPr lang="da-DK" sz="1100" dirty="0"/>
            </a:br>
            <a:r>
              <a:rPr lang="da-DK" sz="1100" u="sng" dirty="0">
                <a:hlinkClick r:id="rId9"/>
              </a:rPr>
              <a:t>https://www.folkeskolen.dk/872979/kendt-laererstuderende-om-litteratur-paa-laereruddannelsen-det-er-for-uambitioest</a:t>
            </a:r>
            <a:r>
              <a:rPr lang="da-DK" sz="1100" dirty="0"/>
              <a:t>  </a:t>
            </a:r>
          </a:p>
          <a:p>
            <a:pPr fontAlgn="base"/>
            <a:r>
              <a:rPr lang="da-DK" sz="1100" dirty="0"/>
              <a:t> </a:t>
            </a:r>
            <a:br>
              <a:rPr lang="da-DK" sz="1100" dirty="0"/>
            </a:br>
            <a:r>
              <a:rPr lang="da-DK" sz="1100" b="1" dirty="0"/>
              <a:t>Høringen indgår som en aktivitet i Danmarks Biblioteksuge 37</a:t>
            </a:r>
            <a:r>
              <a:rPr lang="da-DK" sz="1100" dirty="0"/>
              <a:t> </a:t>
            </a:r>
            <a:br>
              <a:rPr lang="da-DK" sz="1100" dirty="0"/>
            </a:br>
            <a:r>
              <a:rPr lang="da-DK" sz="1100" dirty="0"/>
              <a:t>LÆSNING er temaet for uge 37 på landets biblioteker, som dermed også er med til at sætte ekstra fokus på behovet for at læse. Her følger lokale medieomtaler af bibliotekernes engagement i Biblioteksugen. </a:t>
            </a:r>
          </a:p>
          <a:p>
            <a:pPr fontAlgn="base"/>
            <a:r>
              <a:rPr lang="da-DK" sz="1100" b="1" u="sng" dirty="0">
                <a:hlinkClick r:id="rId10"/>
              </a:rPr>
              <a:t>Børn skal opmuntres til at læse af lyst</a:t>
            </a:r>
            <a:r>
              <a:rPr lang="da-DK" sz="1100" dirty="0">
                <a:hlinkClick r:id="rId10"/>
              </a:rPr>
              <a:t> </a:t>
            </a:r>
            <a:br>
              <a:rPr lang="da-DK" sz="1100" dirty="0">
                <a:hlinkClick r:id="rId10"/>
              </a:rPr>
            </a:br>
            <a:r>
              <a:rPr lang="da-DK" sz="1100" dirty="0"/>
              <a:t>Fyens Stiftstidende (Fyn, s. 13), 9/9 2019 </a:t>
            </a:r>
          </a:p>
          <a:p>
            <a:pPr fontAlgn="base"/>
            <a:r>
              <a:rPr lang="da-DK" sz="1100" b="1" u="sng" dirty="0">
                <a:hlinkClick r:id="rId11"/>
              </a:rPr>
              <a:t>Læsekulturen er udfordret: Horsens Bibliotek kæmper for læseglæden</a:t>
            </a:r>
            <a:r>
              <a:rPr lang="da-DK" sz="1100" dirty="0">
                <a:hlinkClick r:id="rId11"/>
              </a:rPr>
              <a:t> </a:t>
            </a:r>
            <a:br>
              <a:rPr lang="da-DK" sz="1100" dirty="0">
                <a:hlinkClick r:id="rId11"/>
              </a:rPr>
            </a:br>
            <a:r>
              <a:rPr lang="da-DK" sz="1100" dirty="0"/>
              <a:t>Hsfo.dk (Horsens Folkeblad), 8/9 2019 </a:t>
            </a:r>
          </a:p>
          <a:p>
            <a:pPr fontAlgn="base"/>
            <a:r>
              <a:rPr lang="da-DK" sz="1100" b="1" u="sng" dirty="0">
                <a:hlinkClick r:id="rId12"/>
              </a:rPr>
              <a:t>Oplev bøger der har forandret verden til Danmarks Biblioteksuge</a:t>
            </a:r>
            <a:r>
              <a:rPr lang="da-DK" sz="1100" dirty="0">
                <a:hlinkClick r:id="rId12"/>
              </a:rPr>
              <a:t> </a:t>
            </a:r>
            <a:br>
              <a:rPr lang="da-DK" sz="1100" dirty="0">
                <a:hlinkClick r:id="rId12"/>
              </a:rPr>
            </a:br>
            <a:r>
              <a:rPr lang="da-DK" sz="1100" dirty="0"/>
              <a:t>Jydske Vestkysten (Tønder, s. 8), 8/9 2019 </a:t>
            </a:r>
          </a:p>
          <a:p>
            <a:pPr fontAlgn="base"/>
            <a:r>
              <a:rPr lang="da-DK" sz="1100" b="1" u="sng" dirty="0">
                <a:hlinkClick r:id="rId13"/>
              </a:rPr>
              <a:t>En uge med fokus på læsning</a:t>
            </a:r>
            <a:r>
              <a:rPr lang="da-DK" sz="1100" dirty="0">
                <a:hlinkClick r:id="rId13"/>
              </a:rPr>
              <a:t> </a:t>
            </a:r>
            <a:br>
              <a:rPr lang="da-DK" sz="1100" dirty="0">
                <a:hlinkClick r:id="rId13"/>
              </a:rPr>
            </a:br>
            <a:r>
              <a:rPr lang="da-DK" sz="1100" dirty="0"/>
              <a:t>Nordjyske Stiftstidende (1. Sektion, s. 13), 7/9 2019 </a:t>
            </a:r>
          </a:p>
          <a:p>
            <a:pPr fontAlgn="base"/>
            <a:r>
              <a:rPr lang="da-DK" sz="1100" b="1" u="sng" dirty="0">
                <a:hlinkClick r:id="rId14"/>
              </a:rPr>
              <a:t>Bornholms Folkebiblioteker sætter fokus på sproget</a:t>
            </a:r>
            <a:r>
              <a:rPr lang="da-DK" sz="1100" dirty="0">
                <a:hlinkClick r:id="rId14"/>
              </a:rPr>
              <a:t> </a:t>
            </a:r>
            <a:br>
              <a:rPr lang="da-DK" sz="1100" dirty="0">
                <a:hlinkClick r:id="rId14"/>
              </a:rPr>
            </a:br>
            <a:r>
              <a:rPr lang="da-DK" sz="1100" dirty="0"/>
              <a:t>TV2Bornholm.dk, 4/9 2019 </a:t>
            </a:r>
          </a:p>
          <a:p>
            <a:pPr fontAlgn="base"/>
            <a:r>
              <a:rPr lang="da-DK" sz="1100" b="1" u="sng" dirty="0">
                <a:hlinkClick r:id="rId15"/>
              </a:rPr>
              <a:t>Jammerbugts børn og unge skal læse</a:t>
            </a:r>
            <a:r>
              <a:rPr lang="da-DK" sz="1100" dirty="0">
                <a:hlinkClick r:id="rId15"/>
              </a:rPr>
              <a:t> </a:t>
            </a:r>
            <a:br>
              <a:rPr lang="da-DK" sz="1100" dirty="0">
                <a:hlinkClick r:id="rId15"/>
              </a:rPr>
            </a:br>
            <a:r>
              <a:rPr lang="da-DK" sz="1100" dirty="0"/>
              <a:t>Aabybro Posten (1. Sektion, s. 43), 3/9 2019 </a:t>
            </a:r>
          </a:p>
          <a:p>
            <a:pPr fontAlgn="base"/>
            <a:r>
              <a:rPr lang="da-DK" sz="1100" b="1" u="sng" dirty="0">
                <a:hlinkClick r:id="rId16"/>
              </a:rPr>
              <a:t>Sådan bruger du biblioteket, hvis du er usikker læser</a:t>
            </a:r>
            <a:r>
              <a:rPr lang="da-DK" sz="1100" dirty="0">
                <a:hlinkClick r:id="rId16"/>
              </a:rPr>
              <a:t> </a:t>
            </a:r>
            <a:br>
              <a:rPr lang="da-DK" sz="1100" dirty="0">
                <a:hlinkClick r:id="rId16"/>
              </a:rPr>
            </a:br>
            <a:r>
              <a:rPr lang="da-DK" sz="1100" dirty="0"/>
              <a:t>DR.dk, 29/8 2019 </a:t>
            </a:r>
          </a:p>
          <a:p>
            <a:pPr fontAlgn="base"/>
            <a:r>
              <a:rPr lang="da-DK" sz="1100" b="1" u="sng" dirty="0">
                <a:hlinkClick r:id="rId17"/>
              </a:rPr>
              <a:t>Det kniber lidt med læselysten</a:t>
            </a:r>
            <a:r>
              <a:rPr lang="da-DK" sz="1100" dirty="0">
                <a:hlinkClick r:id="rId17"/>
              </a:rPr>
              <a:t> </a:t>
            </a:r>
            <a:br>
              <a:rPr lang="da-DK" sz="1100" dirty="0">
                <a:hlinkClick r:id="rId17"/>
              </a:rPr>
            </a:br>
            <a:r>
              <a:rPr lang="da-DK" sz="1100" dirty="0"/>
              <a:t>Sjællandske (1. Sektion, s. 12), 29/8 2019 </a:t>
            </a:r>
          </a:p>
          <a:p>
            <a:pPr fontAlgn="base"/>
            <a:r>
              <a:rPr lang="da-DK" sz="1100" b="1" u="sng" dirty="0">
                <a:hlinkClick r:id="rId18"/>
              </a:rPr>
              <a:t>Læselysten driver værket</a:t>
            </a:r>
            <a:r>
              <a:rPr lang="da-DK" sz="1100" dirty="0">
                <a:hlinkClick r:id="rId18"/>
              </a:rPr>
              <a:t> </a:t>
            </a:r>
            <a:br>
              <a:rPr lang="da-DK" sz="1100" dirty="0">
                <a:hlinkClick r:id="rId18"/>
              </a:rPr>
            </a:br>
            <a:r>
              <a:rPr lang="da-DK" sz="1100" dirty="0"/>
              <a:t>Farsø Avis (1. Sektion, s. 6), 28/8 2019 </a:t>
            </a:r>
          </a:p>
        </p:txBody>
      </p:sp>
    </p:spTree>
    <p:extLst>
      <p:ext uri="{BB962C8B-B14F-4D97-AF65-F5344CB8AC3E}">
        <p14:creationId xmlns:p14="http://schemas.microsoft.com/office/powerpoint/2010/main" val="2459374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ED37AF-2C2B-40C1-815F-A086CB524E08}"/>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E52CD9A-82C4-4B53-A263-76AD62FA5F62}"/>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424354E0-9915-4A02-B0B3-EC261335C820}"/>
              </a:ext>
            </a:extLst>
          </p:cNvPr>
          <p:cNvPicPr>
            <a:picLocks noChangeAspect="1"/>
          </p:cNvPicPr>
          <p:nvPr/>
        </p:nvPicPr>
        <p:blipFill>
          <a:blip r:embed="rId2"/>
          <a:stretch>
            <a:fillRect/>
          </a:stretch>
        </p:blipFill>
        <p:spPr>
          <a:xfrm>
            <a:off x="528637" y="442912"/>
            <a:ext cx="11134725" cy="5972175"/>
          </a:xfrm>
          <a:prstGeom prst="rect">
            <a:avLst/>
          </a:prstGeom>
        </p:spPr>
      </p:pic>
    </p:spTree>
    <p:extLst>
      <p:ext uri="{BB962C8B-B14F-4D97-AF65-F5344CB8AC3E}">
        <p14:creationId xmlns:p14="http://schemas.microsoft.com/office/powerpoint/2010/main" val="271253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52655-E1A4-4F29-84DD-5471C7C2A98F}"/>
              </a:ext>
            </a:extLst>
          </p:cNvPr>
          <p:cNvSpPr>
            <a:spLocks noGrp="1"/>
          </p:cNvSpPr>
          <p:nvPr>
            <p:ph type="title"/>
          </p:nvPr>
        </p:nvSpPr>
        <p:spPr/>
        <p:txBody>
          <a:bodyPr/>
          <a:lstStyle/>
          <a:p>
            <a:endParaRPr lang="da-DK"/>
          </a:p>
        </p:txBody>
      </p:sp>
      <p:pic>
        <p:nvPicPr>
          <p:cNvPr id="5" name="Pladsholder til indhold 4" descr="Et billede, der indeholder tekst, avis&#10;&#10;Automatisk genereret beskrivelse">
            <a:extLst>
              <a:ext uri="{FF2B5EF4-FFF2-40B4-BE49-F238E27FC236}">
                <a16:creationId xmlns:a16="http://schemas.microsoft.com/office/drawing/2014/main" id="{0C7726A9-B710-46DD-ACA3-2BB8B59C00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75" t="7670" r="2624" b="595"/>
          <a:stretch/>
        </p:blipFill>
        <p:spPr>
          <a:xfrm>
            <a:off x="957783" y="-1"/>
            <a:ext cx="5250161" cy="6853335"/>
          </a:xfrm>
        </p:spPr>
      </p:pic>
      <p:pic>
        <p:nvPicPr>
          <p:cNvPr id="7" name="Billede 6" descr="Et billede, der indeholder skærmbillede, avis, tekst&#10;&#10;Automatisk genereret beskrivelse">
            <a:extLst>
              <a:ext uri="{FF2B5EF4-FFF2-40B4-BE49-F238E27FC236}">
                <a16:creationId xmlns:a16="http://schemas.microsoft.com/office/drawing/2014/main" id="{03D32FA5-6E8A-4827-ABAD-F6218AAAFDDC}"/>
              </a:ext>
            </a:extLst>
          </p:cNvPr>
          <p:cNvPicPr>
            <a:picLocks noChangeAspect="1"/>
          </p:cNvPicPr>
          <p:nvPr/>
        </p:nvPicPr>
        <p:blipFill rotWithShape="1">
          <a:blip r:embed="rId3">
            <a:extLst>
              <a:ext uri="{28A0092B-C50C-407E-A947-70E740481C1C}">
                <a14:useLocalDpi xmlns:a14="http://schemas.microsoft.com/office/drawing/2010/main" val="0"/>
              </a:ext>
            </a:extLst>
          </a:blip>
          <a:srcRect l="3863" t="7483" r="3983"/>
          <a:stretch/>
        </p:blipFill>
        <p:spPr>
          <a:xfrm>
            <a:off x="6207944" y="4665"/>
            <a:ext cx="5144241" cy="6885992"/>
          </a:xfrm>
          <a:prstGeom prst="rect">
            <a:avLst/>
          </a:prstGeom>
        </p:spPr>
      </p:pic>
    </p:spTree>
    <p:extLst>
      <p:ext uri="{BB962C8B-B14F-4D97-AF65-F5344CB8AC3E}">
        <p14:creationId xmlns:p14="http://schemas.microsoft.com/office/powerpoint/2010/main" val="1067996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8583D1-D0BF-4564-BA60-7519154034D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39E23D8-5E6C-48D6-BAC6-2C737A1C4606}"/>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62FAC6FA-420C-40AB-8B86-4103AFA76E3B}"/>
              </a:ext>
            </a:extLst>
          </p:cNvPr>
          <p:cNvPicPr>
            <a:picLocks noChangeAspect="1"/>
          </p:cNvPicPr>
          <p:nvPr/>
        </p:nvPicPr>
        <p:blipFill>
          <a:blip r:embed="rId2"/>
          <a:stretch>
            <a:fillRect/>
          </a:stretch>
        </p:blipFill>
        <p:spPr>
          <a:xfrm>
            <a:off x="102451" y="83976"/>
            <a:ext cx="4889427" cy="67461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0857688C-3AD9-4D3D-BE36-FFA78FC2B592}"/>
              </a:ext>
            </a:extLst>
          </p:cNvPr>
          <p:cNvPicPr>
            <a:picLocks noChangeAspect="1"/>
          </p:cNvPicPr>
          <p:nvPr/>
        </p:nvPicPr>
        <p:blipFill>
          <a:blip r:embed="rId3"/>
          <a:stretch>
            <a:fillRect/>
          </a:stretch>
        </p:blipFill>
        <p:spPr>
          <a:xfrm>
            <a:off x="5581941" y="642937"/>
            <a:ext cx="6029325" cy="5572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61498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avis, tekst&#10;&#10;Automatisk genereret beskrivelse">
            <a:extLst>
              <a:ext uri="{FF2B5EF4-FFF2-40B4-BE49-F238E27FC236}">
                <a16:creationId xmlns:a16="http://schemas.microsoft.com/office/drawing/2014/main" id="{E3121757-A14C-41CF-AC3A-A8FB782E42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180" y="54396"/>
            <a:ext cx="1225197" cy="6749207"/>
          </a:xfrm>
        </p:spPr>
      </p:pic>
      <p:pic>
        <p:nvPicPr>
          <p:cNvPr id="4" name="Billede 3">
            <a:extLst>
              <a:ext uri="{FF2B5EF4-FFF2-40B4-BE49-F238E27FC236}">
                <a16:creationId xmlns:a16="http://schemas.microsoft.com/office/drawing/2014/main" id="{28F31127-CB34-4EE8-81A4-FF36606BB1A9}"/>
              </a:ext>
            </a:extLst>
          </p:cNvPr>
          <p:cNvPicPr>
            <a:picLocks noChangeAspect="1"/>
          </p:cNvPicPr>
          <p:nvPr/>
        </p:nvPicPr>
        <p:blipFill>
          <a:blip r:embed="rId3"/>
          <a:stretch>
            <a:fillRect/>
          </a:stretch>
        </p:blipFill>
        <p:spPr>
          <a:xfrm>
            <a:off x="7222659" y="0"/>
            <a:ext cx="4969341" cy="6858000"/>
          </a:xfrm>
          <a:prstGeom prst="rect">
            <a:avLst/>
          </a:prstGeom>
          <a:ln>
            <a:noFill/>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6950D08C-7D24-413A-B6DE-7A8705EE29B2}"/>
              </a:ext>
            </a:extLst>
          </p:cNvPr>
          <p:cNvSpPr>
            <a:spLocks noChangeArrowheads="1"/>
          </p:cNvSpPr>
          <p:nvPr/>
        </p:nvSpPr>
        <p:spPr bwMode="auto">
          <a:xfrm>
            <a:off x="1415118" y="-10404"/>
            <a:ext cx="5302923" cy="687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b="1" i="0" u="none" strike="noStrike" cap="none" normalizeH="0" baseline="0" dirty="0">
                <a:ln>
                  <a:noFill/>
                </a:ln>
                <a:solidFill>
                  <a:srgbClr val="232323"/>
                </a:solidFill>
                <a:effectLst/>
                <a:latin typeface="Arial" panose="020B0604020202020204" pitchFamily="34" charset="0"/>
                <a:ea typeface="Times New Roman" panose="02020603050405020304" pitchFamily="18" charset="0"/>
                <a:cs typeface="Arial" panose="020B0604020202020204" pitchFamily="34" charset="0"/>
              </a:rPr>
              <a:t>Kristeligt Dagblad mener: Unge læser stadigt dårligere. Der er brug for en fælles læseindsats</a:t>
            </a:r>
            <a:endParaRPr kumimoji="0" lang="da-DK" altLang="da-DK" b="1"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300" b="0" i="0" u="none" strike="noStrike" cap="none" normalizeH="0" baseline="0" dirty="0">
                <a:ln>
                  <a:noFill/>
                </a:ln>
                <a:solidFill>
                  <a:srgbClr val="232323"/>
                </a:solidFill>
                <a:effectLst/>
                <a:latin typeface="Arial" panose="020B0604020202020204" pitchFamily="34" charset="0"/>
                <a:ea typeface="Calibri" panose="020F0502020204030204" pitchFamily="34" charset="0"/>
                <a:cs typeface="Arial" panose="020B0604020202020204" pitchFamily="34" charset="0"/>
              </a:rPr>
              <a:t>13. september 2019, kl. 21:00</a:t>
            </a:r>
            <a:endParaRPr kumimoji="0" lang="da-DK" altLang="da-DK" sz="11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600" b="0" i="0" u="none" strike="noStrike" cap="none" normalizeH="0" baseline="0" dirty="0">
                <a:ln>
                  <a:noFill/>
                </a:ln>
                <a:solidFill>
                  <a:srgbClr val="232323"/>
                </a:solidFill>
                <a:effectLst/>
                <a:latin typeface="Arial" panose="020B0604020202020204" pitchFamily="34" charset="0"/>
                <a:ea typeface="Calibri" panose="020F0502020204030204" pitchFamily="34" charset="0"/>
                <a:cs typeface="Arial" panose="020B0604020202020204" pitchFamily="34" charset="0"/>
              </a:rPr>
              <a:t>I Danmark har vi desværre ikke været så kloge. Det danske samfund digitaliseres med en sådan hastighed, at vi er blandt verdens mest fremmelige på (digitaliserings) området, og det har ikke kun positive følger.</a:t>
            </a:r>
            <a:endParaRPr kumimoji="0" lang="da-DK" altLang="da-DK" sz="1400" b="0" i="0" u="none" strike="noStrike" cap="none" normalizeH="0" baseline="0" dirty="0">
              <a:ln>
                <a:noFill/>
              </a:ln>
              <a:solidFill>
                <a:schemeClr val="tx1"/>
              </a:solidFill>
              <a:effectLst/>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da-DK" altLang="da-DK" dirty="0">
                <a:solidFill>
                  <a:srgbClr val="232323"/>
                </a:solidFill>
                <a:latin typeface="Arial" panose="020B0604020202020204" pitchFamily="34" charset="0"/>
                <a:ea typeface="Calibri" panose="020F0502020204030204" pitchFamily="34" charset="0"/>
                <a:cs typeface="Arial" panose="020B0604020202020204" pitchFamily="34" charset="0"/>
              </a:rPr>
              <a:t>Derfor lød det fra en række kulturorganisationer i denne uge, at der må gøres meget mere for at fremme læsningen hos børn i Danmark. Foreningerne af biblioteker, forlag og forfattere fremlagde sammen med Dansk Erhverv og foreningen Skole og forældre idéer til, hvordan man kan skabe en national læsestrategi, der vender en ulykkelig og farlig udvikling. Færre og færre børn læser godt, og de har begrænset glæde ved at læse bøger. I andre lande angiver mange flere børn, at de har stor glæde ved litteratur. Herhjemme er det kun hvert femte skolebarn. Og lysten og evnen følges som bekendt ofte ad.</a:t>
            </a:r>
            <a:endParaRPr lang="da-DK" altLang="da-DK" sz="1400" dirty="0">
              <a:ea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86049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AB5F1DB-BE2E-40FE-B531-CF71368E2A54}"/>
              </a:ext>
            </a:extLst>
          </p:cNvPr>
          <p:cNvSpPr/>
          <p:nvPr/>
        </p:nvSpPr>
        <p:spPr>
          <a:xfrm>
            <a:off x="361950" y="203240"/>
            <a:ext cx="6096000" cy="6001643"/>
          </a:xfrm>
          <a:prstGeom prst="rect">
            <a:avLst/>
          </a:prstGeom>
        </p:spPr>
        <p:txBody>
          <a:bodyPr>
            <a:spAutoFit/>
          </a:bodyPr>
          <a:lstStyle/>
          <a:p>
            <a:pPr>
              <a:spcAft>
                <a:spcPts val="0"/>
              </a:spcAft>
            </a:pPr>
            <a:r>
              <a:rPr lang="da-DK" sz="1600" b="1" dirty="0">
                <a:solidFill>
                  <a:srgbClr val="000000"/>
                </a:solidFill>
                <a:ea typeface="Calibri" panose="020F0502020204030204" pitchFamily="34" charset="0"/>
              </a:rPr>
              <a:t>Deltagere:</a:t>
            </a:r>
            <a:endParaRPr lang="da-DK" sz="1600" dirty="0">
              <a:solidFill>
                <a:srgbClr val="000000"/>
              </a:solidFill>
              <a:ea typeface="Calibri" panose="020F0502020204030204" pitchFamily="34" charset="0"/>
            </a:endParaRPr>
          </a:p>
          <a:p>
            <a:pPr>
              <a:spcAft>
                <a:spcPts val="0"/>
              </a:spcAft>
            </a:pPr>
            <a:r>
              <a:rPr lang="da-DK" sz="1600" dirty="0">
                <a:solidFill>
                  <a:srgbClr val="000000"/>
                </a:solidFill>
                <a:ea typeface="Calibri" panose="020F0502020204030204" pitchFamily="34" charset="0"/>
              </a:rPr>
              <a:t>Bente Ankersen, fmd. </a:t>
            </a:r>
          </a:p>
          <a:p>
            <a:pPr>
              <a:spcAft>
                <a:spcPts val="0"/>
              </a:spcAft>
            </a:pPr>
            <a:r>
              <a:rPr lang="da-DK" sz="1600" dirty="0">
                <a:solidFill>
                  <a:srgbClr val="000000"/>
                </a:solidFill>
                <a:ea typeface="Calibri" panose="020F0502020204030204" pitchFamily="34" charset="0"/>
              </a:rPr>
              <a:t>Lars Bornæs </a:t>
            </a:r>
          </a:p>
          <a:p>
            <a:pPr>
              <a:spcAft>
                <a:spcPts val="0"/>
              </a:spcAft>
            </a:pPr>
            <a:r>
              <a:rPr lang="da-DK" sz="1600" dirty="0">
                <a:solidFill>
                  <a:srgbClr val="000000"/>
                </a:solidFill>
                <a:ea typeface="Calibri" panose="020F0502020204030204" pitchFamily="34" charset="0"/>
              </a:rPr>
              <a:t>Knud N. Mathisen </a:t>
            </a:r>
          </a:p>
          <a:p>
            <a:pPr>
              <a:spcAft>
                <a:spcPts val="0"/>
              </a:spcAft>
            </a:pPr>
            <a:r>
              <a:rPr lang="da-DK" sz="1600" dirty="0">
                <a:solidFill>
                  <a:srgbClr val="000000"/>
                </a:solidFill>
                <a:ea typeface="Calibri" panose="020F0502020204030204" pitchFamily="34" charset="0"/>
              </a:rPr>
              <a:t>Steffen Andresen Nissen </a:t>
            </a:r>
          </a:p>
          <a:p>
            <a:pPr>
              <a:spcAft>
                <a:spcPts val="0"/>
              </a:spcAft>
            </a:pPr>
            <a:r>
              <a:rPr lang="da-DK" sz="1600" dirty="0">
                <a:solidFill>
                  <a:srgbClr val="000000"/>
                </a:solidFill>
                <a:ea typeface="Calibri" panose="020F0502020204030204" pitchFamily="34" charset="0"/>
              </a:rPr>
              <a:t>Signe Bekker Dhiman </a:t>
            </a:r>
          </a:p>
          <a:p>
            <a:pPr>
              <a:spcAft>
                <a:spcPts val="0"/>
              </a:spcAft>
            </a:pPr>
            <a:r>
              <a:rPr lang="da-DK" sz="1600" dirty="0">
                <a:solidFill>
                  <a:srgbClr val="000000"/>
                </a:solidFill>
                <a:ea typeface="Calibri" panose="020F0502020204030204" pitchFamily="34" charset="0"/>
              </a:rPr>
              <a:t>Kirsten Marthedal </a:t>
            </a:r>
          </a:p>
          <a:p>
            <a:pPr>
              <a:spcAft>
                <a:spcPts val="0"/>
              </a:spcAft>
            </a:pPr>
            <a:r>
              <a:rPr lang="da-DK" sz="1600" dirty="0">
                <a:solidFill>
                  <a:srgbClr val="000000"/>
                </a:solidFill>
                <a:ea typeface="Calibri" panose="020F0502020204030204" pitchFamily="34" charset="0"/>
              </a:rPr>
              <a:t>Annette W. Godt </a:t>
            </a:r>
          </a:p>
          <a:p>
            <a:pPr>
              <a:spcAft>
                <a:spcPts val="0"/>
              </a:spcAft>
            </a:pPr>
            <a:r>
              <a:rPr lang="da-DK" sz="1600" dirty="0">
                <a:solidFill>
                  <a:srgbClr val="000000"/>
                </a:solidFill>
                <a:ea typeface="Calibri" panose="020F0502020204030204" pitchFamily="34" charset="0"/>
              </a:rPr>
              <a:t>Inger Nielsen </a:t>
            </a:r>
          </a:p>
          <a:p>
            <a:pPr>
              <a:spcAft>
                <a:spcPts val="0"/>
              </a:spcAft>
            </a:pPr>
            <a:r>
              <a:rPr lang="da-DK" sz="1600" dirty="0">
                <a:ea typeface="Calibri" panose="020F0502020204030204" pitchFamily="34" charset="0"/>
                <a:cs typeface="Times New Roman" panose="02020603050405020304" pitchFamily="18" charset="0"/>
              </a:rPr>
              <a:t>Bente Refslund</a:t>
            </a:r>
          </a:p>
          <a:p>
            <a:pPr>
              <a:spcAft>
                <a:spcPts val="0"/>
              </a:spcAft>
            </a:pPr>
            <a:endParaRPr lang="da-DK" sz="1600" b="1" dirty="0">
              <a:solidFill>
                <a:srgbClr val="000000"/>
              </a:solidFill>
              <a:ea typeface="Calibri" panose="020F0502020204030204" pitchFamily="34" charset="0"/>
            </a:endParaRPr>
          </a:p>
          <a:p>
            <a:r>
              <a:rPr lang="da-DK" sz="1600" b="1" dirty="0">
                <a:solidFill>
                  <a:srgbClr val="000000"/>
                </a:solidFill>
                <a:ea typeface="Calibri" panose="020F0502020204030204" pitchFamily="34" charset="0"/>
              </a:rPr>
              <a:t>AFBUD: </a:t>
            </a:r>
            <a:br>
              <a:rPr lang="da-DK" sz="1600" dirty="0">
                <a:solidFill>
                  <a:srgbClr val="000000"/>
                </a:solidFill>
                <a:ea typeface="Calibri" panose="020F0502020204030204" pitchFamily="34" charset="0"/>
              </a:rPr>
            </a:br>
            <a:r>
              <a:rPr lang="da-DK" sz="1600" dirty="0">
                <a:solidFill>
                  <a:srgbClr val="000000"/>
                </a:solidFill>
                <a:ea typeface="Calibri" panose="020F0502020204030204" pitchFamily="34" charset="0"/>
              </a:rPr>
              <a:t>May-Britt Andrea Andersen 12/8</a:t>
            </a:r>
          </a:p>
          <a:p>
            <a:pPr>
              <a:spcAft>
                <a:spcPts val="0"/>
              </a:spcAft>
            </a:pPr>
            <a:r>
              <a:rPr lang="da-DK" sz="1600" dirty="0">
                <a:solidFill>
                  <a:srgbClr val="000000"/>
                </a:solidFill>
                <a:ea typeface="Calibri" panose="020F0502020204030204" pitchFamily="34" charset="0"/>
              </a:rPr>
              <a:t>Britta </a:t>
            </a:r>
            <a:r>
              <a:rPr lang="da-DK" sz="1600" dirty="0" err="1">
                <a:solidFill>
                  <a:srgbClr val="000000"/>
                </a:solidFill>
                <a:ea typeface="Calibri" panose="020F0502020204030204" pitchFamily="34" charset="0"/>
              </a:rPr>
              <a:t>Thuun</a:t>
            </a:r>
            <a:r>
              <a:rPr lang="da-DK" sz="1600" dirty="0">
                <a:solidFill>
                  <a:srgbClr val="000000"/>
                </a:solidFill>
                <a:ea typeface="Calibri" panose="020F0502020204030204" pitchFamily="34" charset="0"/>
              </a:rPr>
              <a:t>-Pedersen 13/8</a:t>
            </a:r>
          </a:p>
          <a:p>
            <a:r>
              <a:rPr lang="da-DK" sz="1600" dirty="0">
                <a:solidFill>
                  <a:srgbClr val="000000"/>
                </a:solidFill>
                <a:ea typeface="Calibri" panose="020F0502020204030204" pitchFamily="34" charset="0"/>
              </a:rPr>
              <a:t>Peter Høybye 6/9</a:t>
            </a:r>
          </a:p>
          <a:p>
            <a:pPr>
              <a:spcAft>
                <a:spcPts val="0"/>
              </a:spcAft>
            </a:pPr>
            <a:r>
              <a:rPr lang="da-DK" sz="1600" dirty="0">
                <a:solidFill>
                  <a:srgbClr val="000000"/>
                </a:solidFill>
                <a:ea typeface="Calibri" panose="020F0502020204030204" pitchFamily="34" charset="0"/>
              </a:rPr>
              <a:t>Kristine Nygaard Ledet 27/9</a:t>
            </a:r>
          </a:p>
          <a:p>
            <a:pPr>
              <a:spcAft>
                <a:spcPts val="0"/>
              </a:spcAft>
            </a:pPr>
            <a:r>
              <a:rPr lang="da-DK" sz="1600" dirty="0">
                <a:solidFill>
                  <a:srgbClr val="000000"/>
                </a:solidFill>
                <a:ea typeface="Calibri" panose="020F0502020204030204" pitchFamily="34" charset="0"/>
              </a:rPr>
              <a:t>Katrine Skov 27/9</a:t>
            </a:r>
          </a:p>
          <a:p>
            <a:pPr>
              <a:spcAft>
                <a:spcPts val="0"/>
              </a:spcAft>
            </a:pPr>
            <a:r>
              <a:rPr lang="da-DK" sz="1600" dirty="0">
                <a:solidFill>
                  <a:srgbClr val="000000"/>
                </a:solidFill>
                <a:ea typeface="Calibri" panose="020F0502020204030204" pitchFamily="34" charset="0"/>
              </a:rPr>
              <a:t>Kirsten Westh 27/9</a:t>
            </a:r>
          </a:p>
          <a:p>
            <a:pPr>
              <a:spcAft>
                <a:spcPts val="0"/>
              </a:spcAft>
            </a:pPr>
            <a:r>
              <a:rPr lang="da-DK" sz="1600" dirty="0">
                <a:solidFill>
                  <a:srgbClr val="000000"/>
                </a:solidFill>
                <a:ea typeface="Calibri" panose="020F0502020204030204" pitchFamily="34" charset="0"/>
              </a:rPr>
              <a:t>Leif Egholm 27/9</a:t>
            </a:r>
          </a:p>
          <a:p>
            <a:pPr>
              <a:spcAft>
                <a:spcPts val="0"/>
              </a:spcAft>
            </a:pPr>
            <a:r>
              <a:rPr lang="da-DK" sz="1600" dirty="0">
                <a:solidFill>
                  <a:srgbClr val="000000"/>
                </a:solidFill>
                <a:ea typeface="Calibri" panose="020F0502020204030204" pitchFamily="34" charset="0"/>
              </a:rPr>
              <a:t>Hanne M. Sørensen 27/9</a:t>
            </a:r>
          </a:p>
          <a:p>
            <a:pPr>
              <a:spcAft>
                <a:spcPts val="0"/>
              </a:spcAft>
            </a:pPr>
            <a:r>
              <a:rPr lang="da-DK" sz="1600" dirty="0">
                <a:solidFill>
                  <a:srgbClr val="000000"/>
                </a:solidFill>
                <a:ea typeface="Calibri" panose="020F0502020204030204" pitchFamily="34" charset="0"/>
              </a:rPr>
              <a:t>Leif </a:t>
            </a:r>
            <a:r>
              <a:rPr lang="da-DK" sz="1600" dirty="0" err="1">
                <a:solidFill>
                  <a:srgbClr val="000000"/>
                </a:solidFill>
                <a:ea typeface="Calibri" panose="020F0502020204030204" pitchFamily="34" charset="0"/>
              </a:rPr>
              <a:t>Utermøhl</a:t>
            </a:r>
            <a:r>
              <a:rPr lang="da-DK" sz="1600" dirty="0">
                <a:solidFill>
                  <a:srgbClr val="000000"/>
                </a:solidFill>
                <a:ea typeface="Calibri" panose="020F0502020204030204" pitchFamily="34" charset="0"/>
              </a:rPr>
              <a:t> 27/9</a:t>
            </a:r>
          </a:p>
          <a:p>
            <a:pPr>
              <a:spcAft>
                <a:spcPts val="0"/>
              </a:spcAft>
            </a:pPr>
            <a:r>
              <a:rPr lang="da-DK" sz="1600" dirty="0">
                <a:solidFill>
                  <a:srgbClr val="000000"/>
                </a:solidFill>
                <a:ea typeface="Calibri" panose="020F0502020204030204" pitchFamily="34" charset="0"/>
              </a:rPr>
              <a:t>Hans Skou 7/10</a:t>
            </a:r>
          </a:p>
          <a:p>
            <a:pPr>
              <a:spcAft>
                <a:spcPts val="0"/>
              </a:spcAft>
            </a:pPr>
            <a:r>
              <a:rPr lang="da-DK" sz="1600" dirty="0">
                <a:ea typeface="Calibri" panose="020F0502020204030204" pitchFamily="34" charset="0"/>
                <a:cs typeface="Calibri" panose="020F0502020204030204" pitchFamily="34" charset="0"/>
              </a:rPr>
              <a:t> </a:t>
            </a:r>
            <a:endParaRPr lang="da-DK" sz="1600" dirty="0">
              <a:ea typeface="Calibri" panose="020F0502020204030204" pitchFamily="34" charset="0"/>
              <a:cs typeface="Times New Roman" panose="02020603050405020304" pitchFamily="18" charset="0"/>
            </a:endParaRPr>
          </a:p>
          <a:p>
            <a:pPr>
              <a:spcAft>
                <a:spcPts val="0"/>
              </a:spcAft>
            </a:pPr>
            <a:r>
              <a:rPr lang="da-DK" sz="1600" dirty="0">
                <a:ea typeface="Calibri" panose="020F0502020204030204" pitchFamily="34" charset="0"/>
                <a:cs typeface="Calibri" panose="020F0502020204030204" pitchFamily="34" charset="0"/>
              </a:rPr>
              <a:t> </a:t>
            </a:r>
            <a:endParaRPr lang="da-DK"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848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C9773-C326-4D3E-8623-A98B2867AFE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68EDDB29-8039-4E40-B11A-45AA852972D5}"/>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3185B6FC-28BA-4781-99A0-812E50FEE628}"/>
              </a:ext>
            </a:extLst>
          </p:cNvPr>
          <p:cNvPicPr>
            <a:picLocks noChangeAspect="1"/>
          </p:cNvPicPr>
          <p:nvPr/>
        </p:nvPicPr>
        <p:blipFill>
          <a:blip r:embed="rId2"/>
          <a:stretch>
            <a:fillRect/>
          </a:stretch>
        </p:blipFill>
        <p:spPr>
          <a:xfrm>
            <a:off x="1328853" y="0"/>
            <a:ext cx="9534293" cy="6858000"/>
          </a:xfrm>
          <a:prstGeom prst="rect">
            <a:avLst/>
          </a:prstGeom>
        </p:spPr>
      </p:pic>
    </p:spTree>
    <p:extLst>
      <p:ext uri="{BB962C8B-B14F-4D97-AF65-F5344CB8AC3E}">
        <p14:creationId xmlns:p14="http://schemas.microsoft.com/office/powerpoint/2010/main" val="701331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99A9D1-0ECC-4EB1-A258-8AD35F56A877}"/>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F40D642-5193-4A87-84EE-4A5AD4E87292}"/>
              </a:ext>
            </a:extLst>
          </p:cNvPr>
          <p:cNvSpPr>
            <a:spLocks noGrp="1"/>
          </p:cNvSpPr>
          <p:nvPr>
            <p:ph idx="1"/>
          </p:nvPr>
        </p:nvSpPr>
        <p:spPr/>
        <p:txBody>
          <a:bodyPr/>
          <a:lstStyle/>
          <a:p>
            <a:endParaRPr lang="da-DK"/>
          </a:p>
        </p:txBody>
      </p:sp>
      <p:pic>
        <p:nvPicPr>
          <p:cNvPr id="4" name="Billede 3">
            <a:hlinkClick r:id="rId2"/>
            <a:extLst>
              <a:ext uri="{FF2B5EF4-FFF2-40B4-BE49-F238E27FC236}">
                <a16:creationId xmlns:a16="http://schemas.microsoft.com/office/drawing/2014/main" id="{999DCFDA-6F3D-4170-AFE5-83C7CCED3F90}"/>
              </a:ext>
            </a:extLst>
          </p:cNvPr>
          <p:cNvPicPr>
            <a:picLocks noChangeAspect="1"/>
          </p:cNvPicPr>
          <p:nvPr/>
        </p:nvPicPr>
        <p:blipFill>
          <a:blip r:embed="rId3"/>
          <a:stretch>
            <a:fillRect/>
          </a:stretch>
        </p:blipFill>
        <p:spPr>
          <a:xfrm>
            <a:off x="832462" y="0"/>
            <a:ext cx="10527075" cy="6858000"/>
          </a:xfrm>
          <a:prstGeom prst="rect">
            <a:avLst/>
          </a:prstGeom>
        </p:spPr>
      </p:pic>
    </p:spTree>
    <p:extLst>
      <p:ext uri="{BB962C8B-B14F-4D97-AF65-F5344CB8AC3E}">
        <p14:creationId xmlns:p14="http://schemas.microsoft.com/office/powerpoint/2010/main" val="3245507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0970A4-B0F5-4E58-B59C-FAB1E4E8994F}"/>
              </a:ext>
            </a:extLst>
          </p:cNvPr>
          <p:cNvSpPr>
            <a:spLocks noGrp="1"/>
          </p:cNvSpPr>
          <p:nvPr>
            <p:ph type="title"/>
          </p:nvPr>
        </p:nvSpPr>
        <p:spPr/>
        <p:txBody>
          <a:bodyPr/>
          <a:lstStyle/>
          <a:p>
            <a:r>
              <a:rPr lang="da-DK" dirty="0"/>
              <a:t>Den politiske modtagelse</a:t>
            </a:r>
          </a:p>
        </p:txBody>
      </p:sp>
      <p:sp>
        <p:nvSpPr>
          <p:cNvPr id="4" name="Rectangle 1">
            <a:extLst>
              <a:ext uri="{FF2B5EF4-FFF2-40B4-BE49-F238E27FC236}">
                <a16:creationId xmlns:a16="http://schemas.microsoft.com/office/drawing/2014/main" id="{EA594D96-18C3-41D3-ADBE-269E2492E293}"/>
              </a:ext>
            </a:extLst>
          </p:cNvPr>
          <p:cNvSpPr>
            <a:spLocks noChangeArrowheads="1"/>
          </p:cNvSpPr>
          <p:nvPr/>
        </p:nvSpPr>
        <p:spPr bwMode="auto">
          <a:xfrm>
            <a:off x="307909" y="1420757"/>
            <a:ext cx="5607698" cy="4016484"/>
          </a:xfrm>
          <a:prstGeom prst="rect">
            <a:avLst/>
          </a:prstGeom>
          <a:solidFill>
            <a:srgbClr val="F2F7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800" b="0" i="0" u="none" strike="noStrike" cap="none" normalizeH="0" baseline="0" dirty="0">
                <a:ln>
                  <a:noFill/>
                </a:ln>
                <a:solidFill>
                  <a:schemeClr val="tx1"/>
                </a:solidFill>
                <a:effectLst/>
                <a:latin typeface="Arial" panose="020B0604020202020204" pitchFamily="34" charset="0"/>
              </a:rPr>
              <a:t>  </a:t>
            </a:r>
            <a:r>
              <a:rPr kumimoji="0" lang="da-DK" altLang="da-DK" sz="11700" b="0" i="0" u="none" strike="noStrike" cap="none" normalizeH="0" baseline="0" dirty="0">
                <a:ln>
                  <a:noFill/>
                </a:ln>
                <a:solidFill>
                  <a:schemeClr val="tx1"/>
                </a:solidFill>
                <a:effectLst/>
                <a:latin typeface="Arial" panose="020B0604020202020204" pitchFamily="34" charset="0"/>
              </a:rPr>
              <a:t>          </a:t>
            </a:r>
            <a:br>
              <a:rPr kumimoji="0" lang="da-DK" altLang="da-DK" sz="1800" b="0" i="0" u="none" strike="noStrike" cap="none" normalizeH="0" baseline="0" dirty="0">
                <a:ln>
                  <a:noFill/>
                </a:ln>
                <a:solidFill>
                  <a:schemeClr val="tx1"/>
                </a:solidFill>
                <a:effectLst/>
                <a:latin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900" b="0" i="1" u="none" strike="noStrike" cap="none" normalizeH="0" baseline="0" dirty="0">
                <a:ln>
                  <a:noFill/>
                </a:ln>
                <a:solidFill>
                  <a:srgbClr val="4A5B5D"/>
                </a:solidFill>
                <a:effectLst/>
                <a:latin typeface="inherit"/>
              </a:rPr>
              <a:t>Jan Johansen, (A), Charlotte Mølbæk (F), Birgitte Bergman (C), Kim Valentin (V) og Steen Bording Andersen (DB)</a:t>
            </a:r>
            <a:r>
              <a:rPr kumimoji="0" lang="da-DK" altLang="da-DK" sz="800" b="0" i="0" u="none" strike="noStrike" cap="none" normalizeH="0" baseline="0" dirty="0">
                <a:ln>
                  <a:noFill/>
                </a:ln>
                <a:solidFill>
                  <a:schemeClr val="tx1"/>
                </a:solidFill>
                <a:effectLst/>
              </a:rPr>
              <a:t> </a:t>
            </a: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527608C9-1C6D-41F6-8041-D1BC2AACCA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05" y="1683994"/>
            <a:ext cx="5098969" cy="2710724"/>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A936AB05-5ED3-471D-85AD-09A2274E7EC2}"/>
              </a:ext>
            </a:extLst>
          </p:cNvPr>
          <p:cNvPicPr>
            <a:picLocks noChangeAspect="1"/>
          </p:cNvPicPr>
          <p:nvPr/>
        </p:nvPicPr>
        <p:blipFill>
          <a:blip r:embed="rId3"/>
          <a:stretch>
            <a:fillRect/>
          </a:stretch>
        </p:blipFill>
        <p:spPr>
          <a:xfrm>
            <a:off x="6158203" y="1349255"/>
            <a:ext cx="5572125" cy="3076575"/>
          </a:xfrm>
          <a:prstGeom prst="rect">
            <a:avLst/>
          </a:prstGeom>
        </p:spPr>
      </p:pic>
      <p:sp>
        <p:nvSpPr>
          <p:cNvPr id="6" name="Rektangel 5">
            <a:extLst>
              <a:ext uri="{FF2B5EF4-FFF2-40B4-BE49-F238E27FC236}">
                <a16:creationId xmlns:a16="http://schemas.microsoft.com/office/drawing/2014/main" id="{FE220B91-956E-4D98-BF6B-67E91E6AFFAA}"/>
              </a:ext>
            </a:extLst>
          </p:cNvPr>
          <p:cNvSpPr/>
          <p:nvPr/>
        </p:nvSpPr>
        <p:spPr>
          <a:xfrm>
            <a:off x="6203302" y="4425830"/>
            <a:ext cx="5607698" cy="1477328"/>
          </a:xfrm>
          <a:prstGeom prst="rect">
            <a:avLst/>
          </a:prstGeom>
        </p:spPr>
        <p:txBody>
          <a:bodyPr wrap="square">
            <a:spAutoFit/>
          </a:bodyPr>
          <a:lstStyle/>
          <a:p>
            <a:pPr fontAlgn="base"/>
            <a:r>
              <a:rPr lang="da-DK" b="1" dirty="0">
                <a:solidFill>
                  <a:srgbClr val="4A5B5D"/>
                </a:solidFill>
                <a:latin typeface="inherit"/>
              </a:rPr>
              <a:t>| 11-09-2019</a:t>
            </a:r>
          </a:p>
          <a:p>
            <a:pPr fontAlgn="base"/>
            <a:r>
              <a:rPr lang="da-DK" dirty="0">
                <a:solidFill>
                  <a:srgbClr val="4A5B5D"/>
                </a:solidFill>
                <a:latin typeface="inherit"/>
              </a:rPr>
              <a:t>Koalitionsgruppen bag oplægget til en national læsestrategi har her til formiddag overrakt oplægget til kulturminister Joy Mogensen. Se ministerens tale på </a:t>
            </a:r>
            <a:r>
              <a:rPr lang="da-DK" dirty="0">
                <a:solidFill>
                  <a:srgbClr val="A6155A"/>
                </a:solidFill>
                <a:latin typeface="inherit"/>
                <a:hlinkClick r:id="rId4"/>
              </a:rPr>
              <a:t>www.facebook.com/DanmarksBiblioteksforening</a:t>
            </a:r>
            <a:endParaRPr lang="da-DK" b="0" i="0" dirty="0">
              <a:solidFill>
                <a:srgbClr val="4A5B5D"/>
              </a:solidFill>
              <a:effectLst/>
              <a:latin typeface="inherit"/>
            </a:endParaRPr>
          </a:p>
        </p:txBody>
      </p:sp>
    </p:spTree>
    <p:extLst>
      <p:ext uri="{BB962C8B-B14F-4D97-AF65-F5344CB8AC3E}">
        <p14:creationId xmlns:p14="http://schemas.microsoft.com/office/powerpoint/2010/main" val="3033298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7209EA1-FAE2-4D19-970E-A125DB62A3AD}"/>
              </a:ext>
            </a:extLst>
          </p:cNvPr>
          <p:cNvPicPr>
            <a:picLocks noChangeAspect="1"/>
          </p:cNvPicPr>
          <p:nvPr/>
        </p:nvPicPr>
        <p:blipFill>
          <a:blip r:embed="rId2"/>
          <a:stretch>
            <a:fillRect/>
          </a:stretch>
        </p:blipFill>
        <p:spPr>
          <a:xfrm>
            <a:off x="104863" y="0"/>
            <a:ext cx="9448800" cy="5153025"/>
          </a:xfrm>
          <a:prstGeom prst="rect">
            <a:avLst/>
          </a:prstGeom>
        </p:spPr>
      </p:pic>
      <p:sp>
        <p:nvSpPr>
          <p:cNvPr id="3" name="Pladsholder til indhold 2">
            <a:extLst>
              <a:ext uri="{FF2B5EF4-FFF2-40B4-BE49-F238E27FC236}">
                <a16:creationId xmlns:a16="http://schemas.microsoft.com/office/drawing/2014/main" id="{D782A088-ED67-4D98-B4A4-8DE6BB256DF1}"/>
              </a:ext>
            </a:extLst>
          </p:cNvPr>
          <p:cNvSpPr>
            <a:spLocks noGrp="1"/>
          </p:cNvSpPr>
          <p:nvPr>
            <p:ph idx="1"/>
          </p:nvPr>
        </p:nvSpPr>
        <p:spPr>
          <a:xfrm>
            <a:off x="6096000" y="1793325"/>
            <a:ext cx="5257800" cy="4486275"/>
          </a:xfrm>
          <a:solidFill>
            <a:schemeClr val="bg2">
              <a:lumMod val="90000"/>
            </a:schemeClr>
          </a:solidFill>
        </p:spPr>
        <p:txBody>
          <a:bodyPr>
            <a:normAutofit fontScale="92500" lnSpcReduction="10000"/>
          </a:bodyPr>
          <a:lstStyle/>
          <a:p>
            <a:pPr marL="0" indent="0">
              <a:buNone/>
            </a:pPr>
            <a:r>
              <a:rPr lang="da-DK" dirty="0"/>
              <a:t>Og ved I for eksempel, hvad PLC er?</a:t>
            </a:r>
          </a:p>
          <a:p>
            <a:pPr marL="0" indent="0">
              <a:buNone/>
            </a:pPr>
            <a:r>
              <a:rPr lang="da-DK" dirty="0"/>
              <a:t>Nej vel.</a:t>
            </a:r>
          </a:p>
          <a:p>
            <a:pPr marL="0" indent="0">
              <a:buNone/>
            </a:pPr>
            <a:r>
              <a:rPr lang="da-DK" dirty="0"/>
              <a:t>Det står for Pædagogisk Læringscenter. Engang hed det et skolebibliotek. Hvorfor er vi holdt op med at kalde ting det, de er?</a:t>
            </a:r>
          </a:p>
          <a:p>
            <a:pPr marL="0" indent="0">
              <a:buNone/>
            </a:pPr>
            <a:r>
              <a:rPr lang="da-DK" dirty="0"/>
              <a:t>Det er en helt unødvendig fremmedgørelse.</a:t>
            </a:r>
          </a:p>
          <a:p>
            <a:pPr marL="0" indent="0">
              <a:buNone/>
            </a:pPr>
            <a:r>
              <a:rPr lang="da-DK" dirty="0"/>
              <a:t>Selvfølgelig skal vi forbedre, hvor det er nødvendigt. Og der kan også være brug for at holde møder. Endda for at lægge strategier.</a:t>
            </a:r>
          </a:p>
          <a:p>
            <a:endParaRPr lang="da-DK" dirty="0"/>
          </a:p>
        </p:txBody>
      </p:sp>
    </p:spTree>
    <p:extLst>
      <p:ext uri="{BB962C8B-B14F-4D97-AF65-F5344CB8AC3E}">
        <p14:creationId xmlns:p14="http://schemas.microsoft.com/office/powerpoint/2010/main" val="572070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F861CE-ED74-4E4B-9D69-125707E74A87}"/>
              </a:ext>
            </a:extLst>
          </p:cNvPr>
          <p:cNvSpPr>
            <a:spLocks noGrp="1"/>
          </p:cNvSpPr>
          <p:nvPr>
            <p:ph type="title"/>
          </p:nvPr>
        </p:nvSpPr>
        <p:spPr>
          <a:xfrm>
            <a:off x="462844" y="383822"/>
            <a:ext cx="10890956" cy="1524000"/>
          </a:xfrm>
        </p:spPr>
        <p:txBody>
          <a:bodyPr>
            <a:noAutofit/>
          </a:bodyPr>
          <a:lstStyle/>
          <a:p>
            <a:r>
              <a:rPr lang="da-DK" sz="2800" dirty="0"/>
              <a:t> "Børnene skal stadig lære mere i skolen." står der i statsministerens åbningstale, hvis man læser </a:t>
            </a:r>
            <a:r>
              <a:rPr lang="da-DK" sz="2800" dirty="0">
                <a:hlinkClick r:id="rId4"/>
              </a:rPr>
              <a:t>teksten</a:t>
            </a:r>
            <a:r>
              <a:rPr lang="da-DK" sz="2800" dirty="0"/>
              <a:t>. </a:t>
            </a:r>
            <a:br>
              <a:rPr lang="da-DK" sz="2800" dirty="0"/>
            </a:br>
            <a:br>
              <a:rPr lang="da-DK" sz="2800" dirty="0"/>
            </a:br>
            <a:r>
              <a:rPr lang="da-DK" sz="2800" dirty="0"/>
              <a:t>Det hun i virkeligheden sagde var "Og flere børn skal faktisk lære at læse når de går i skole"</a:t>
            </a:r>
            <a:br>
              <a:rPr lang="da-DK" sz="2800" dirty="0"/>
            </a:br>
            <a:endParaRPr lang="da-DK" sz="2800" dirty="0"/>
          </a:p>
        </p:txBody>
      </p:sp>
      <p:pic>
        <p:nvPicPr>
          <p:cNvPr id="6" name="video-1569960199">
            <a:hlinkClick r:id="" action="ppaction://media"/>
            <a:extLst>
              <a:ext uri="{FF2B5EF4-FFF2-40B4-BE49-F238E27FC236}">
                <a16:creationId xmlns:a16="http://schemas.microsoft.com/office/drawing/2014/main" id="{A886195E-F747-4B96-8697-B2CF974980A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2122840"/>
            <a:ext cx="7735887" cy="4351338"/>
          </a:xfrm>
        </p:spPr>
      </p:pic>
    </p:spTree>
    <p:extLst>
      <p:ext uri="{BB962C8B-B14F-4D97-AF65-F5344CB8AC3E}">
        <p14:creationId xmlns:p14="http://schemas.microsoft.com/office/powerpoint/2010/main" val="313117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BE43C-BFE2-4095-B798-8BC9345E61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04DD82B-57C9-44B3-B572-0F74091A803E}"/>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FDAAB627-EDF0-4B36-9DD6-1C35F85E949B}"/>
              </a:ext>
            </a:extLst>
          </p:cNvPr>
          <p:cNvPicPr>
            <a:picLocks noChangeAspect="1"/>
          </p:cNvPicPr>
          <p:nvPr/>
        </p:nvPicPr>
        <p:blipFill>
          <a:blip r:embed="rId2"/>
          <a:stretch>
            <a:fillRect/>
          </a:stretch>
        </p:blipFill>
        <p:spPr>
          <a:xfrm>
            <a:off x="-71120" y="-11947"/>
            <a:ext cx="6918960" cy="3440947"/>
          </a:xfrm>
          <a:prstGeom prst="rect">
            <a:avLst/>
          </a:prstGeom>
        </p:spPr>
      </p:pic>
      <p:pic>
        <p:nvPicPr>
          <p:cNvPr id="5" name="Billede 4">
            <a:extLst>
              <a:ext uri="{FF2B5EF4-FFF2-40B4-BE49-F238E27FC236}">
                <a16:creationId xmlns:a16="http://schemas.microsoft.com/office/drawing/2014/main" id="{EAE5323A-F5A4-40A6-8F46-06F68DA0DD28}"/>
              </a:ext>
            </a:extLst>
          </p:cNvPr>
          <p:cNvPicPr>
            <a:picLocks noChangeAspect="1"/>
          </p:cNvPicPr>
          <p:nvPr/>
        </p:nvPicPr>
        <p:blipFill>
          <a:blip r:embed="rId3"/>
          <a:stretch>
            <a:fillRect/>
          </a:stretch>
        </p:blipFill>
        <p:spPr>
          <a:xfrm>
            <a:off x="3799840" y="3806072"/>
            <a:ext cx="8602328" cy="696272"/>
          </a:xfrm>
          <a:prstGeom prst="rect">
            <a:avLst/>
          </a:prstGeom>
        </p:spPr>
      </p:pic>
      <p:sp>
        <p:nvSpPr>
          <p:cNvPr id="6" name="Rektangel 5">
            <a:extLst>
              <a:ext uri="{FF2B5EF4-FFF2-40B4-BE49-F238E27FC236}">
                <a16:creationId xmlns:a16="http://schemas.microsoft.com/office/drawing/2014/main" id="{C7EEF11B-FD97-49CE-9C89-4E350DDE0640}"/>
              </a:ext>
            </a:extLst>
          </p:cNvPr>
          <p:cNvSpPr/>
          <p:nvPr/>
        </p:nvSpPr>
        <p:spPr>
          <a:xfrm>
            <a:off x="4541520" y="4761747"/>
            <a:ext cx="6563360" cy="923330"/>
          </a:xfrm>
          <a:prstGeom prst="rect">
            <a:avLst/>
          </a:prstGeom>
        </p:spPr>
        <p:txBody>
          <a:bodyPr wrap="square">
            <a:spAutoFit/>
          </a:bodyPr>
          <a:lstStyle/>
          <a:p>
            <a:r>
              <a:rPr lang="da-DK" u="sng" dirty="0">
                <a:solidFill>
                  <a:srgbClr val="1C1E21"/>
                </a:solidFill>
                <a:latin typeface="inherit"/>
              </a:rPr>
              <a:t>National læsestrategi for børn og unge (10 </a:t>
            </a:r>
            <a:r>
              <a:rPr lang="da-DK" u="sng" dirty="0" err="1">
                <a:solidFill>
                  <a:srgbClr val="1C1E21"/>
                </a:solidFill>
                <a:latin typeface="inherit"/>
              </a:rPr>
              <a:t>mio</a:t>
            </a:r>
            <a:r>
              <a:rPr lang="da-DK" u="sng" dirty="0">
                <a:solidFill>
                  <a:srgbClr val="1C1E21"/>
                </a:solidFill>
                <a:latin typeface="inherit"/>
              </a:rPr>
              <a:t> kr.)</a:t>
            </a:r>
            <a:endParaRPr lang="da-DK" dirty="0">
              <a:solidFill>
                <a:srgbClr val="1C1E21"/>
              </a:solidFill>
              <a:latin typeface="Georgia" panose="02040502050405020303" pitchFamily="18" charset="0"/>
            </a:endParaRPr>
          </a:p>
          <a:p>
            <a:r>
              <a:rPr lang="da-DK" dirty="0">
                <a:solidFill>
                  <a:srgbClr val="1C1E21"/>
                </a:solidFill>
                <a:latin typeface="Georgia" panose="02040502050405020303" pitchFamily="18" charset="0"/>
              </a:rPr>
              <a:t>Radikale Venstre foreslår, at der afsættes 10 </a:t>
            </a:r>
            <a:r>
              <a:rPr lang="da-DK" dirty="0" err="1">
                <a:solidFill>
                  <a:srgbClr val="1C1E21"/>
                </a:solidFill>
                <a:latin typeface="Georgia" panose="02040502050405020303" pitchFamily="18" charset="0"/>
              </a:rPr>
              <a:t>mio</a:t>
            </a:r>
            <a:r>
              <a:rPr lang="da-DK" dirty="0">
                <a:solidFill>
                  <a:srgbClr val="1C1E21"/>
                </a:solidFill>
                <a:latin typeface="Georgia" panose="02040502050405020303" pitchFamily="18" charset="0"/>
              </a:rPr>
              <a:t> kr. til politisk opfølgning på den nationale læsestrategi for børn og unge.</a:t>
            </a:r>
            <a:endParaRPr lang="da-DK" b="0" i="0" dirty="0">
              <a:solidFill>
                <a:srgbClr val="1C1E21"/>
              </a:solidFill>
              <a:effectLst/>
              <a:latin typeface="Georgia" panose="02040502050405020303" pitchFamily="18" charset="0"/>
            </a:endParaRPr>
          </a:p>
        </p:txBody>
      </p:sp>
    </p:spTree>
    <p:extLst>
      <p:ext uri="{BB962C8B-B14F-4D97-AF65-F5344CB8AC3E}">
        <p14:creationId xmlns:p14="http://schemas.microsoft.com/office/powerpoint/2010/main" val="3130359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A5193-934B-4500-98BB-016D62F45A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45DB24B-8BE3-42DD-B826-F6F5ED2EFEC9}"/>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F814DABE-740D-448C-B97A-4E4FBC362AC6}"/>
              </a:ext>
            </a:extLst>
          </p:cNvPr>
          <p:cNvPicPr>
            <a:picLocks noChangeAspect="1"/>
          </p:cNvPicPr>
          <p:nvPr/>
        </p:nvPicPr>
        <p:blipFill rotWithShape="1">
          <a:blip r:embed="rId2"/>
          <a:srcRect r="-136" b="15103"/>
          <a:stretch/>
        </p:blipFill>
        <p:spPr>
          <a:xfrm>
            <a:off x="0" y="0"/>
            <a:ext cx="12216739" cy="762000"/>
          </a:xfrm>
          <a:prstGeom prst="rect">
            <a:avLst/>
          </a:prstGeom>
        </p:spPr>
      </p:pic>
      <p:pic>
        <p:nvPicPr>
          <p:cNvPr id="5" name="Billede 4">
            <a:extLst>
              <a:ext uri="{FF2B5EF4-FFF2-40B4-BE49-F238E27FC236}">
                <a16:creationId xmlns:a16="http://schemas.microsoft.com/office/drawing/2014/main" id="{F48FC9C7-6ED4-494F-A070-76F461E91472}"/>
              </a:ext>
            </a:extLst>
          </p:cNvPr>
          <p:cNvPicPr>
            <a:picLocks noChangeAspect="1"/>
          </p:cNvPicPr>
          <p:nvPr/>
        </p:nvPicPr>
        <p:blipFill>
          <a:blip r:embed="rId3"/>
          <a:stretch>
            <a:fillRect/>
          </a:stretch>
        </p:blipFill>
        <p:spPr>
          <a:xfrm>
            <a:off x="1356677" y="861219"/>
            <a:ext cx="10247178" cy="1325563"/>
          </a:xfrm>
          <a:prstGeom prst="rect">
            <a:avLst/>
          </a:prstGeom>
        </p:spPr>
      </p:pic>
      <p:pic>
        <p:nvPicPr>
          <p:cNvPr id="6" name="Billede 5">
            <a:extLst>
              <a:ext uri="{FF2B5EF4-FFF2-40B4-BE49-F238E27FC236}">
                <a16:creationId xmlns:a16="http://schemas.microsoft.com/office/drawing/2014/main" id="{7CB982BD-A704-48D4-B021-710E5A2A2A55}"/>
              </a:ext>
            </a:extLst>
          </p:cNvPr>
          <p:cNvPicPr>
            <a:picLocks noChangeAspect="1"/>
          </p:cNvPicPr>
          <p:nvPr/>
        </p:nvPicPr>
        <p:blipFill>
          <a:blip r:embed="rId4"/>
          <a:stretch>
            <a:fillRect/>
          </a:stretch>
        </p:blipFill>
        <p:spPr>
          <a:xfrm>
            <a:off x="1356676" y="2214166"/>
            <a:ext cx="10880505" cy="1129109"/>
          </a:xfrm>
          <a:prstGeom prst="rect">
            <a:avLst/>
          </a:prstGeom>
        </p:spPr>
      </p:pic>
      <p:pic>
        <p:nvPicPr>
          <p:cNvPr id="4098" name="Picture 2" descr="Billedresultat for susanne gilling">
            <a:extLst>
              <a:ext uri="{FF2B5EF4-FFF2-40B4-BE49-F238E27FC236}">
                <a16:creationId xmlns:a16="http://schemas.microsoft.com/office/drawing/2014/main" id="{8D5B08CA-6E8A-4383-8614-83130616E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0266" y="3731816"/>
            <a:ext cx="5339080" cy="3003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15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A5193-934B-4500-98BB-016D62F45A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45DB24B-8BE3-42DD-B826-F6F5ED2EFEC9}"/>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F814DABE-740D-448C-B97A-4E4FBC362AC6}"/>
              </a:ext>
            </a:extLst>
          </p:cNvPr>
          <p:cNvPicPr>
            <a:picLocks noChangeAspect="1"/>
          </p:cNvPicPr>
          <p:nvPr/>
        </p:nvPicPr>
        <p:blipFill rotWithShape="1">
          <a:blip r:embed="rId2"/>
          <a:srcRect r="-136" b="15103"/>
          <a:stretch/>
        </p:blipFill>
        <p:spPr>
          <a:xfrm>
            <a:off x="0" y="0"/>
            <a:ext cx="12216739" cy="762000"/>
          </a:xfrm>
          <a:prstGeom prst="rect">
            <a:avLst/>
          </a:prstGeom>
        </p:spPr>
      </p:pic>
      <p:pic>
        <p:nvPicPr>
          <p:cNvPr id="6" name="Billede 5">
            <a:extLst>
              <a:ext uri="{FF2B5EF4-FFF2-40B4-BE49-F238E27FC236}">
                <a16:creationId xmlns:a16="http://schemas.microsoft.com/office/drawing/2014/main" id="{1A6B87E8-2188-494A-828D-403C627271AC}"/>
              </a:ext>
            </a:extLst>
          </p:cNvPr>
          <p:cNvPicPr>
            <a:picLocks noChangeAspect="1"/>
          </p:cNvPicPr>
          <p:nvPr/>
        </p:nvPicPr>
        <p:blipFill>
          <a:blip r:embed="rId3"/>
          <a:stretch>
            <a:fillRect/>
          </a:stretch>
        </p:blipFill>
        <p:spPr>
          <a:xfrm>
            <a:off x="1638300" y="1027906"/>
            <a:ext cx="10528944" cy="2553494"/>
          </a:xfrm>
          <a:prstGeom prst="rect">
            <a:avLst/>
          </a:prstGeom>
        </p:spPr>
      </p:pic>
      <p:pic>
        <p:nvPicPr>
          <p:cNvPr id="5122" name="Picture 2" descr="Billedresultat for anne marie zacho broe">
            <a:extLst>
              <a:ext uri="{FF2B5EF4-FFF2-40B4-BE49-F238E27FC236}">
                <a16:creationId xmlns:a16="http://schemas.microsoft.com/office/drawing/2014/main" id="{F758F5C7-0DC8-442F-B691-185E4167C4D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766559" y="3581400"/>
            <a:ext cx="4761433" cy="2967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672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A5193-934B-4500-98BB-016D62F45A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45DB24B-8BE3-42DD-B826-F6F5ED2EFEC9}"/>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F814DABE-740D-448C-B97A-4E4FBC362AC6}"/>
              </a:ext>
            </a:extLst>
          </p:cNvPr>
          <p:cNvPicPr>
            <a:picLocks noChangeAspect="1"/>
          </p:cNvPicPr>
          <p:nvPr/>
        </p:nvPicPr>
        <p:blipFill rotWithShape="1">
          <a:blip r:embed="rId2"/>
          <a:srcRect r="-136" b="15103"/>
          <a:stretch/>
        </p:blipFill>
        <p:spPr>
          <a:xfrm>
            <a:off x="0" y="0"/>
            <a:ext cx="12216739" cy="762000"/>
          </a:xfrm>
          <a:prstGeom prst="rect">
            <a:avLst/>
          </a:prstGeom>
        </p:spPr>
      </p:pic>
      <p:pic>
        <p:nvPicPr>
          <p:cNvPr id="6" name="Billede 5">
            <a:extLst>
              <a:ext uri="{FF2B5EF4-FFF2-40B4-BE49-F238E27FC236}">
                <a16:creationId xmlns:a16="http://schemas.microsoft.com/office/drawing/2014/main" id="{7746B6BB-F321-4835-8F6E-6B0E30076B98}"/>
              </a:ext>
            </a:extLst>
          </p:cNvPr>
          <p:cNvPicPr>
            <a:picLocks noChangeAspect="1"/>
          </p:cNvPicPr>
          <p:nvPr/>
        </p:nvPicPr>
        <p:blipFill>
          <a:blip r:embed="rId3"/>
          <a:stretch>
            <a:fillRect/>
          </a:stretch>
        </p:blipFill>
        <p:spPr>
          <a:xfrm>
            <a:off x="1257300" y="1243012"/>
            <a:ext cx="9220200" cy="2371725"/>
          </a:xfrm>
          <a:prstGeom prst="rect">
            <a:avLst/>
          </a:prstGeom>
        </p:spPr>
      </p:pic>
      <p:pic>
        <p:nvPicPr>
          <p:cNvPr id="6146" name="Picture 2" descr="Billedresultat for torbjørn porsmose rokamp">
            <a:extLst>
              <a:ext uri="{FF2B5EF4-FFF2-40B4-BE49-F238E27FC236}">
                <a16:creationId xmlns:a16="http://schemas.microsoft.com/office/drawing/2014/main" id="{8FA96DB3-605A-430D-B3A4-9AFF0F67F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249" y="3749674"/>
            <a:ext cx="4212124"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554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A5193-934B-4500-98BB-016D62F45A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45DB24B-8BE3-42DD-B826-F6F5ED2EFEC9}"/>
              </a:ext>
            </a:extLst>
          </p:cNvPr>
          <p:cNvSpPr>
            <a:spLocks noGrp="1"/>
          </p:cNvSpPr>
          <p:nvPr>
            <p:ph idx="1"/>
          </p:nvPr>
        </p:nvSpPr>
        <p:spPr/>
        <p:txBody>
          <a:bodyPr/>
          <a:lstStyle/>
          <a:p>
            <a:endParaRPr lang="da-DK" dirty="0"/>
          </a:p>
        </p:txBody>
      </p:sp>
      <p:pic>
        <p:nvPicPr>
          <p:cNvPr id="4" name="Billede 3">
            <a:extLst>
              <a:ext uri="{FF2B5EF4-FFF2-40B4-BE49-F238E27FC236}">
                <a16:creationId xmlns:a16="http://schemas.microsoft.com/office/drawing/2014/main" id="{F814DABE-740D-448C-B97A-4E4FBC362AC6}"/>
              </a:ext>
            </a:extLst>
          </p:cNvPr>
          <p:cNvPicPr>
            <a:picLocks noChangeAspect="1"/>
          </p:cNvPicPr>
          <p:nvPr/>
        </p:nvPicPr>
        <p:blipFill rotWithShape="1">
          <a:blip r:embed="rId2"/>
          <a:srcRect r="-136" b="15103"/>
          <a:stretch/>
        </p:blipFill>
        <p:spPr>
          <a:xfrm>
            <a:off x="0" y="0"/>
            <a:ext cx="12216739" cy="762000"/>
          </a:xfrm>
          <a:prstGeom prst="rect">
            <a:avLst/>
          </a:prstGeom>
        </p:spPr>
      </p:pic>
      <p:pic>
        <p:nvPicPr>
          <p:cNvPr id="6" name="Billede 5">
            <a:extLst>
              <a:ext uri="{FF2B5EF4-FFF2-40B4-BE49-F238E27FC236}">
                <a16:creationId xmlns:a16="http://schemas.microsoft.com/office/drawing/2014/main" id="{6393693A-DCB0-42F0-B693-BB376C60AC21}"/>
              </a:ext>
            </a:extLst>
          </p:cNvPr>
          <p:cNvPicPr>
            <a:picLocks noChangeAspect="1"/>
          </p:cNvPicPr>
          <p:nvPr/>
        </p:nvPicPr>
        <p:blipFill>
          <a:blip r:embed="rId3"/>
          <a:stretch>
            <a:fillRect/>
          </a:stretch>
        </p:blipFill>
        <p:spPr>
          <a:xfrm>
            <a:off x="1490662" y="1195387"/>
            <a:ext cx="9210675" cy="2105025"/>
          </a:xfrm>
          <a:prstGeom prst="rect">
            <a:avLst/>
          </a:prstGeom>
        </p:spPr>
      </p:pic>
      <p:pic>
        <p:nvPicPr>
          <p:cNvPr id="7170" name="Picture 2" descr="Billedresultat for pia henriette friis">
            <a:extLst>
              <a:ext uri="{FF2B5EF4-FFF2-40B4-BE49-F238E27FC236}">
                <a16:creationId xmlns:a16="http://schemas.microsoft.com/office/drawing/2014/main" id="{7CB3B2AE-14FC-4BD4-A622-C20B8215A8F2}"/>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407400" y="3546475"/>
            <a:ext cx="29464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67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01B6B-2F3C-4261-87B3-D2B7E0F3D229}"/>
              </a:ext>
            </a:extLst>
          </p:cNvPr>
          <p:cNvSpPr>
            <a:spLocks noGrp="1"/>
          </p:cNvSpPr>
          <p:nvPr>
            <p:ph type="title"/>
          </p:nvPr>
        </p:nvSpPr>
        <p:spPr>
          <a:xfrm>
            <a:off x="4430756" y="0"/>
            <a:ext cx="7721599" cy="1194459"/>
          </a:xfrm>
        </p:spPr>
        <p:txBody>
          <a:bodyPr>
            <a:normAutofit fontScale="90000"/>
          </a:bodyPr>
          <a:lstStyle/>
          <a:p>
            <a:br>
              <a:rPr lang="da-DK" dirty="0"/>
            </a:br>
            <a:r>
              <a:rPr lang="da-DK" sz="3600" b="1" dirty="0"/>
              <a:t>2. Opfølgning på udvalget seminar i Odense </a:t>
            </a:r>
            <a:r>
              <a:rPr lang="da-DK" sz="3600" dirty="0"/>
              <a:t>	</a:t>
            </a:r>
            <a:br>
              <a:rPr lang="da-DK" dirty="0"/>
            </a:br>
            <a:endParaRPr lang="da-DK" dirty="0"/>
          </a:p>
        </p:txBody>
      </p:sp>
      <p:sp>
        <p:nvSpPr>
          <p:cNvPr id="2052" name="Freeform: Shape 13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3" name="Freeform: Shape 13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4" name="Oval 13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70A7CCCC-E4CF-49B0-A31A-7D4F13F59C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164" r="-2" b="31585"/>
          <a:stretch/>
        </p:blipFill>
        <p:spPr bwMode="auto">
          <a:xfrm>
            <a:off x="3559122" y="2661260"/>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5E09A8DC-4B55-4453-9183-0858A3150DE3}"/>
              </a:ext>
            </a:extLst>
          </p:cNvPr>
          <p:cNvPicPr>
            <a:picLocks noChangeAspect="1"/>
          </p:cNvPicPr>
          <p:nvPr/>
        </p:nvPicPr>
        <p:blipFill rotWithShape="1">
          <a:blip r:embed="rId3"/>
          <a:srcRect l="5589" r="11141" b="1"/>
          <a:stretch/>
        </p:blipFill>
        <p:spPr>
          <a:xfrm>
            <a:off x="20" y="10"/>
            <a:ext cx="3967953" cy="338327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2" name="Billede 11">
            <a:extLst>
              <a:ext uri="{FF2B5EF4-FFF2-40B4-BE49-F238E27FC236}">
                <a16:creationId xmlns:a16="http://schemas.microsoft.com/office/drawing/2014/main" id="{CEFFA9C9-FBDF-416A-9611-EBA9BC13D307}"/>
              </a:ext>
            </a:extLst>
          </p:cNvPr>
          <p:cNvPicPr>
            <a:picLocks noChangeAspect="1"/>
          </p:cNvPicPr>
          <p:nvPr/>
        </p:nvPicPr>
        <p:blipFill rotWithShape="1">
          <a:blip r:embed="rId4"/>
          <a:srcRect l="27256" r="26813" b="-1"/>
          <a:stretch/>
        </p:blipFill>
        <p:spPr>
          <a:xfrm>
            <a:off x="4825" y="4007260"/>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pic>
        <p:nvPicPr>
          <p:cNvPr id="16" name="Picture 2">
            <a:extLst>
              <a:ext uri="{FF2B5EF4-FFF2-40B4-BE49-F238E27FC236}">
                <a16:creationId xmlns:a16="http://schemas.microsoft.com/office/drawing/2014/main" id="{BE889380-7BC0-454A-AB46-009AF7F4A3B3}"/>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645576" y="983027"/>
            <a:ext cx="5383530" cy="3027282"/>
          </a:xfrm>
          <a:prstGeom prst="rect">
            <a:avLst/>
          </a:prstGeom>
          <a:noFill/>
          <a:extLst>
            <a:ext uri="{909E8E84-426E-40DD-AFC4-6F175D3DCCD1}">
              <a14:hiddenFill xmlns:a14="http://schemas.microsoft.com/office/drawing/2010/main">
                <a:solidFill>
                  <a:srgbClr val="FFFFFF"/>
                </a:solidFill>
              </a14:hiddenFill>
            </a:ext>
          </a:extLst>
        </p:spPr>
      </p:pic>
      <p:pic>
        <p:nvPicPr>
          <p:cNvPr id="18" name="Billede 17">
            <a:extLst>
              <a:ext uri="{FF2B5EF4-FFF2-40B4-BE49-F238E27FC236}">
                <a16:creationId xmlns:a16="http://schemas.microsoft.com/office/drawing/2014/main" id="{038E6401-A434-4EE1-9582-596BBA1E4F65}"/>
              </a:ext>
            </a:extLst>
          </p:cNvPr>
          <p:cNvPicPr>
            <a:picLocks noChangeAspect="1"/>
          </p:cNvPicPr>
          <p:nvPr/>
        </p:nvPicPr>
        <p:blipFill>
          <a:blip r:embed="rId6"/>
          <a:stretch>
            <a:fillRect/>
          </a:stretch>
        </p:blipFill>
        <p:spPr>
          <a:xfrm>
            <a:off x="10617143" y="6176963"/>
            <a:ext cx="1455159" cy="568324"/>
          </a:xfrm>
          <a:prstGeom prst="rect">
            <a:avLst/>
          </a:prstGeom>
        </p:spPr>
      </p:pic>
    </p:spTree>
    <p:extLst>
      <p:ext uri="{BB962C8B-B14F-4D97-AF65-F5344CB8AC3E}">
        <p14:creationId xmlns:p14="http://schemas.microsoft.com/office/powerpoint/2010/main" val="321679993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BF7A8-8FFC-4881-B6EB-E6BEF4CECB84}"/>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4B1B72D1-632D-45AE-BD92-DD737FB759E4}"/>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C7A782FC-68EE-46B4-9AB3-E9222A3C9AFC}"/>
              </a:ext>
            </a:extLst>
          </p:cNvPr>
          <p:cNvPicPr>
            <a:picLocks noChangeAspect="1"/>
          </p:cNvPicPr>
          <p:nvPr/>
        </p:nvPicPr>
        <p:blipFill>
          <a:blip r:embed="rId2"/>
          <a:stretch>
            <a:fillRect/>
          </a:stretch>
        </p:blipFill>
        <p:spPr>
          <a:xfrm>
            <a:off x="366712" y="2090738"/>
            <a:ext cx="11268490" cy="1481137"/>
          </a:xfrm>
          <a:prstGeom prst="rect">
            <a:avLst/>
          </a:prstGeom>
        </p:spPr>
      </p:pic>
    </p:spTree>
    <p:extLst>
      <p:ext uri="{BB962C8B-B14F-4D97-AF65-F5344CB8AC3E}">
        <p14:creationId xmlns:p14="http://schemas.microsoft.com/office/powerpoint/2010/main" val="2785249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CAC4E-2408-4E79-A1FA-A558F03B503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FDA85E6-EEFA-4B79-81FD-AF799298D7D2}"/>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DE132E4C-0D61-4863-B873-8076FB260F78}"/>
              </a:ext>
            </a:extLst>
          </p:cNvPr>
          <p:cNvPicPr>
            <a:picLocks noChangeAspect="1"/>
          </p:cNvPicPr>
          <p:nvPr/>
        </p:nvPicPr>
        <p:blipFill>
          <a:blip r:embed="rId2"/>
          <a:stretch>
            <a:fillRect/>
          </a:stretch>
        </p:blipFill>
        <p:spPr>
          <a:xfrm>
            <a:off x="0" y="0"/>
            <a:ext cx="12107674" cy="4805680"/>
          </a:xfrm>
          <a:prstGeom prst="rect">
            <a:avLst/>
          </a:prstGeom>
        </p:spPr>
      </p:pic>
    </p:spTree>
    <p:extLst>
      <p:ext uri="{BB962C8B-B14F-4D97-AF65-F5344CB8AC3E}">
        <p14:creationId xmlns:p14="http://schemas.microsoft.com/office/powerpoint/2010/main" val="951495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501553"/>
            <a:ext cx="9144000" cy="549060"/>
          </a:xfrm>
        </p:spPr>
        <p:txBody>
          <a:bodyPr>
            <a:normAutofit fontScale="90000"/>
          </a:bodyPr>
          <a:lstStyle/>
          <a:p>
            <a:r>
              <a:rPr lang="da-DK" sz="4000" b="1" dirty="0"/>
              <a:t>Hvorfor er læsning vigtig? </a:t>
            </a:r>
            <a:br>
              <a:rPr lang="da-DK" sz="2800" b="1" dirty="0"/>
            </a:br>
            <a:r>
              <a:rPr lang="da-DK" sz="2700" b="1" dirty="0"/>
              <a:t>Bud fra Lærings- og Digitaliseringsudvalgets møde 26.11.2028</a:t>
            </a:r>
            <a:endParaRPr lang="da-DK" sz="2800" b="1" dirty="0"/>
          </a:p>
        </p:txBody>
      </p:sp>
      <p:sp>
        <p:nvSpPr>
          <p:cNvPr id="4" name="Ellipse 3"/>
          <p:cNvSpPr/>
          <p:nvPr/>
        </p:nvSpPr>
        <p:spPr>
          <a:xfrm>
            <a:off x="145777" y="4019517"/>
            <a:ext cx="5718312" cy="2838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b="1" dirty="0"/>
              <a:t>Dannelse</a:t>
            </a:r>
            <a:endParaRPr lang="da-DK" sz="2000" dirty="0"/>
          </a:p>
          <a:p>
            <a:r>
              <a:rPr lang="da-DK" sz="1600" dirty="0"/>
              <a:t>Fordi læsning styrker vores kritiske sans og dermed evne til at deltage i demokratiet</a:t>
            </a:r>
          </a:p>
          <a:p>
            <a:r>
              <a:rPr lang="da-DK" sz="1600" dirty="0"/>
              <a:t>Fordi evnen til at forstå skrift giver adgang til den historie, vi står på. </a:t>
            </a:r>
          </a:p>
          <a:p>
            <a:r>
              <a:rPr lang="da-DK" sz="1600" dirty="0"/>
              <a:t>Fordi læsning styrker den kollektive bevidsthed</a:t>
            </a:r>
          </a:p>
          <a:p>
            <a:r>
              <a:rPr lang="da-DK" sz="1600" dirty="0"/>
              <a:t>Fordi læsning giver kollektiv selvudsigt (Brinkmann)</a:t>
            </a:r>
          </a:p>
          <a:p>
            <a:r>
              <a:rPr lang="da-DK" sz="1600" dirty="0"/>
              <a:t>Fordi læsning giver oplyste mennesker</a:t>
            </a:r>
          </a:p>
          <a:p>
            <a:endParaRPr lang="da-DK" sz="1400" dirty="0"/>
          </a:p>
        </p:txBody>
      </p:sp>
      <p:sp>
        <p:nvSpPr>
          <p:cNvPr id="5" name="Ellipse 4"/>
          <p:cNvSpPr/>
          <p:nvPr/>
        </p:nvSpPr>
        <p:spPr>
          <a:xfrm>
            <a:off x="5840898" y="4183809"/>
            <a:ext cx="5883965" cy="25033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Empati og oplevelse</a:t>
            </a:r>
            <a:r>
              <a:rPr lang="da-DK" sz="1600" b="1" dirty="0"/>
              <a:t> </a:t>
            </a:r>
            <a:endParaRPr lang="da-DK" sz="1600" dirty="0"/>
          </a:p>
          <a:p>
            <a:r>
              <a:rPr lang="da-DK" sz="1600" dirty="0"/>
              <a:t>Fordi læsning er den korteste vej til at forstå andre mennesker</a:t>
            </a:r>
          </a:p>
          <a:p>
            <a:r>
              <a:rPr lang="da-DK" sz="1600" dirty="0"/>
              <a:t>Fordi læsning giver flere dimensioner i livet</a:t>
            </a:r>
          </a:p>
          <a:p>
            <a:r>
              <a:rPr lang="da-DK" sz="1600" dirty="0"/>
              <a:t>Fordi læsning får os til at glemme os selv – og det har vi brug for.</a:t>
            </a:r>
          </a:p>
          <a:p>
            <a:r>
              <a:rPr lang="da-DK" sz="1600" dirty="0"/>
              <a:t>Fordi læsning giver et rigere sprog</a:t>
            </a:r>
          </a:p>
          <a:p>
            <a:r>
              <a:rPr lang="da-DK" sz="1600" dirty="0"/>
              <a:t>Fordi læsningen stimulerer fantasien</a:t>
            </a:r>
          </a:p>
        </p:txBody>
      </p:sp>
      <p:sp>
        <p:nvSpPr>
          <p:cNvPr id="6" name="Ellipse 5"/>
          <p:cNvSpPr/>
          <p:nvPr/>
        </p:nvSpPr>
        <p:spPr>
          <a:xfrm>
            <a:off x="1709534" y="1604309"/>
            <a:ext cx="4522304" cy="24450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Fordybelse</a:t>
            </a:r>
            <a:endParaRPr lang="da-DK" sz="2400" dirty="0"/>
          </a:p>
          <a:p>
            <a:r>
              <a:rPr lang="da-DK" sz="1600" dirty="0"/>
              <a:t>Fordi læsning styrker evnen til fordybelse</a:t>
            </a:r>
          </a:p>
          <a:p>
            <a:r>
              <a:rPr lang="da-DK" sz="1600" dirty="0"/>
              <a:t>Fordi læsning tvinger dig til at lukke alt andet ude</a:t>
            </a:r>
          </a:p>
          <a:p>
            <a:r>
              <a:rPr lang="da-DK" sz="1600" dirty="0"/>
              <a:t>Fordi læsningen styrker koncentrationsevnen</a:t>
            </a:r>
          </a:p>
        </p:txBody>
      </p:sp>
      <p:sp>
        <p:nvSpPr>
          <p:cNvPr id="7" name="Ellipse 6"/>
          <p:cNvSpPr/>
          <p:nvPr/>
        </p:nvSpPr>
        <p:spPr>
          <a:xfrm>
            <a:off x="6096000" y="1213296"/>
            <a:ext cx="5860774" cy="31413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Læring</a:t>
            </a:r>
            <a:endParaRPr lang="da-DK" sz="2400" dirty="0"/>
          </a:p>
          <a:p>
            <a:r>
              <a:rPr lang="da-DK" sz="1600" dirty="0"/>
              <a:t>Fordi læsningen er forudsætningen for at fungere og uddanne sig</a:t>
            </a:r>
          </a:p>
          <a:p>
            <a:r>
              <a:rPr lang="da-DK" sz="1600" dirty="0"/>
              <a:t>Fordi vores liv er bundet op på skrift. Derfor er læsning lige så nødvendig som at trække vejret.</a:t>
            </a:r>
          </a:p>
          <a:p>
            <a:r>
              <a:rPr lang="da-DK" sz="1600" dirty="0"/>
              <a:t>Fordi læsning, livslang læring og livslang nysgerrighed er nødvendigt</a:t>
            </a:r>
          </a:p>
          <a:p>
            <a:r>
              <a:rPr lang="da-DK" sz="1600" dirty="0"/>
              <a:t>Fordi læsning gør os i stand til at forstå det    komplekse</a:t>
            </a:r>
          </a:p>
        </p:txBody>
      </p:sp>
      <p:sp>
        <p:nvSpPr>
          <p:cNvPr id="8" name="Undertitel 7">
            <a:extLst>
              <a:ext uri="{FF2B5EF4-FFF2-40B4-BE49-F238E27FC236}">
                <a16:creationId xmlns:a16="http://schemas.microsoft.com/office/drawing/2014/main" id="{0C7F0B50-9E41-4976-A5C2-867C21AD5403}"/>
              </a:ext>
            </a:extLst>
          </p:cNvPr>
          <p:cNvSpPr>
            <a:spLocks noGrp="1"/>
          </p:cNvSpPr>
          <p:nvPr>
            <p:ph type="subTitle" idx="1"/>
          </p:nvPr>
        </p:nvSpPr>
        <p:spPr>
          <a:xfrm>
            <a:off x="4086641" y="3621158"/>
            <a:ext cx="3554896" cy="1007476"/>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da-DK" sz="2400" b="1" dirty="0"/>
              <a:t>LÆSNING</a:t>
            </a:r>
            <a:endParaRPr lang="da-DK" sz="1600" dirty="0"/>
          </a:p>
        </p:txBody>
      </p:sp>
    </p:spTree>
    <p:extLst>
      <p:ext uri="{BB962C8B-B14F-4D97-AF65-F5344CB8AC3E}">
        <p14:creationId xmlns:p14="http://schemas.microsoft.com/office/powerpoint/2010/main" val="2291525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9A24D2-2FEA-463C-802E-42D436593B60}"/>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EDD3BBFA-C9C0-4DD2-B1EE-C4EF2C1F71C9}"/>
              </a:ext>
            </a:extLst>
          </p:cNvPr>
          <p:cNvSpPr>
            <a:spLocks noGrp="1"/>
          </p:cNvSpPr>
          <p:nvPr>
            <p:ph sz="quarter" idx="10"/>
          </p:nvPr>
        </p:nvSpPr>
        <p:spPr/>
        <p:txBody>
          <a:bodyPr/>
          <a:lstStyle/>
          <a:p>
            <a:endParaRPr lang="da-DK"/>
          </a:p>
        </p:txBody>
      </p:sp>
      <p:pic>
        <p:nvPicPr>
          <p:cNvPr id="4" name="Billede 3">
            <a:extLst>
              <a:ext uri="{FF2B5EF4-FFF2-40B4-BE49-F238E27FC236}">
                <a16:creationId xmlns:a16="http://schemas.microsoft.com/office/drawing/2014/main" id="{0047B558-944D-432B-B178-1B25C2631A49}"/>
              </a:ext>
            </a:extLst>
          </p:cNvPr>
          <p:cNvPicPr>
            <a:picLocks noChangeAspect="1"/>
          </p:cNvPicPr>
          <p:nvPr/>
        </p:nvPicPr>
        <p:blipFill>
          <a:blip r:embed="rId2"/>
          <a:stretch>
            <a:fillRect/>
          </a:stretch>
        </p:blipFill>
        <p:spPr>
          <a:xfrm>
            <a:off x="0" y="399699"/>
            <a:ext cx="12192000" cy="6058601"/>
          </a:xfrm>
          <a:prstGeom prst="rect">
            <a:avLst/>
          </a:prstGeom>
        </p:spPr>
      </p:pic>
    </p:spTree>
    <p:extLst>
      <p:ext uri="{BB962C8B-B14F-4D97-AF65-F5344CB8AC3E}">
        <p14:creationId xmlns:p14="http://schemas.microsoft.com/office/powerpoint/2010/main" val="343335633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0A9F7-87DF-446A-965C-E1536C3249FF}"/>
              </a:ext>
            </a:extLst>
          </p:cNvPr>
          <p:cNvSpPr>
            <a:spLocks noGrp="1"/>
          </p:cNvSpPr>
          <p:nvPr>
            <p:ph type="title"/>
          </p:nvPr>
        </p:nvSpPr>
        <p:spPr/>
        <p:txBody>
          <a:bodyPr/>
          <a:lstStyle/>
          <a:p>
            <a:r>
              <a:rPr lang="da-DK" dirty="0"/>
              <a:t>Formålet med en konference</a:t>
            </a:r>
          </a:p>
        </p:txBody>
      </p:sp>
      <p:sp>
        <p:nvSpPr>
          <p:cNvPr id="3" name="Pladsholder til indhold 2">
            <a:extLst>
              <a:ext uri="{FF2B5EF4-FFF2-40B4-BE49-F238E27FC236}">
                <a16:creationId xmlns:a16="http://schemas.microsoft.com/office/drawing/2014/main" id="{783F1239-679E-47CA-B226-F5BC77DA4733}"/>
              </a:ext>
            </a:extLst>
          </p:cNvPr>
          <p:cNvSpPr>
            <a:spLocks noGrp="1"/>
          </p:cNvSpPr>
          <p:nvPr>
            <p:ph idx="1"/>
          </p:nvPr>
        </p:nvSpPr>
        <p:spPr/>
        <p:txBody>
          <a:bodyPr>
            <a:normAutofit fontScale="70000" lnSpcReduction="20000"/>
          </a:bodyPr>
          <a:lstStyle/>
          <a:p>
            <a:pPr marL="0" indent="0">
              <a:buNone/>
            </a:pPr>
            <a:r>
              <a:rPr lang="da-DK" b="1" dirty="0"/>
              <a:t>Hovedformål:</a:t>
            </a:r>
          </a:p>
          <a:p>
            <a:pPr marL="0" indent="0">
              <a:buNone/>
            </a:pPr>
            <a:r>
              <a:rPr lang="da-DK" dirty="0"/>
              <a:t>Lancering af National Læsestrategi som ideen der kan skabe en ny læsekultur</a:t>
            </a:r>
          </a:p>
          <a:p>
            <a:pPr marL="0" indent="0">
              <a:buNone/>
            </a:pPr>
            <a:r>
              <a:rPr lang="da-DK" dirty="0"/>
              <a:t>At skabe et vækkelsesmøde for LÆSNING, der kan være katalysator for at skabe handlingsorientering i de forskellige fagligheder, med stor gennemslagskraft i pressen. </a:t>
            </a:r>
          </a:p>
          <a:p>
            <a:pPr marL="0" indent="0">
              <a:buNone/>
            </a:pPr>
            <a:r>
              <a:rPr lang="da-DK" dirty="0"/>
              <a:t>At skabe politisk ejerskab til LÆSNING </a:t>
            </a:r>
            <a:br>
              <a:rPr lang="da-DK" dirty="0"/>
            </a:br>
            <a:endParaRPr lang="da-DK" dirty="0"/>
          </a:p>
          <a:p>
            <a:pPr marL="0" indent="0">
              <a:buNone/>
            </a:pPr>
            <a:r>
              <a:rPr lang="da-DK" b="1" dirty="0"/>
              <a:t>Underformål:</a:t>
            </a:r>
          </a:p>
          <a:p>
            <a:pPr marL="0" indent="0">
              <a:buNone/>
            </a:pPr>
            <a:r>
              <a:rPr lang="da-DK" dirty="0"/>
              <a:t>At binde op på læseaktiviteter i hele landet.</a:t>
            </a:r>
          </a:p>
          <a:p>
            <a:pPr marL="0" indent="0">
              <a:buNone/>
            </a:pPr>
            <a:r>
              <a:rPr lang="da-DK" dirty="0"/>
              <a:t>At skabe en interessentmobilisering, der fører til at så bred opbakning at læsekulturen udvikler sig. </a:t>
            </a:r>
          </a:p>
          <a:p>
            <a:pPr marL="0" indent="0">
              <a:buNone/>
            </a:pPr>
            <a:r>
              <a:rPr lang="da-DK" dirty="0"/>
              <a:t>At få interessenterne til at være aktive deltagere i en KÆMPE </a:t>
            </a:r>
            <a:r>
              <a:rPr lang="da-DK" dirty="0" err="1"/>
              <a:t>KÆMPE</a:t>
            </a:r>
            <a:r>
              <a:rPr lang="da-DK" dirty="0"/>
              <a:t> konference 2020</a:t>
            </a:r>
          </a:p>
          <a:p>
            <a:pPr marL="0" indent="0">
              <a:buNone/>
            </a:pPr>
            <a:endParaRPr lang="da-DK" dirty="0"/>
          </a:p>
          <a:p>
            <a:pPr marL="0" indent="0">
              <a:buNone/>
            </a:pPr>
            <a:r>
              <a:rPr lang="da-DK" b="1" dirty="0"/>
              <a:t>Hvad skal konferencens eftervirkninger være? </a:t>
            </a:r>
          </a:p>
          <a:p>
            <a:pPr marL="0" indent="0">
              <a:buNone/>
            </a:pPr>
            <a:r>
              <a:rPr lang="da-DK" dirty="0"/>
              <a:t>At LÆSNING bliver betragtet som et samfundsansvar, hvor alle skal gøre en ekstra indsats for at de kommende generationer også læser. </a:t>
            </a:r>
          </a:p>
          <a:p>
            <a:endParaRPr lang="da-DK" dirty="0"/>
          </a:p>
        </p:txBody>
      </p:sp>
    </p:spTree>
    <p:extLst>
      <p:ext uri="{BB962C8B-B14F-4D97-AF65-F5344CB8AC3E}">
        <p14:creationId xmlns:p14="http://schemas.microsoft.com/office/powerpoint/2010/main" val="1578574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219D0-FA04-4BA1-BE3F-633B73A0AA82}"/>
              </a:ext>
            </a:extLst>
          </p:cNvPr>
          <p:cNvSpPr>
            <a:spLocks noGrp="1"/>
          </p:cNvSpPr>
          <p:nvPr>
            <p:ph type="title"/>
          </p:nvPr>
        </p:nvSpPr>
        <p:spPr/>
        <p:txBody>
          <a:bodyPr/>
          <a:lstStyle/>
          <a:p>
            <a:r>
              <a:rPr lang="da-DK" dirty="0"/>
              <a:t>Konferencens form om målgruppe</a:t>
            </a:r>
          </a:p>
        </p:txBody>
      </p:sp>
      <p:sp>
        <p:nvSpPr>
          <p:cNvPr id="3" name="Pladsholder til indhold 2">
            <a:extLst>
              <a:ext uri="{FF2B5EF4-FFF2-40B4-BE49-F238E27FC236}">
                <a16:creationId xmlns:a16="http://schemas.microsoft.com/office/drawing/2014/main" id="{CA0FF129-071D-4AE2-BC0F-E9C6A5C2433D}"/>
              </a:ext>
            </a:extLst>
          </p:cNvPr>
          <p:cNvSpPr>
            <a:spLocks noGrp="1"/>
          </p:cNvSpPr>
          <p:nvPr>
            <p:ph idx="1"/>
          </p:nvPr>
        </p:nvSpPr>
        <p:spPr/>
        <p:txBody>
          <a:bodyPr/>
          <a:lstStyle/>
          <a:p>
            <a:r>
              <a:rPr lang="da-DK" dirty="0"/>
              <a:t>Temaorientering, med inspirationsoplæg </a:t>
            </a:r>
          </a:p>
          <a:p>
            <a:pPr lvl="1"/>
            <a:r>
              <a:rPr lang="da-DK" dirty="0"/>
              <a:t>Underbygget af workshops der kan udvikle redskabet til forskellige fagligheder med </a:t>
            </a:r>
            <a:r>
              <a:rPr lang="da-DK" dirty="0" err="1"/>
              <a:t>praktiseksempler</a:t>
            </a:r>
            <a:r>
              <a:rPr lang="da-DK" dirty="0"/>
              <a:t> </a:t>
            </a:r>
          </a:p>
          <a:p>
            <a:pPr lvl="1"/>
            <a:endParaRPr lang="da-DK" dirty="0"/>
          </a:p>
          <a:p>
            <a:r>
              <a:rPr lang="da-DK" dirty="0"/>
              <a:t>At skabe en form, hvor man tænker LÆSNING som bidrag til andre faglige indsatser, så de kan se værdi i at implementering </a:t>
            </a:r>
          </a:p>
          <a:p>
            <a:pPr lvl="1"/>
            <a:r>
              <a:rPr lang="da-DK" dirty="0"/>
              <a:t>LEX. FN klimamål </a:t>
            </a:r>
            <a:r>
              <a:rPr lang="da-DK" dirty="0" err="1"/>
              <a:t>ala</a:t>
            </a:r>
            <a:r>
              <a:rPr lang="da-DK" dirty="0"/>
              <a:t> ”LÆSNING – den mest CO2 venlige rejseform”</a:t>
            </a:r>
            <a:br>
              <a:rPr lang="da-DK" dirty="0"/>
            </a:br>
            <a:endParaRPr lang="da-DK" dirty="0"/>
          </a:p>
          <a:p>
            <a:r>
              <a:rPr lang="da-DK" dirty="0"/>
              <a:t>Konferencelaboratorium til næste konference med endnu flere interessenter </a:t>
            </a:r>
          </a:p>
        </p:txBody>
      </p:sp>
    </p:spTree>
    <p:extLst>
      <p:ext uri="{BB962C8B-B14F-4D97-AF65-F5344CB8AC3E}">
        <p14:creationId xmlns:p14="http://schemas.microsoft.com/office/powerpoint/2010/main" val="666627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219D0-FA04-4BA1-BE3F-633B73A0AA82}"/>
              </a:ext>
            </a:extLst>
          </p:cNvPr>
          <p:cNvSpPr>
            <a:spLocks noGrp="1"/>
          </p:cNvSpPr>
          <p:nvPr>
            <p:ph type="title"/>
          </p:nvPr>
        </p:nvSpPr>
        <p:spPr/>
        <p:txBody>
          <a:bodyPr/>
          <a:lstStyle/>
          <a:p>
            <a:r>
              <a:rPr lang="da-DK" dirty="0"/>
              <a:t>Konferencens form om målgruppe</a:t>
            </a:r>
          </a:p>
        </p:txBody>
      </p:sp>
      <p:sp>
        <p:nvSpPr>
          <p:cNvPr id="3" name="Pladsholder til indhold 2">
            <a:extLst>
              <a:ext uri="{FF2B5EF4-FFF2-40B4-BE49-F238E27FC236}">
                <a16:creationId xmlns:a16="http://schemas.microsoft.com/office/drawing/2014/main" id="{CA0FF129-071D-4AE2-BC0F-E9C6A5C2433D}"/>
              </a:ext>
            </a:extLst>
          </p:cNvPr>
          <p:cNvSpPr>
            <a:spLocks noGrp="1"/>
          </p:cNvSpPr>
          <p:nvPr>
            <p:ph idx="1"/>
          </p:nvPr>
        </p:nvSpPr>
        <p:spPr/>
        <p:txBody>
          <a:bodyPr>
            <a:normAutofit fontScale="77500" lnSpcReduction="20000"/>
          </a:bodyPr>
          <a:lstStyle/>
          <a:p>
            <a:pPr marL="0" indent="0">
              <a:buNone/>
            </a:pPr>
            <a:r>
              <a:rPr lang="da-DK" dirty="0"/>
              <a:t>Optakt:</a:t>
            </a:r>
          </a:p>
          <a:p>
            <a:r>
              <a:rPr lang="da-DK" dirty="0"/>
              <a:t>Små filmklip med kendte og ukendte og unge</a:t>
            </a:r>
          </a:p>
          <a:p>
            <a:r>
              <a:rPr lang="da-DK" dirty="0"/>
              <a:t>Optakt ex folkemøde</a:t>
            </a:r>
          </a:p>
          <a:p>
            <a:r>
              <a:rPr lang="da-DK" dirty="0"/>
              <a:t>National Læsedag – vi kan alle læse for hinanden</a:t>
            </a:r>
          </a:p>
          <a:p>
            <a:r>
              <a:rPr lang="da-DK" dirty="0"/>
              <a:t>Give hver kommune et antal billetter, ex </a:t>
            </a:r>
            <a:r>
              <a:rPr lang="da-DK" dirty="0" err="1"/>
              <a:t>bibliotekscheforeningen</a:t>
            </a:r>
            <a:endParaRPr lang="da-DK" dirty="0"/>
          </a:p>
          <a:p>
            <a:r>
              <a:rPr lang="da-DK" dirty="0"/>
              <a:t>Forberedelsesopgaver</a:t>
            </a:r>
          </a:p>
          <a:p>
            <a:r>
              <a:rPr lang="da-DK" dirty="0"/>
              <a:t>Man må ikke komme alene </a:t>
            </a:r>
          </a:p>
          <a:p>
            <a:r>
              <a:rPr lang="da-DK" dirty="0"/>
              <a:t>Forældre – og hvordan får man dem med? Folkeskolen og institutioner beskæftiger sig med familien. </a:t>
            </a:r>
          </a:p>
          <a:p>
            <a:endParaRPr lang="da-DK" dirty="0"/>
          </a:p>
          <a:p>
            <a:pPr lvl="1"/>
            <a:endParaRPr lang="da-DK" dirty="0"/>
          </a:p>
          <a:p>
            <a:pPr marL="0" indent="0">
              <a:buNone/>
            </a:pPr>
            <a:br>
              <a:rPr lang="da-DK" dirty="0"/>
            </a:br>
            <a:endParaRPr lang="da-DK" dirty="0"/>
          </a:p>
        </p:txBody>
      </p:sp>
    </p:spTree>
    <p:extLst>
      <p:ext uri="{BB962C8B-B14F-4D97-AF65-F5344CB8AC3E}">
        <p14:creationId xmlns:p14="http://schemas.microsoft.com/office/powerpoint/2010/main" val="581123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74D7A-DD43-4654-8B05-51AD5BE5E738}"/>
              </a:ext>
            </a:extLst>
          </p:cNvPr>
          <p:cNvSpPr>
            <a:spLocks noGrp="1"/>
          </p:cNvSpPr>
          <p:nvPr>
            <p:ph type="title"/>
          </p:nvPr>
        </p:nvSpPr>
        <p:spPr/>
        <p:txBody>
          <a:bodyPr/>
          <a:lstStyle/>
          <a:p>
            <a:r>
              <a:rPr lang="da-DK" b="1" dirty="0"/>
              <a:t>Partnere?</a:t>
            </a:r>
          </a:p>
        </p:txBody>
      </p:sp>
      <p:sp>
        <p:nvSpPr>
          <p:cNvPr id="3" name="Pladsholder til indhold 2">
            <a:extLst>
              <a:ext uri="{FF2B5EF4-FFF2-40B4-BE49-F238E27FC236}">
                <a16:creationId xmlns:a16="http://schemas.microsoft.com/office/drawing/2014/main" id="{F0053F58-5313-4EBC-A664-0DA994922563}"/>
              </a:ext>
            </a:extLst>
          </p:cNvPr>
          <p:cNvSpPr>
            <a:spLocks noGrp="1"/>
          </p:cNvSpPr>
          <p:nvPr>
            <p:ph idx="1"/>
          </p:nvPr>
        </p:nvSpPr>
        <p:spPr/>
        <p:txBody>
          <a:bodyPr/>
          <a:lstStyle/>
          <a:p>
            <a:endParaRPr lang="da-DK" dirty="0"/>
          </a:p>
        </p:txBody>
      </p:sp>
      <p:pic>
        <p:nvPicPr>
          <p:cNvPr id="5" name="Billede 4">
            <a:extLst>
              <a:ext uri="{FF2B5EF4-FFF2-40B4-BE49-F238E27FC236}">
                <a16:creationId xmlns:a16="http://schemas.microsoft.com/office/drawing/2014/main" id="{6D75CC34-EA0C-42DC-97FB-A4952CDDC8AA}"/>
              </a:ext>
            </a:extLst>
          </p:cNvPr>
          <p:cNvPicPr>
            <a:picLocks noChangeAspect="1"/>
          </p:cNvPicPr>
          <p:nvPr/>
        </p:nvPicPr>
        <p:blipFill rotWithShape="1">
          <a:blip r:embed="rId2"/>
          <a:srcRect r="313" b="25764"/>
          <a:stretch/>
        </p:blipFill>
        <p:spPr>
          <a:xfrm>
            <a:off x="4579273" y="315140"/>
            <a:ext cx="7269827" cy="3952060"/>
          </a:xfrm>
          <a:prstGeom prst="rect">
            <a:avLst/>
          </a:prstGeom>
        </p:spPr>
      </p:pic>
      <p:pic>
        <p:nvPicPr>
          <p:cNvPr id="6" name="Picture 2" descr="Billedresultat for danmarks lærerforening">
            <a:extLst>
              <a:ext uri="{FF2B5EF4-FFF2-40B4-BE49-F238E27FC236}">
                <a16:creationId xmlns:a16="http://schemas.microsoft.com/office/drawing/2014/main" id="{FB0695D0-AE57-4923-AAF9-C53DD392F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6211" y="4953000"/>
            <a:ext cx="186304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illedresultat for dansk industri">
            <a:extLst>
              <a:ext uri="{FF2B5EF4-FFF2-40B4-BE49-F238E27FC236}">
                <a16:creationId xmlns:a16="http://schemas.microsoft.com/office/drawing/2014/main" id="{CC423806-32E3-4E87-88CD-F0A4D479B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9446" y="2581915"/>
            <a:ext cx="1389219" cy="8470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Billedresultat for skolelederforeningen">
            <a:extLst>
              <a:ext uri="{FF2B5EF4-FFF2-40B4-BE49-F238E27FC236}">
                <a16:creationId xmlns:a16="http://schemas.microsoft.com/office/drawing/2014/main" id="{942B4693-5067-4837-AC3E-DA607E1E09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2359" y="4953000"/>
            <a:ext cx="1389219" cy="458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Billedresultat for fagbevægelsens hovedorganisation">
            <a:extLst>
              <a:ext uri="{FF2B5EF4-FFF2-40B4-BE49-F238E27FC236}">
                <a16:creationId xmlns:a16="http://schemas.microsoft.com/office/drawing/2014/main" id="{42DD3A3A-9727-4847-B6D9-65335A0C8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68" y="2433670"/>
            <a:ext cx="1031533" cy="7849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Billedresultat for danske gymnasier">
            <a:extLst>
              <a:ext uri="{FF2B5EF4-FFF2-40B4-BE49-F238E27FC236}">
                <a16:creationId xmlns:a16="http://schemas.microsoft.com/office/drawing/2014/main" id="{68B8A192-3CED-4D39-BFD3-4F52C75C65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845" y="4906962"/>
            <a:ext cx="22098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Billedresultat for dansk IT">
            <a:extLst>
              <a:ext uri="{FF2B5EF4-FFF2-40B4-BE49-F238E27FC236}">
                <a16:creationId xmlns:a16="http://schemas.microsoft.com/office/drawing/2014/main" id="{2AD41C98-8F27-4263-BF3B-3F4A0DD914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210" y="4515059"/>
            <a:ext cx="1142791" cy="1142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illedresultat for undervisningsministeriet">
            <a:extLst>
              <a:ext uri="{FF2B5EF4-FFF2-40B4-BE49-F238E27FC236}">
                <a16:creationId xmlns:a16="http://schemas.microsoft.com/office/drawing/2014/main" id="{9847BF9C-5BD1-4F82-9F14-9B077137AF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3148" y="6104655"/>
            <a:ext cx="1441584" cy="753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Billedresultat for bibliotekschefforeningen">
            <a:extLst>
              <a:ext uri="{FF2B5EF4-FFF2-40B4-BE49-F238E27FC236}">
                <a16:creationId xmlns:a16="http://schemas.microsoft.com/office/drawing/2014/main" id="{2C971B05-C19B-427C-AF42-7EA83F8510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49446" y="4145798"/>
            <a:ext cx="1703404" cy="68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00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B7340A-0728-4166-9851-56BA5CDC15B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0579A58F-E820-436D-8D19-41BA17F7442C}"/>
              </a:ext>
            </a:extLst>
          </p:cNvPr>
          <p:cNvSpPr>
            <a:spLocks noGrp="1"/>
          </p:cNvSpPr>
          <p:nvPr>
            <p:ph idx="1"/>
          </p:nvPr>
        </p:nvSpPr>
        <p:spPr/>
        <p:txBody>
          <a:bodyPr/>
          <a:lstStyle/>
          <a:p>
            <a:endParaRPr lang="da-DK"/>
          </a:p>
        </p:txBody>
      </p:sp>
      <p:pic>
        <p:nvPicPr>
          <p:cNvPr id="5" name="Billede 4">
            <a:extLst>
              <a:ext uri="{FF2B5EF4-FFF2-40B4-BE49-F238E27FC236}">
                <a16:creationId xmlns:a16="http://schemas.microsoft.com/office/drawing/2014/main" id="{40784913-198A-4B56-9869-FB7B0558C20A}"/>
              </a:ext>
            </a:extLst>
          </p:cNvPr>
          <p:cNvPicPr>
            <a:picLocks noChangeAspect="1"/>
          </p:cNvPicPr>
          <p:nvPr/>
        </p:nvPicPr>
        <p:blipFill>
          <a:blip r:embed="rId2"/>
          <a:stretch>
            <a:fillRect/>
          </a:stretch>
        </p:blipFill>
        <p:spPr>
          <a:xfrm>
            <a:off x="1042282" y="4284"/>
            <a:ext cx="10107436" cy="6849431"/>
          </a:xfrm>
          <a:prstGeom prst="rect">
            <a:avLst/>
          </a:prstGeom>
        </p:spPr>
      </p:pic>
    </p:spTree>
    <p:extLst>
      <p:ext uri="{BB962C8B-B14F-4D97-AF65-F5344CB8AC3E}">
        <p14:creationId xmlns:p14="http://schemas.microsoft.com/office/powerpoint/2010/main" val="2014980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9C323-86B6-4681-B979-47465C2C77FA}"/>
              </a:ext>
            </a:extLst>
          </p:cNvPr>
          <p:cNvSpPr>
            <a:spLocks noGrp="1"/>
          </p:cNvSpPr>
          <p:nvPr>
            <p:ph type="title"/>
          </p:nvPr>
        </p:nvSpPr>
        <p:spPr/>
        <p:txBody>
          <a:bodyPr/>
          <a:lstStyle/>
          <a:p>
            <a:r>
              <a:rPr lang="da-DK" dirty="0"/>
              <a:t>Bud på </a:t>
            </a:r>
            <a:r>
              <a:rPr lang="da-DK" dirty="0" err="1"/>
              <a:t>key</a:t>
            </a:r>
            <a:r>
              <a:rPr lang="da-DK" dirty="0"/>
              <a:t> note speakers</a:t>
            </a:r>
            <a:br>
              <a:rPr lang="da-DK" dirty="0"/>
            </a:br>
            <a:endParaRPr lang="da-DK" dirty="0"/>
          </a:p>
        </p:txBody>
      </p:sp>
      <p:sp>
        <p:nvSpPr>
          <p:cNvPr id="3" name="Pladsholder til indhold 2">
            <a:extLst>
              <a:ext uri="{FF2B5EF4-FFF2-40B4-BE49-F238E27FC236}">
                <a16:creationId xmlns:a16="http://schemas.microsoft.com/office/drawing/2014/main" id="{677D3CC5-DA29-46E2-825B-C1DC2BB288DB}"/>
              </a:ext>
            </a:extLst>
          </p:cNvPr>
          <p:cNvSpPr>
            <a:spLocks noGrp="1"/>
          </p:cNvSpPr>
          <p:nvPr>
            <p:ph idx="1"/>
          </p:nvPr>
        </p:nvSpPr>
        <p:spPr>
          <a:xfrm>
            <a:off x="838200" y="1480930"/>
            <a:ext cx="10515600" cy="4696033"/>
          </a:xfrm>
        </p:spPr>
        <p:txBody>
          <a:bodyPr>
            <a:normAutofit fontScale="62500" lnSpcReduction="20000"/>
          </a:bodyPr>
          <a:lstStyle/>
          <a:p>
            <a:r>
              <a:rPr lang="da-DK" dirty="0"/>
              <a:t>Noemi Katznelsons, unges præstationskultur</a:t>
            </a:r>
          </a:p>
          <a:p>
            <a:r>
              <a:rPr lang="da-DK" dirty="0"/>
              <a:t>At arbejde som rollemodel, moderne forældreskab</a:t>
            </a:r>
          </a:p>
          <a:p>
            <a:r>
              <a:rPr lang="da-DK" dirty="0"/>
              <a:t> Alexander von </a:t>
            </a:r>
            <a:r>
              <a:rPr lang="da-DK" dirty="0" err="1"/>
              <a:t>Oettingen</a:t>
            </a:r>
            <a:endParaRPr lang="da-DK" dirty="0"/>
          </a:p>
          <a:p>
            <a:r>
              <a:rPr lang="da-DK" dirty="0"/>
              <a:t>Salling, </a:t>
            </a:r>
            <a:r>
              <a:rPr lang="da-DK" dirty="0" err="1"/>
              <a:t>Grundfors</a:t>
            </a:r>
            <a:r>
              <a:rPr lang="da-DK" dirty="0"/>
              <a:t>, Jysk </a:t>
            </a:r>
          </a:p>
          <a:p>
            <a:r>
              <a:rPr lang="da-DK" dirty="0"/>
              <a:t>Hvorfor er det vigtigt</a:t>
            </a:r>
          </a:p>
          <a:p>
            <a:r>
              <a:rPr lang="da-DK" dirty="0"/>
              <a:t>Hvordan ved vi hvad børn vil læse</a:t>
            </a:r>
          </a:p>
          <a:p>
            <a:r>
              <a:rPr lang="da-DK" dirty="0"/>
              <a:t>Oplæg fra DLF om projekt </a:t>
            </a:r>
          </a:p>
          <a:p>
            <a:r>
              <a:rPr lang="da-DK" dirty="0"/>
              <a:t>Lego og spil som historie fortælling</a:t>
            </a:r>
          </a:p>
          <a:p>
            <a:r>
              <a:rPr lang="da-DK" dirty="0"/>
              <a:t>Banebrydende læsebibliotekarer</a:t>
            </a:r>
          </a:p>
          <a:p>
            <a:r>
              <a:rPr lang="da-DK" dirty="0"/>
              <a:t> litteratur og læsning som tidlig indsats </a:t>
            </a:r>
          </a:p>
          <a:p>
            <a:r>
              <a:rPr lang="da-DK" dirty="0"/>
              <a:t>Ungt menneske som fagprofessionel </a:t>
            </a:r>
          </a:p>
          <a:p>
            <a:r>
              <a:rPr lang="da-DK" dirty="0"/>
              <a:t>Eksempler på </a:t>
            </a:r>
            <a:r>
              <a:rPr lang="da-DK" dirty="0" err="1"/>
              <a:t>hverdagspartneskeber</a:t>
            </a:r>
            <a:r>
              <a:rPr lang="da-DK" dirty="0"/>
              <a:t> mellem PLC og folkebibliotek </a:t>
            </a:r>
          </a:p>
          <a:p>
            <a:r>
              <a:rPr lang="da-DK" dirty="0"/>
              <a:t>Panel med forskellige synspunkter – af forældre – som også har andre funktioner ex. Politiker, lærer, </a:t>
            </a:r>
            <a:r>
              <a:rPr lang="da-DK" dirty="0" err="1"/>
              <a:t>etc</a:t>
            </a:r>
            <a:r>
              <a:rPr lang="da-DK" dirty="0"/>
              <a:t>…</a:t>
            </a:r>
          </a:p>
          <a:p>
            <a:r>
              <a:rPr lang="da-DK" dirty="0"/>
              <a:t>At starte med fortællingen – eller vælge en fortæller der bygger bro mellem de forskellige </a:t>
            </a:r>
          </a:p>
        </p:txBody>
      </p:sp>
    </p:spTree>
    <p:extLst>
      <p:ext uri="{BB962C8B-B14F-4D97-AF65-F5344CB8AC3E}">
        <p14:creationId xmlns:p14="http://schemas.microsoft.com/office/powerpoint/2010/main" val="208713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15059-8738-4563-B36B-693E07463601}"/>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7319E6D-7109-43C0-B9AB-4FB5001A53DA}"/>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9D2ABD7B-5AC8-4CD9-A536-AAAC39130963}"/>
              </a:ext>
            </a:extLst>
          </p:cNvPr>
          <p:cNvPicPr>
            <a:picLocks noChangeAspect="1"/>
          </p:cNvPicPr>
          <p:nvPr/>
        </p:nvPicPr>
        <p:blipFill>
          <a:blip r:embed="rId2"/>
          <a:stretch>
            <a:fillRect/>
          </a:stretch>
        </p:blipFill>
        <p:spPr>
          <a:xfrm>
            <a:off x="-1" y="0"/>
            <a:ext cx="12192001" cy="880410"/>
          </a:xfrm>
          <a:prstGeom prst="rect">
            <a:avLst/>
          </a:prstGeom>
        </p:spPr>
      </p:pic>
      <p:pic>
        <p:nvPicPr>
          <p:cNvPr id="5" name="Billede 4">
            <a:extLst>
              <a:ext uri="{FF2B5EF4-FFF2-40B4-BE49-F238E27FC236}">
                <a16:creationId xmlns:a16="http://schemas.microsoft.com/office/drawing/2014/main" id="{7567CAD6-EA29-415B-9110-071296ECDF04}"/>
              </a:ext>
            </a:extLst>
          </p:cNvPr>
          <p:cNvPicPr>
            <a:picLocks noChangeAspect="1"/>
          </p:cNvPicPr>
          <p:nvPr/>
        </p:nvPicPr>
        <p:blipFill>
          <a:blip r:embed="rId3"/>
          <a:stretch>
            <a:fillRect/>
          </a:stretch>
        </p:blipFill>
        <p:spPr>
          <a:xfrm>
            <a:off x="838200" y="822959"/>
            <a:ext cx="5552440" cy="5983037"/>
          </a:xfrm>
          <a:prstGeom prst="rect">
            <a:avLst/>
          </a:prstGeom>
        </p:spPr>
      </p:pic>
      <p:pic>
        <p:nvPicPr>
          <p:cNvPr id="6" name="Billede 5">
            <a:extLst>
              <a:ext uri="{FF2B5EF4-FFF2-40B4-BE49-F238E27FC236}">
                <a16:creationId xmlns:a16="http://schemas.microsoft.com/office/drawing/2014/main" id="{56505399-89EE-46C6-83EF-5237B66FA64F}"/>
              </a:ext>
            </a:extLst>
          </p:cNvPr>
          <p:cNvPicPr>
            <a:picLocks noChangeAspect="1"/>
          </p:cNvPicPr>
          <p:nvPr/>
        </p:nvPicPr>
        <p:blipFill>
          <a:blip r:embed="rId4"/>
          <a:stretch>
            <a:fillRect/>
          </a:stretch>
        </p:blipFill>
        <p:spPr>
          <a:xfrm>
            <a:off x="10617143" y="6176963"/>
            <a:ext cx="1455159" cy="568324"/>
          </a:xfrm>
          <a:prstGeom prst="rect">
            <a:avLst/>
          </a:prstGeom>
        </p:spPr>
      </p:pic>
    </p:spTree>
    <p:extLst>
      <p:ext uri="{BB962C8B-B14F-4D97-AF65-F5344CB8AC3E}">
        <p14:creationId xmlns:p14="http://schemas.microsoft.com/office/powerpoint/2010/main" val="3887208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CA978C-9155-430D-BC27-1BA1F3A4121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7C185F3D-D96F-4702-912D-7FF95D75124B}"/>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8A118101-3D7F-4446-A16E-B9CAF97814BE}"/>
              </a:ext>
            </a:extLst>
          </p:cNvPr>
          <p:cNvPicPr>
            <a:picLocks noChangeAspect="1"/>
          </p:cNvPicPr>
          <p:nvPr/>
        </p:nvPicPr>
        <p:blipFill>
          <a:blip r:embed="rId2"/>
          <a:stretch>
            <a:fillRect/>
          </a:stretch>
        </p:blipFill>
        <p:spPr>
          <a:xfrm>
            <a:off x="881158" y="0"/>
            <a:ext cx="10429683" cy="6858000"/>
          </a:xfrm>
          <a:prstGeom prst="rect">
            <a:avLst/>
          </a:prstGeom>
        </p:spPr>
      </p:pic>
    </p:spTree>
    <p:extLst>
      <p:ext uri="{BB962C8B-B14F-4D97-AF65-F5344CB8AC3E}">
        <p14:creationId xmlns:p14="http://schemas.microsoft.com/office/powerpoint/2010/main" val="17657797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B9E8BF-366F-4AD5-9378-EBF5FD3812C1}"/>
              </a:ext>
            </a:extLst>
          </p:cNvPr>
          <p:cNvSpPr>
            <a:spLocks noGrp="1"/>
          </p:cNvSpPr>
          <p:nvPr>
            <p:ph type="title"/>
          </p:nvPr>
        </p:nvSpPr>
        <p:spPr>
          <a:xfrm>
            <a:off x="762001" y="803325"/>
            <a:ext cx="5314536" cy="1325563"/>
          </a:xfrm>
        </p:spPr>
        <p:txBody>
          <a:bodyPr>
            <a:normAutofit/>
          </a:bodyPr>
          <a:lstStyle/>
          <a:p>
            <a:r>
              <a:rPr lang="da-DK" dirty="0"/>
              <a:t>En første programskitse</a:t>
            </a:r>
          </a:p>
        </p:txBody>
      </p:sp>
      <p:sp>
        <p:nvSpPr>
          <p:cNvPr id="3" name="Pladsholder til indhold 2">
            <a:extLst>
              <a:ext uri="{FF2B5EF4-FFF2-40B4-BE49-F238E27FC236}">
                <a16:creationId xmlns:a16="http://schemas.microsoft.com/office/drawing/2014/main" id="{F2D5186A-DD14-4D3F-8FE8-F67A3E404DB1}"/>
              </a:ext>
            </a:extLst>
          </p:cNvPr>
          <p:cNvSpPr>
            <a:spLocks noGrp="1"/>
          </p:cNvSpPr>
          <p:nvPr>
            <p:ph idx="1"/>
          </p:nvPr>
        </p:nvSpPr>
        <p:spPr>
          <a:xfrm>
            <a:off x="339048" y="2279018"/>
            <a:ext cx="5737496" cy="3375920"/>
          </a:xfrm>
        </p:spPr>
        <p:txBody>
          <a:bodyPr anchor="t">
            <a:normAutofit/>
          </a:bodyPr>
          <a:lstStyle/>
          <a:p>
            <a:r>
              <a:rPr lang="da-DK" sz="1800" dirty="0"/>
              <a:t>To-trins-raket</a:t>
            </a:r>
          </a:p>
          <a:p>
            <a:endParaRPr lang="da-DK" sz="1800" dirty="0"/>
          </a:p>
          <a:p>
            <a:r>
              <a:rPr lang="da-DK" sz="1800" dirty="0"/>
              <a:t>En præsentationskonference på Christiansborg i uge 36 (start </a:t>
            </a:r>
            <a:r>
              <a:rPr lang="da-DK" sz="1800" dirty="0" err="1"/>
              <a:t>sep</a:t>
            </a:r>
            <a:r>
              <a:rPr lang="da-DK" sz="1800" dirty="0"/>
              <a:t>) med nogle af de beskrevne elementer.</a:t>
            </a:r>
          </a:p>
          <a:p>
            <a:endParaRPr lang="da-DK" sz="1800" dirty="0"/>
          </a:p>
          <a:p>
            <a:r>
              <a:rPr lang="da-DK" sz="1800" dirty="0"/>
              <a:t>Arbejde med interessentmobilisering frem mod en KÆMPE </a:t>
            </a:r>
            <a:r>
              <a:rPr lang="da-DK" sz="1800" dirty="0" err="1"/>
              <a:t>KÆMPE</a:t>
            </a:r>
            <a:r>
              <a:rPr lang="da-DK" sz="1800" dirty="0"/>
              <a:t> konference i 2020</a:t>
            </a:r>
          </a:p>
        </p:txBody>
      </p:sp>
      <p:pic>
        <p:nvPicPr>
          <p:cNvPr id="1026" name="Picture 2" descr="Billedresultat for to trinsraket">
            <a:extLst>
              <a:ext uri="{FF2B5EF4-FFF2-40B4-BE49-F238E27FC236}">
                <a16:creationId xmlns:a16="http://schemas.microsoft.com/office/drawing/2014/main" id="{D38537CE-0C3E-4607-8BC0-AEB83B7470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4" r="1"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343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2B56B-B825-49B1-87A6-6EE7A7CB8804}"/>
              </a:ext>
            </a:extLst>
          </p:cNvPr>
          <p:cNvSpPr>
            <a:spLocks noGrp="1"/>
          </p:cNvSpPr>
          <p:nvPr>
            <p:ph type="title"/>
          </p:nvPr>
        </p:nvSpPr>
        <p:spPr/>
        <p:txBody>
          <a:bodyPr/>
          <a:lstStyle/>
          <a:p>
            <a:r>
              <a:rPr lang="da-DK" dirty="0"/>
              <a:t>Kommentarer og ideer? </a:t>
            </a:r>
          </a:p>
        </p:txBody>
      </p:sp>
      <p:sp>
        <p:nvSpPr>
          <p:cNvPr id="3" name="Pladsholder til indhold 2">
            <a:extLst>
              <a:ext uri="{FF2B5EF4-FFF2-40B4-BE49-F238E27FC236}">
                <a16:creationId xmlns:a16="http://schemas.microsoft.com/office/drawing/2014/main" id="{29DBBA0E-1261-4482-A2AB-DC8557DD21E9}"/>
              </a:ext>
            </a:extLst>
          </p:cNvPr>
          <p:cNvSpPr>
            <a:spLocks noGrp="1"/>
          </p:cNvSpPr>
          <p:nvPr>
            <p:ph idx="1"/>
          </p:nvPr>
        </p:nvSpPr>
        <p:spPr/>
        <p:txBody>
          <a:bodyPr/>
          <a:lstStyle/>
          <a:p>
            <a:r>
              <a:rPr lang="da-DK" dirty="0"/>
              <a:t>Er det det rigtige formål?</a:t>
            </a:r>
          </a:p>
          <a:p>
            <a:endParaRPr lang="da-DK" dirty="0"/>
          </a:p>
          <a:p>
            <a:r>
              <a:rPr lang="da-DK" dirty="0"/>
              <a:t>Den rigtige form?</a:t>
            </a:r>
          </a:p>
          <a:p>
            <a:endParaRPr lang="da-DK" dirty="0"/>
          </a:p>
          <a:p>
            <a:r>
              <a:rPr lang="da-DK" dirty="0"/>
              <a:t>Den rigtige målgruppe?</a:t>
            </a:r>
          </a:p>
          <a:p>
            <a:endParaRPr lang="da-DK" dirty="0"/>
          </a:p>
          <a:p>
            <a:r>
              <a:rPr lang="da-DK" dirty="0"/>
              <a:t>Hvad skal der tages højde for i den videre planlægning af konferencen?</a:t>
            </a:r>
          </a:p>
        </p:txBody>
      </p:sp>
    </p:spTree>
    <p:extLst>
      <p:ext uri="{BB962C8B-B14F-4D97-AF65-F5344CB8AC3E}">
        <p14:creationId xmlns:p14="http://schemas.microsoft.com/office/powerpoint/2010/main" val="39707315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4CF2B-5618-4A70-B7C1-62767650885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ABBA0B8-BE71-406C-A937-C747E73C3D31}"/>
              </a:ext>
            </a:extLst>
          </p:cNvPr>
          <p:cNvSpPr>
            <a:spLocks noGrp="1"/>
          </p:cNvSpPr>
          <p:nvPr>
            <p:ph idx="1"/>
          </p:nvPr>
        </p:nvSpPr>
        <p:spPr/>
        <p:txBody>
          <a:bodyPr/>
          <a:lstStyle/>
          <a:p>
            <a:pPr marL="0" indent="0">
              <a:buNone/>
            </a:pPr>
            <a:r>
              <a:rPr lang="da-DK" b="1" dirty="0"/>
              <a:t>Indstilling </a:t>
            </a:r>
            <a:endParaRPr lang="da-DK" dirty="0"/>
          </a:p>
          <a:p>
            <a:pPr marL="0" indent="0">
              <a:buNone/>
            </a:pPr>
            <a:r>
              <a:rPr lang="da-DK" dirty="0"/>
              <a:t>At der tages stilling til planlægningen af konference i 2020. Herunder om der skal nedsættes en arbejdsgruppe eller hvordan udvalget indgår i planlægningen 	</a:t>
            </a:r>
          </a:p>
          <a:p>
            <a:endParaRPr lang="da-DK" dirty="0"/>
          </a:p>
        </p:txBody>
      </p:sp>
    </p:spTree>
    <p:extLst>
      <p:ext uri="{BB962C8B-B14F-4D97-AF65-F5344CB8AC3E}">
        <p14:creationId xmlns:p14="http://schemas.microsoft.com/office/powerpoint/2010/main" val="42412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F23B2B-4BA9-4F76-9892-4A8B407B9675}"/>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B04E79E6-A443-4204-B497-12903A609D74}"/>
              </a:ext>
            </a:extLst>
          </p:cNvPr>
          <p:cNvSpPr>
            <a:spLocks noGrp="1"/>
          </p:cNvSpPr>
          <p:nvPr>
            <p:ph idx="1"/>
          </p:nvPr>
        </p:nvSpPr>
        <p:spPr/>
        <p:txBody>
          <a:bodyPr/>
          <a:lstStyle/>
          <a:p>
            <a:endParaRPr lang="da-DK"/>
          </a:p>
        </p:txBody>
      </p:sp>
      <p:pic>
        <p:nvPicPr>
          <p:cNvPr id="4" name="Billede 3">
            <a:extLst>
              <a:ext uri="{FF2B5EF4-FFF2-40B4-BE49-F238E27FC236}">
                <a16:creationId xmlns:a16="http://schemas.microsoft.com/office/drawing/2014/main" id="{11014323-FB02-48A5-98FD-32AD49EFB329}"/>
              </a:ext>
            </a:extLst>
          </p:cNvPr>
          <p:cNvPicPr>
            <a:picLocks noChangeAspect="1"/>
          </p:cNvPicPr>
          <p:nvPr/>
        </p:nvPicPr>
        <p:blipFill>
          <a:blip r:embed="rId2"/>
          <a:stretch>
            <a:fillRect/>
          </a:stretch>
        </p:blipFill>
        <p:spPr>
          <a:xfrm>
            <a:off x="0" y="0"/>
            <a:ext cx="12184521" cy="3009900"/>
          </a:xfrm>
          <a:prstGeom prst="rect">
            <a:avLst/>
          </a:prstGeom>
        </p:spPr>
      </p:pic>
    </p:spTree>
    <p:extLst>
      <p:ext uri="{BB962C8B-B14F-4D97-AF65-F5344CB8AC3E}">
        <p14:creationId xmlns:p14="http://schemas.microsoft.com/office/powerpoint/2010/main" val="3604376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6B715C-5A04-4A8F-97A2-39C0D86A57AD}"/>
              </a:ext>
            </a:extLst>
          </p:cNvPr>
          <p:cNvSpPr>
            <a:spLocks noGrp="1"/>
          </p:cNvSpPr>
          <p:nvPr>
            <p:ph type="ctrTitle"/>
          </p:nvPr>
        </p:nvSpPr>
        <p:spPr>
          <a:xfrm>
            <a:off x="527538" y="4756638"/>
            <a:ext cx="11139854" cy="930447"/>
          </a:xfrm>
        </p:spPr>
        <p:txBody>
          <a:bodyPr>
            <a:normAutofit/>
          </a:bodyPr>
          <a:lstStyle/>
          <a:p>
            <a:r>
              <a:rPr lang="da-DK" sz="5400" b="1">
                <a:solidFill>
                  <a:srgbClr val="FFFFFF"/>
                </a:solidFill>
              </a:rPr>
              <a:t>Syv indsatsområder </a:t>
            </a:r>
            <a:endParaRPr lang="da-DK" sz="5400">
              <a:solidFill>
                <a:srgbClr val="FFFFFF"/>
              </a:solidFill>
            </a:endParaRPr>
          </a:p>
        </p:txBody>
      </p:sp>
      <p:sp>
        <p:nvSpPr>
          <p:cNvPr id="3" name="Undertitel 2">
            <a:extLst>
              <a:ext uri="{FF2B5EF4-FFF2-40B4-BE49-F238E27FC236}">
                <a16:creationId xmlns:a16="http://schemas.microsoft.com/office/drawing/2014/main" id="{9FBE228F-A16F-497C-A01C-C25093EE6BA0}"/>
              </a:ext>
            </a:extLst>
          </p:cNvPr>
          <p:cNvSpPr>
            <a:spLocks noGrp="1"/>
          </p:cNvSpPr>
          <p:nvPr>
            <p:ph type="subTitle" idx="1"/>
          </p:nvPr>
        </p:nvSpPr>
        <p:spPr>
          <a:xfrm>
            <a:off x="1339362" y="5815698"/>
            <a:ext cx="9144000" cy="420001"/>
          </a:xfrm>
        </p:spPr>
        <p:txBody>
          <a:bodyPr>
            <a:normAutofit/>
          </a:bodyPr>
          <a:lstStyle/>
          <a:p>
            <a:r>
              <a:rPr lang="da-DK" sz="2000">
                <a:solidFill>
                  <a:srgbClr val="4FE2FF"/>
                </a:solidFill>
              </a:rPr>
              <a:t>Fra koalitionsgruppen bag oplæg til National Læsestrategi</a:t>
            </a:r>
          </a:p>
        </p:txBody>
      </p:sp>
      <p:pic>
        <p:nvPicPr>
          <p:cNvPr id="10" name="Billede 9" descr="Et billede, der indeholder person, sidder, mand, indendørs&#10;&#10;Automatisk genereret beskrivelse">
            <a:extLst>
              <a:ext uri="{FF2B5EF4-FFF2-40B4-BE49-F238E27FC236}">
                <a16:creationId xmlns:a16="http://schemas.microsoft.com/office/drawing/2014/main" id="{444DB4FC-97B0-4CAF-9A9B-8A6E8D6CFB15}"/>
              </a:ext>
            </a:extLst>
          </p:cNvPr>
          <p:cNvPicPr>
            <a:picLocks noChangeAspect="1"/>
          </p:cNvPicPr>
          <p:nvPr/>
        </p:nvPicPr>
        <p:blipFill>
          <a:blip r:embed="rId2"/>
          <a:stretch>
            <a:fillRect/>
          </a:stretch>
        </p:blipFill>
        <p:spPr>
          <a:xfrm>
            <a:off x="1583864" y="307731"/>
            <a:ext cx="2928269" cy="3997637"/>
          </a:xfrm>
          <a:prstGeom prst="rect">
            <a:avLst/>
          </a:prstGeom>
        </p:spPr>
      </p:pic>
      <p:pic>
        <p:nvPicPr>
          <p:cNvPr id="5" name="Billede 4">
            <a:extLst>
              <a:ext uri="{FF2B5EF4-FFF2-40B4-BE49-F238E27FC236}">
                <a16:creationId xmlns:a16="http://schemas.microsoft.com/office/drawing/2014/main" id="{8ED30366-406E-41A7-8ADD-34F2092EA379}"/>
              </a:ext>
            </a:extLst>
          </p:cNvPr>
          <p:cNvPicPr>
            <a:picLocks noChangeAspect="1"/>
          </p:cNvPicPr>
          <p:nvPr/>
        </p:nvPicPr>
        <p:blipFill>
          <a:blip r:embed="rId3"/>
          <a:stretch>
            <a:fillRect/>
          </a:stretch>
        </p:blipFill>
        <p:spPr>
          <a:xfrm>
            <a:off x="6416043" y="315140"/>
            <a:ext cx="5455917" cy="3982818"/>
          </a:xfrm>
          <a:prstGeom prst="rect">
            <a:avLst/>
          </a:prstGeom>
        </p:spPr>
      </p:pic>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35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9A32FDA-5D63-42A3-A357-BA8575F84328}"/>
              </a:ext>
            </a:extLst>
          </p:cNvPr>
          <p:cNvSpPr>
            <a:spLocks noGrp="1"/>
          </p:cNvSpPr>
          <p:nvPr>
            <p:ph type="title"/>
          </p:nvPr>
        </p:nvSpPr>
        <p:spPr>
          <a:xfrm>
            <a:off x="4384039" y="365125"/>
            <a:ext cx="7164493" cy="1325563"/>
          </a:xfrm>
        </p:spPr>
        <p:txBody>
          <a:bodyPr>
            <a:normAutofit/>
          </a:bodyPr>
          <a:lstStyle/>
          <a:p>
            <a:r>
              <a:rPr lang="da-DK" b="1"/>
              <a:t>En samlet national læsestrategi </a:t>
            </a:r>
            <a:br>
              <a:rPr lang="da-DK" b="1"/>
            </a:br>
            <a:endParaRPr lang="da-DK"/>
          </a:p>
        </p:txBody>
      </p:sp>
      <p:pic>
        <p:nvPicPr>
          <p:cNvPr id="12" name="Billede 11" descr="Et billede, der indeholder person, sidder, mand, indendørs&#10;&#10;Automatisk genereret beskrivelse">
            <a:extLst>
              <a:ext uri="{FF2B5EF4-FFF2-40B4-BE49-F238E27FC236}">
                <a16:creationId xmlns:a16="http://schemas.microsoft.com/office/drawing/2014/main" id="{7AF2AA5A-E9FE-499E-ADA2-BC92DFA27A7E}"/>
              </a:ext>
            </a:extLst>
          </p:cNvPr>
          <p:cNvPicPr>
            <a:picLocks noChangeAspect="1"/>
          </p:cNvPicPr>
          <p:nvPr/>
        </p:nvPicPr>
        <p:blipFill>
          <a:blip r:embed="rId2"/>
          <a:stretch>
            <a:fillRect/>
          </a:stretch>
        </p:blipFill>
        <p:spPr>
          <a:xfrm>
            <a:off x="480060" y="1090222"/>
            <a:ext cx="3425957" cy="4677074"/>
          </a:xfrm>
          <a:prstGeom prst="rect">
            <a:avLst/>
          </a:prstGeom>
        </p:spPr>
      </p:pic>
      <p:sp>
        <p:nvSpPr>
          <p:cNvPr id="3" name="Pladsholder til indhold 2">
            <a:extLst>
              <a:ext uri="{FF2B5EF4-FFF2-40B4-BE49-F238E27FC236}">
                <a16:creationId xmlns:a16="http://schemas.microsoft.com/office/drawing/2014/main" id="{AAD657C2-D845-42AA-9757-10E6D2EED643}"/>
              </a:ext>
            </a:extLst>
          </p:cNvPr>
          <p:cNvSpPr>
            <a:spLocks noGrp="1"/>
          </p:cNvSpPr>
          <p:nvPr>
            <p:ph idx="1"/>
          </p:nvPr>
        </p:nvSpPr>
        <p:spPr>
          <a:xfrm>
            <a:off x="4387515" y="2022601"/>
            <a:ext cx="7161017" cy="4154361"/>
          </a:xfrm>
        </p:spPr>
        <p:txBody>
          <a:bodyPr>
            <a:normAutofit/>
          </a:bodyPr>
          <a:lstStyle/>
          <a:p>
            <a:pPr marL="0" indent="0">
              <a:buNone/>
            </a:pPr>
            <a:r>
              <a:rPr lang="da-DK" sz="2000"/>
              <a:t>Visionen er at udvikle en stærk læsekultur hos børn og unge.</a:t>
            </a:r>
          </a:p>
          <a:p>
            <a:pPr marL="0" indent="0">
              <a:buNone/>
            </a:pPr>
            <a:r>
              <a:rPr lang="da-DK" sz="2000"/>
              <a:t> </a:t>
            </a:r>
          </a:p>
          <a:p>
            <a:pPr marL="0" indent="0">
              <a:buNone/>
            </a:pPr>
            <a:r>
              <a:rPr lang="da-DK" sz="2000"/>
              <a:t>Det opnår vi ved, at: </a:t>
            </a:r>
          </a:p>
          <a:p>
            <a:pPr marL="514350" indent="-514350">
              <a:buAutoNum type="arabicPeriod"/>
            </a:pPr>
            <a:r>
              <a:rPr lang="da-DK" sz="2000"/>
              <a:t>Flere børn og unge bliver motiverede til at læse, både i fritiden og i forbindelse med skole og uddannelse. </a:t>
            </a:r>
          </a:p>
          <a:p>
            <a:pPr marL="514350" indent="-514350">
              <a:buAutoNum type="arabicPeriod"/>
            </a:pPr>
            <a:endParaRPr lang="da-DK" sz="2000"/>
          </a:p>
          <a:p>
            <a:pPr marL="514350" indent="-514350">
              <a:buAutoNum type="arabicPeriod"/>
            </a:pPr>
            <a:r>
              <a:rPr lang="da-DK" sz="2000"/>
              <a:t>Flere børn og unge læser mere, fordi de oplever, at læsning giver dem et personligt udbytte.</a:t>
            </a:r>
          </a:p>
        </p:txBody>
      </p:sp>
    </p:spTree>
    <p:extLst>
      <p:ext uri="{BB962C8B-B14F-4D97-AF65-F5344CB8AC3E}">
        <p14:creationId xmlns:p14="http://schemas.microsoft.com/office/powerpoint/2010/main" val="119953255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84F9A3-874F-4894-9793-296E0884E5C6}"/>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1800" dirty="0">
                <a:solidFill>
                  <a:srgbClr val="FFFFFF"/>
                </a:solidFill>
              </a:rPr>
              <a:t>Indsatsområde 1 </a:t>
            </a:r>
          </a:p>
        </p:txBody>
      </p:sp>
      <p:pic>
        <p:nvPicPr>
          <p:cNvPr id="6" name="Billede 5" descr="Et billede, der indeholder person, sidder, mand, indendørs&#10;&#10;Automatisk genereret beskrivelse">
            <a:extLst>
              <a:ext uri="{FF2B5EF4-FFF2-40B4-BE49-F238E27FC236}">
                <a16:creationId xmlns:a16="http://schemas.microsoft.com/office/drawing/2014/main" id="{F14D66EE-C943-4EED-B5BB-E29062B7B17B}"/>
              </a:ext>
            </a:extLst>
          </p:cNvPr>
          <p:cNvPicPr>
            <a:picLocks noChangeAspect="1"/>
          </p:cNvPicPr>
          <p:nvPr/>
        </p:nvPicPr>
        <p:blipFill>
          <a:blip r:embed="rId2"/>
          <a:stretch>
            <a:fillRect/>
          </a:stretch>
        </p:blipFill>
        <p:spPr>
          <a:xfrm rot="843422">
            <a:off x="10178001" y="426855"/>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9" name="Rektangel 8">
            <a:extLst>
              <a:ext uri="{FF2B5EF4-FFF2-40B4-BE49-F238E27FC236}">
                <a16:creationId xmlns:a16="http://schemas.microsoft.com/office/drawing/2014/main" id="{98675968-388D-43C8-9875-4D632812C12A}"/>
              </a:ext>
            </a:extLst>
          </p:cNvPr>
          <p:cNvSpPr/>
          <p:nvPr/>
        </p:nvSpPr>
        <p:spPr>
          <a:xfrm>
            <a:off x="3964453" y="2437402"/>
            <a:ext cx="4615302" cy="707886"/>
          </a:xfrm>
          <a:prstGeom prst="rect">
            <a:avLst/>
          </a:prstGeom>
        </p:spPr>
        <p:txBody>
          <a:bodyPr wrap="none">
            <a:spAutoFit/>
          </a:bodyPr>
          <a:lstStyle/>
          <a:p>
            <a:r>
              <a:rPr lang="da-DK" sz="4000" dirty="0"/>
              <a:t> Tilgængelig litteratur</a:t>
            </a:r>
          </a:p>
        </p:txBody>
      </p:sp>
      <p:sp>
        <p:nvSpPr>
          <p:cNvPr id="3" name="Rektangel 2">
            <a:extLst>
              <a:ext uri="{FF2B5EF4-FFF2-40B4-BE49-F238E27FC236}">
                <a16:creationId xmlns:a16="http://schemas.microsoft.com/office/drawing/2014/main" id="{4E5EFCFA-2A3E-4E03-83FA-67CE9E8EC41E}"/>
              </a:ext>
            </a:extLst>
          </p:cNvPr>
          <p:cNvSpPr/>
          <p:nvPr/>
        </p:nvSpPr>
        <p:spPr>
          <a:xfrm>
            <a:off x="4985681" y="3928586"/>
            <a:ext cx="6096000" cy="1323439"/>
          </a:xfrm>
          <a:prstGeom prst="rect">
            <a:avLst/>
          </a:prstGeom>
        </p:spPr>
        <p:txBody>
          <a:bodyPr>
            <a:spAutoFit/>
          </a:bodyPr>
          <a:lstStyle/>
          <a:p>
            <a:r>
              <a:rPr lang="da-DK" sz="2000" dirty="0">
                <a:solidFill>
                  <a:schemeClr val="tx1">
                    <a:lumMod val="65000"/>
                  </a:schemeClr>
                </a:solidFill>
                <a:latin typeface="Kulturista"/>
              </a:rPr>
              <a:t>Litteratur skal være tilgængelig, der hvor børn og unge befinder sig – både fysisk og digitalt. Vi vil inspirere børn og unge i alle aldre, gøre litteraturen mere tilgængelig og skabe inkluderende læsefællesskaber. </a:t>
            </a:r>
            <a:endParaRPr lang="da-DK" sz="2000" dirty="0">
              <a:solidFill>
                <a:schemeClr val="tx1">
                  <a:lumMod val="65000"/>
                </a:schemeClr>
              </a:solidFill>
            </a:endParaRPr>
          </a:p>
        </p:txBody>
      </p:sp>
    </p:spTree>
    <p:extLst>
      <p:ext uri="{BB962C8B-B14F-4D97-AF65-F5344CB8AC3E}">
        <p14:creationId xmlns:p14="http://schemas.microsoft.com/office/powerpoint/2010/main" val="1512706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B3725A-977A-4568-94EE-C6B9A6863B3A}"/>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2000" dirty="0">
                <a:solidFill>
                  <a:srgbClr val="FFFFFF"/>
                </a:solidFill>
              </a:rPr>
              <a:t>Indsatsområde 2 </a:t>
            </a:r>
          </a:p>
        </p:txBody>
      </p:sp>
      <p:sp>
        <p:nvSpPr>
          <p:cNvPr id="3" name="Pladsholder til indhold 2">
            <a:extLst>
              <a:ext uri="{FF2B5EF4-FFF2-40B4-BE49-F238E27FC236}">
                <a16:creationId xmlns:a16="http://schemas.microsoft.com/office/drawing/2014/main" id="{9592992E-ED7D-4819-8846-64191CCBC965}"/>
              </a:ext>
            </a:extLst>
          </p:cNvPr>
          <p:cNvSpPr>
            <a:spLocks noGrp="1"/>
          </p:cNvSpPr>
          <p:nvPr>
            <p:ph idx="1"/>
          </p:nvPr>
        </p:nvSpPr>
        <p:spPr>
          <a:xfrm>
            <a:off x="4962525" y="3372601"/>
            <a:ext cx="6959599" cy="1813963"/>
          </a:xfrm>
        </p:spPr>
        <p:txBody>
          <a:bodyPr>
            <a:normAutofit lnSpcReduction="10000"/>
          </a:bodyPr>
          <a:lstStyle/>
          <a:p>
            <a:pPr marL="0" indent="0">
              <a:buNone/>
            </a:pPr>
            <a:r>
              <a:rPr lang="da-DK" sz="2000" dirty="0">
                <a:solidFill>
                  <a:schemeClr val="tx1">
                    <a:lumMod val="65000"/>
                  </a:schemeClr>
                </a:solidFill>
              </a:rPr>
              <a:t>Der er brug for en læsefokuseret rød tråd fra hjem, folkebibliotek og dagtilbud over indskoling og mellemtrin til udskoling og ungdomsuddannelse. </a:t>
            </a:r>
          </a:p>
          <a:p>
            <a:pPr marL="0" indent="0">
              <a:buNone/>
            </a:pPr>
            <a:r>
              <a:rPr lang="da-DK" sz="2000" dirty="0">
                <a:solidFill>
                  <a:schemeClr val="tx1">
                    <a:lumMod val="65000"/>
                  </a:schemeClr>
                </a:solidFill>
              </a:rPr>
              <a:t>Det kræver opkvalificering af sundhedsplejersker, pædagoger, lærere, boghandlere og folkebibliotekarer, så børnenes læsekompetencer udvikles gennem hele barndommen. </a:t>
            </a:r>
            <a:endParaRPr lang="da-DK" sz="1200" dirty="0">
              <a:solidFill>
                <a:schemeClr val="tx1">
                  <a:lumMod val="65000"/>
                </a:schemeClr>
              </a:solidFill>
            </a:endParaRPr>
          </a:p>
        </p:txBody>
      </p:sp>
      <p:pic>
        <p:nvPicPr>
          <p:cNvPr id="5" name="Billede 4" descr="Et billede, der indeholder person, sidder, mand, indendørs&#10;&#10;Automatisk genereret beskrivelse">
            <a:extLst>
              <a:ext uri="{FF2B5EF4-FFF2-40B4-BE49-F238E27FC236}">
                <a16:creationId xmlns:a16="http://schemas.microsoft.com/office/drawing/2014/main" id="{32FB06D6-3E0B-4DC9-A76C-167FDEEE6226}"/>
              </a:ext>
            </a:extLst>
          </p:cNvPr>
          <p:cNvPicPr>
            <a:picLocks noChangeAspect="1"/>
          </p:cNvPicPr>
          <p:nvPr/>
        </p:nvPicPr>
        <p:blipFill>
          <a:blip r:embed="rId2"/>
          <a:stretch>
            <a:fillRect/>
          </a:stretch>
        </p:blipFill>
        <p:spPr>
          <a:xfrm rot="843422">
            <a:off x="10373942" y="286896"/>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6" name="Rektangel 5">
            <a:extLst>
              <a:ext uri="{FF2B5EF4-FFF2-40B4-BE49-F238E27FC236}">
                <a16:creationId xmlns:a16="http://schemas.microsoft.com/office/drawing/2014/main" id="{644A27FE-5CD9-4A55-977E-96FB9566AC0D}"/>
              </a:ext>
            </a:extLst>
          </p:cNvPr>
          <p:cNvSpPr/>
          <p:nvPr/>
        </p:nvSpPr>
        <p:spPr>
          <a:xfrm>
            <a:off x="3576308" y="2566484"/>
            <a:ext cx="8615692" cy="584775"/>
          </a:xfrm>
          <a:prstGeom prst="rect">
            <a:avLst/>
          </a:prstGeom>
        </p:spPr>
        <p:txBody>
          <a:bodyPr wrap="none">
            <a:spAutoFit/>
          </a:bodyPr>
          <a:lstStyle/>
          <a:p>
            <a:r>
              <a:rPr lang="da-DK" sz="3200" b="1" dirty="0"/>
              <a:t>Kontinuitet i læseindsatsen hos fagprofessionelle </a:t>
            </a:r>
            <a:endParaRPr lang="da-DK" sz="3200" dirty="0"/>
          </a:p>
        </p:txBody>
      </p:sp>
    </p:spTree>
    <p:extLst>
      <p:ext uri="{BB962C8B-B14F-4D97-AF65-F5344CB8AC3E}">
        <p14:creationId xmlns:p14="http://schemas.microsoft.com/office/powerpoint/2010/main" val="2271685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9B21F-6F54-4E29-8DC8-E79DB57C7A18}"/>
              </a:ext>
            </a:extLst>
          </p:cNvPr>
          <p:cNvSpPr>
            <a:spLocks noGrp="1"/>
          </p:cNvSpPr>
          <p:nvPr>
            <p:ph type="title"/>
          </p:nvPr>
        </p:nvSpPr>
        <p:spPr>
          <a:xfrm>
            <a:off x="694510" y="1487272"/>
            <a:ext cx="2743200" cy="2743200"/>
          </a:xfrm>
          <a:prstGeom prst="ellipse">
            <a:avLst/>
          </a:prstGeom>
          <a:solidFill>
            <a:srgbClr val="7B7B7B"/>
          </a:solidFill>
          <a:ln w="174625" cmpd="thinThick">
            <a:solidFill>
              <a:srgbClr val="7B7B7B"/>
            </a:solidFill>
          </a:ln>
        </p:spPr>
        <p:txBody>
          <a:bodyPr>
            <a:normAutofit/>
          </a:bodyPr>
          <a:lstStyle/>
          <a:p>
            <a:pPr algn="ctr"/>
            <a:r>
              <a:rPr lang="da-DK" sz="2000" dirty="0">
                <a:solidFill>
                  <a:srgbClr val="FFFFFF"/>
                </a:solidFill>
              </a:rPr>
              <a:t>Indsatsområde 3</a:t>
            </a:r>
          </a:p>
        </p:txBody>
      </p:sp>
      <p:sp>
        <p:nvSpPr>
          <p:cNvPr id="3" name="Pladsholder til indhold 2">
            <a:extLst>
              <a:ext uri="{FF2B5EF4-FFF2-40B4-BE49-F238E27FC236}">
                <a16:creationId xmlns:a16="http://schemas.microsoft.com/office/drawing/2014/main" id="{A2291C34-DE6B-4E80-8D18-A55680D8EA02}"/>
              </a:ext>
            </a:extLst>
          </p:cNvPr>
          <p:cNvSpPr>
            <a:spLocks noGrp="1"/>
          </p:cNvSpPr>
          <p:nvPr>
            <p:ph idx="1"/>
          </p:nvPr>
        </p:nvSpPr>
        <p:spPr>
          <a:xfrm>
            <a:off x="5153025" y="3362325"/>
            <a:ext cx="6578599" cy="1608058"/>
          </a:xfrm>
        </p:spPr>
        <p:txBody>
          <a:bodyPr>
            <a:noAutofit/>
          </a:bodyPr>
          <a:lstStyle/>
          <a:p>
            <a:pPr marL="0" indent="0">
              <a:buNone/>
            </a:pPr>
            <a:r>
              <a:rPr lang="da-DK" sz="2000" dirty="0">
                <a:solidFill>
                  <a:schemeClr val="tx1">
                    <a:lumMod val="65000"/>
                  </a:schemeClr>
                </a:solidFill>
              </a:rPr>
              <a:t>Vi skal forstå de fællesskaber og den kultur, som engagerer børn og unge. </a:t>
            </a:r>
          </a:p>
          <a:p>
            <a:pPr marL="0" indent="0">
              <a:buNone/>
            </a:pPr>
            <a:r>
              <a:rPr lang="da-DK" sz="2000" dirty="0">
                <a:solidFill>
                  <a:schemeClr val="tx1">
                    <a:lumMod val="65000"/>
                  </a:schemeClr>
                </a:solidFill>
              </a:rPr>
              <a:t>Deres interesser og medievaner er i konstant omkalfatring, og læseindsatser skal ramme ind i børn og unges egne interessefællesskaber. </a:t>
            </a:r>
          </a:p>
        </p:txBody>
      </p:sp>
      <p:pic>
        <p:nvPicPr>
          <p:cNvPr id="5" name="Billede 4" descr="Et billede, der indeholder person, sidder, mand, indendørs&#10;&#10;Automatisk genereret beskrivelse">
            <a:extLst>
              <a:ext uri="{FF2B5EF4-FFF2-40B4-BE49-F238E27FC236}">
                <a16:creationId xmlns:a16="http://schemas.microsoft.com/office/drawing/2014/main" id="{F814CC78-EB1A-49EA-9C3C-42D2B580C887}"/>
              </a:ext>
            </a:extLst>
          </p:cNvPr>
          <p:cNvPicPr>
            <a:picLocks noChangeAspect="1"/>
          </p:cNvPicPr>
          <p:nvPr/>
        </p:nvPicPr>
        <p:blipFill>
          <a:blip r:embed="rId2"/>
          <a:stretch>
            <a:fillRect/>
          </a:stretch>
        </p:blipFill>
        <p:spPr>
          <a:xfrm rot="843422">
            <a:off x="10212160" y="288467"/>
            <a:ext cx="1403805" cy="1916457"/>
          </a:xfrm>
          <a:prstGeom prst="rect">
            <a:avLst/>
          </a:prstGeom>
          <a:ln>
            <a:solidFill>
              <a:schemeClr val="tx1"/>
            </a:solidFill>
          </a:ln>
          <a:effectLst>
            <a:outerShdw blurRad="50800" dist="38100" dir="8100000" algn="tr" rotWithShape="0">
              <a:prstClr val="black">
                <a:alpha val="40000"/>
              </a:prstClr>
            </a:outerShdw>
          </a:effectLst>
        </p:spPr>
      </p:pic>
      <p:sp>
        <p:nvSpPr>
          <p:cNvPr id="6" name="Rektangel 5">
            <a:extLst>
              <a:ext uri="{FF2B5EF4-FFF2-40B4-BE49-F238E27FC236}">
                <a16:creationId xmlns:a16="http://schemas.microsoft.com/office/drawing/2014/main" id="{6F4DACB1-10E9-4E28-88D3-B72BE0724C88}"/>
              </a:ext>
            </a:extLst>
          </p:cNvPr>
          <p:cNvSpPr/>
          <p:nvPr/>
        </p:nvSpPr>
        <p:spPr>
          <a:xfrm>
            <a:off x="3757140" y="2674206"/>
            <a:ext cx="7845353" cy="461665"/>
          </a:xfrm>
          <a:prstGeom prst="rect">
            <a:avLst/>
          </a:prstGeom>
        </p:spPr>
        <p:txBody>
          <a:bodyPr wrap="none">
            <a:spAutoFit/>
          </a:bodyPr>
          <a:lstStyle/>
          <a:p>
            <a:r>
              <a:rPr lang="da-DK" sz="2400" b="1" dirty="0"/>
              <a:t>Børn og unges kultur og fællesskaber som afsæt for læsning </a:t>
            </a:r>
            <a:endParaRPr lang="da-DK" sz="2400" dirty="0"/>
          </a:p>
        </p:txBody>
      </p:sp>
    </p:spTree>
    <p:extLst>
      <p:ext uri="{BB962C8B-B14F-4D97-AF65-F5344CB8AC3E}">
        <p14:creationId xmlns:p14="http://schemas.microsoft.com/office/powerpoint/2010/main" val="421927469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7D1468F965CD0E46B19593B14439F188" ma:contentTypeVersion="10" ma:contentTypeDescription="Opret et nyt dokument." ma:contentTypeScope="" ma:versionID="4ee4e91cd4dfd45ac219948c7de8441f">
  <xsd:schema xmlns:xsd="http://www.w3.org/2001/XMLSchema" xmlns:xs="http://www.w3.org/2001/XMLSchema" xmlns:p="http://schemas.microsoft.com/office/2006/metadata/properties" xmlns:ns2="3698363b-ef1e-4f8b-a30a-8cd0e7919661" xmlns:ns3="601d1014-e49c-4a1f-8d2d-d39fbe13f807" targetNamespace="http://schemas.microsoft.com/office/2006/metadata/properties" ma:root="true" ma:fieldsID="2c56f42436954395a8426f6b0ccb4bdb" ns2:_="" ns3:_="">
    <xsd:import namespace="3698363b-ef1e-4f8b-a30a-8cd0e7919661"/>
    <xsd:import namespace="601d1014-e49c-4a1f-8d2d-d39fbe13f8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8363b-ef1e-4f8b-a30a-8cd0e79196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1d1014-e49c-4a1f-8d2d-d39fbe13f807"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329ADB-FDC3-4F8D-A510-DAD599A6CA1A}">
  <ds:schemaRefs>
    <ds:schemaRef ds:uri="http://purl.org/dc/elements/1.1/"/>
    <ds:schemaRef ds:uri="http://schemas.microsoft.com/office/2006/metadata/properties"/>
    <ds:schemaRef ds:uri="3698363b-ef1e-4f8b-a30a-8cd0e7919661"/>
    <ds:schemaRef ds:uri="http://purl.org/dc/terms/"/>
    <ds:schemaRef ds:uri="601d1014-e49c-4a1f-8d2d-d39fbe13f807"/>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D11FD05-5E2A-4D7B-A3E7-B6BCC0094BC0}">
  <ds:schemaRefs>
    <ds:schemaRef ds:uri="http://schemas.microsoft.com/sharepoint/v3/contenttype/forms"/>
  </ds:schemaRefs>
</ds:datastoreItem>
</file>

<file path=customXml/itemProps3.xml><?xml version="1.0" encoding="utf-8"?>
<ds:datastoreItem xmlns:ds="http://schemas.openxmlformats.org/officeDocument/2006/customXml" ds:itemID="{75F597D7-D34C-4561-9BA5-C56B961059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98363b-ef1e-4f8b-a30a-8cd0e7919661"/>
    <ds:schemaRef ds:uri="601d1014-e49c-4a1f-8d2d-d39fbe13f8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117</TotalTime>
  <Words>1362</Words>
  <Application>Microsoft Office PowerPoint</Application>
  <PresentationFormat>Widescreen</PresentationFormat>
  <Paragraphs>204</Paragraphs>
  <Slides>44</Slides>
  <Notes>0</Notes>
  <HiddenSlides>0</HiddenSlides>
  <MMClips>1</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44</vt:i4>
      </vt:variant>
    </vt:vector>
  </HeadingPairs>
  <TitlesOfParts>
    <vt:vector size="51" baseType="lpstr">
      <vt:lpstr>Arial</vt:lpstr>
      <vt:lpstr>Calibri</vt:lpstr>
      <vt:lpstr>Calibri Light</vt:lpstr>
      <vt:lpstr>Georgia</vt:lpstr>
      <vt:lpstr>inherit</vt:lpstr>
      <vt:lpstr>Kulturista</vt:lpstr>
      <vt:lpstr>Office-tema</vt:lpstr>
      <vt:lpstr>Danmarks Biblioteksforenings Lærings- og Digitaliseringsudvalg </vt:lpstr>
      <vt:lpstr>PowerPoint-præsentation</vt:lpstr>
      <vt:lpstr> 2. Opfølgning på udvalget seminar i Odense   </vt:lpstr>
      <vt:lpstr>PowerPoint-præsentation</vt:lpstr>
      <vt:lpstr>Syv indsatsområder </vt:lpstr>
      <vt:lpstr>En samlet national læsestrategi  </vt:lpstr>
      <vt:lpstr>Indsatsområde 1 </vt:lpstr>
      <vt:lpstr>Indsatsområde 2 </vt:lpstr>
      <vt:lpstr>Indsatsområde 3</vt:lpstr>
      <vt:lpstr>Indsatsområde 4 </vt:lpstr>
      <vt:lpstr>Indsatsområde 5 </vt:lpstr>
      <vt:lpstr>Indsatsområde 6</vt:lpstr>
      <vt:lpstr>Indsatsområde 7</vt:lpstr>
      <vt:lpstr> Tre konkrete ønsker om handling </vt:lpstr>
      <vt:lpstr>Høring om oplæg til national læsestrategi den 11. september  Medieomtale  </vt:lpstr>
      <vt:lpstr>PowerPoint-præsentation</vt:lpstr>
      <vt:lpstr>PowerPoint-præsentation</vt:lpstr>
      <vt:lpstr>PowerPoint-præsentation</vt:lpstr>
      <vt:lpstr>PowerPoint-præsentation</vt:lpstr>
      <vt:lpstr>PowerPoint-præsentation</vt:lpstr>
      <vt:lpstr>PowerPoint-præsentation</vt:lpstr>
      <vt:lpstr>Den politiske modtagelse</vt:lpstr>
      <vt:lpstr>PowerPoint-præsentation</vt:lpstr>
      <vt:lpstr> "Børnene skal stadig lære mere i skolen." står der i statsministerens åbningstale, hvis man læser teksten.   Det hun i virkeligheden sagde var "Og flere børn skal faktisk lære at læse når de går i skole"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Hvorfor er læsning vigtig?  Bud fra Lærings- og Digitaliseringsudvalgets møde 26.11.2028</vt:lpstr>
      <vt:lpstr>PowerPoint-præsentation</vt:lpstr>
      <vt:lpstr>Formålet med en konference</vt:lpstr>
      <vt:lpstr>Konferencens form om målgruppe</vt:lpstr>
      <vt:lpstr>Konferencens form om målgruppe</vt:lpstr>
      <vt:lpstr>Partnere?</vt:lpstr>
      <vt:lpstr>PowerPoint-præsentation</vt:lpstr>
      <vt:lpstr>Bud på key note speakers </vt:lpstr>
      <vt:lpstr>PowerPoint-præsentation</vt:lpstr>
      <vt:lpstr>En første programskitse</vt:lpstr>
      <vt:lpstr>Kommentarer og ideer? </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Danmarks Biblioteksforenings Lærings- og Digitaliseringsudvalg</dc:title>
  <dc:creator>Michel Steen-Hansen</dc:creator>
  <cp:lastModifiedBy>Michel Steen-Hansen</cp:lastModifiedBy>
  <cp:revision>1</cp:revision>
  <dcterms:created xsi:type="dcterms:W3CDTF">2019-10-08T06:24:11Z</dcterms:created>
  <dcterms:modified xsi:type="dcterms:W3CDTF">2019-10-11T07:28:05Z</dcterms:modified>
</cp:coreProperties>
</file>