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97" r:id="rId2"/>
    <p:sldId id="402" r:id="rId3"/>
    <p:sldId id="428" r:id="rId4"/>
    <p:sldId id="407" r:id="rId5"/>
    <p:sldId id="408" r:id="rId6"/>
    <p:sldId id="419" r:id="rId7"/>
    <p:sldId id="410" r:id="rId8"/>
    <p:sldId id="429" r:id="rId9"/>
    <p:sldId id="416" r:id="rId10"/>
    <p:sldId id="421" r:id="rId11"/>
    <p:sldId id="409" r:id="rId12"/>
    <p:sldId id="404" r:id="rId13"/>
    <p:sldId id="430" r:id="rId14"/>
    <p:sldId id="426" r:id="rId15"/>
    <p:sldId id="431" r:id="rId16"/>
    <p:sldId id="432" r:id="rId17"/>
  </p:sldIdLst>
  <p:sldSz cx="9144000" cy="6858000" type="screen4x3"/>
  <p:notesSz cx="6858000" cy="9144000"/>
  <p:defaultTextStyle>
    <a:defPPr>
      <a:defRPr lang="da-DK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-112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-112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-112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-112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-11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-11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-11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-11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-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A48A"/>
    <a:srgbClr val="034276"/>
    <a:srgbClr val="808080"/>
    <a:srgbClr val="91002F"/>
    <a:srgbClr val="8AC151"/>
    <a:srgbClr val="176944"/>
    <a:srgbClr val="D0E5F8"/>
    <a:srgbClr val="9AC0E8"/>
    <a:srgbClr val="034272"/>
    <a:srgbClr val="B4D25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1219" autoAdjust="0"/>
  </p:normalViewPr>
  <p:slideViewPr>
    <p:cSldViewPr snapToGrid="0" snapToObjects="1">
      <p:cViewPr varScale="1">
        <p:scale>
          <a:sx n="62" d="100"/>
          <a:sy n="62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chael%20Moos-Bjerre\Dropbox\MOOS-BJERRE%20ANALYSE\Salgsaktiviteter\Leads\Biblioteksbarometer\Konference%20om%20biblioteket%20og%20dets%20brugere\Pr&#230;sentationer\Figurer%20til%20opl&#230;g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chael%20Moos-Bjerre\Dropbox\MOOS-BJERRE%20ANALYSE\Salgsaktiviteter\Leads\Biblioteksbarometer\Konference%20om%20biblioteket%20og%20dets%20brugere\Pr&#230;sentationer\Figurer%20til%20opl&#230;g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chael%20Moos-Bjerre\Dropbox\MOOS-BJERRE%20ANALYSE\Salgsaktiviteter\Leads\Biblioteksbarometer\Konference%20om%20biblioteket%20og%20dets%20brugere\Pr&#230;sentationer\Figurer%20til%20opl&#230;g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ichael%20Moos-Bjerre\Dropbox\MOOS-BJERRE%20ANALYSE\Projekter%20og%20salg\Projekter\M22_Bib_Barometer_analyse_2012\Data\Samlet%20datafil.xlsx" TargetMode="External"/><Relationship Id="rId1" Type="http://schemas.openxmlformats.org/officeDocument/2006/relationships/image" Target="../media/image4.png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ynne\Dropbox\Praktikforl&#248;b\Theresa%20Sj&#246;stedt%20oktober%202011\Bibliotekschefsurvey\Sml.%20med%20brugere%20med%20diagram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chael%20Moos-Bjerre\Dropbox\MOOS-BJERRE%20ANALYSE\Projekter%20og%20salg\Projekter\M25_Folkebiblioteks%20unders&#248;gelse\Andengradsledege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a-DK"/>
  <c:chart>
    <c:title>
      <c:tx>
        <c:rich>
          <a:bodyPr/>
          <a:lstStyle/>
          <a:p>
            <a:pPr>
              <a:defRPr/>
            </a:pPr>
            <a:r>
              <a:rPr lang="da-DK" sz="1200">
                <a:latin typeface="Arial" pitchFamily="34" charset="0"/>
                <a:cs typeface="Arial" pitchFamily="34" charset="0"/>
              </a:rPr>
              <a:t>Hvad bruges</a:t>
            </a:r>
            <a:r>
              <a:rPr lang="da-DK" sz="1200" baseline="0">
                <a:latin typeface="Arial" pitchFamily="34" charset="0"/>
                <a:cs typeface="Arial" pitchFamily="34" charset="0"/>
              </a:rPr>
              <a:t> biblioteket til</a:t>
            </a:r>
            <a:endParaRPr lang="da-DK" sz="1200">
              <a:latin typeface="Arial" pitchFamily="34" charset="0"/>
              <a:cs typeface="Arial" pitchFamily="34" charset="0"/>
            </a:endParaRPr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spPr>
            <a:solidFill>
              <a:srgbClr val="034276"/>
            </a:solidFill>
          </c:spPr>
          <c:cat>
            <c:strRef>
              <c:f>'Ark2'!$B$4:$B$10</c:f>
              <c:strCache>
                <c:ptCount val="7"/>
                <c:pt idx="0">
                  <c:v>Tager kurser</c:v>
                </c:pt>
                <c:pt idx="1">
                  <c:v>Går til arrangementer</c:v>
                </c:pt>
                <c:pt idx="2">
                  <c:v>PC, læser aviser, blade, fordybele m.m.</c:v>
                </c:pt>
                <c:pt idx="3">
                  <c:v>Tager mine børn med på biblioteket</c:v>
                </c:pt>
                <c:pt idx="4">
                  <c:v>Låner musik, film og spil mv.</c:v>
                </c:pt>
                <c:pt idx="5">
                  <c:v>Låner vidensrelaterede materialer (fagbøger, e-ressource…)</c:v>
                </c:pt>
                <c:pt idx="6">
                  <c:v>Låner skønlitterære materialer</c:v>
                </c:pt>
              </c:strCache>
            </c:strRef>
          </c:cat>
          <c:val>
            <c:numRef>
              <c:f>'Ark2'!$D$4:$D$10</c:f>
              <c:numCache>
                <c:formatCode>0%</c:formatCode>
                <c:ptCount val="7"/>
                <c:pt idx="0">
                  <c:v>2.0000000000000052E-2</c:v>
                </c:pt>
                <c:pt idx="1">
                  <c:v>0.18000000000000024</c:v>
                </c:pt>
                <c:pt idx="2">
                  <c:v>0.26</c:v>
                </c:pt>
                <c:pt idx="3">
                  <c:v>0.34000000000000075</c:v>
                </c:pt>
                <c:pt idx="4">
                  <c:v>0.53</c:v>
                </c:pt>
                <c:pt idx="5">
                  <c:v>0.76000000000000145</c:v>
                </c:pt>
                <c:pt idx="6">
                  <c:v>0.8</c:v>
                </c:pt>
              </c:numCache>
            </c:numRef>
          </c:val>
        </c:ser>
        <c:dLbls>
          <c:showVal val="1"/>
        </c:dLbls>
        <c:gapWidth val="75"/>
        <c:overlap val="-25"/>
        <c:axId val="125465344"/>
        <c:axId val="125466880"/>
      </c:barChart>
      <c:catAx>
        <c:axId val="125465344"/>
        <c:scaling>
          <c:orientation val="minMax"/>
        </c:scaling>
        <c:axPos val="l"/>
        <c:majorTickMark val="none"/>
        <c:tickLblPos val="nextTo"/>
        <c:crossAx val="125466880"/>
        <c:crosses val="autoZero"/>
        <c:auto val="1"/>
        <c:lblAlgn val="ctr"/>
        <c:lblOffset val="100"/>
      </c:catAx>
      <c:valAx>
        <c:axId val="125466880"/>
        <c:scaling>
          <c:orientation val="minMax"/>
        </c:scaling>
        <c:axPos val="b"/>
        <c:majorGridlines/>
        <c:numFmt formatCode="0%" sourceLinked="1"/>
        <c:majorTickMark val="none"/>
        <c:tickLblPos val="nextTo"/>
        <c:spPr>
          <a:ln w="9525">
            <a:noFill/>
          </a:ln>
        </c:spPr>
        <c:crossAx val="125465344"/>
        <c:crosses val="autoZero"/>
        <c:crossBetween val="between"/>
      </c:valAx>
      <c:spPr>
        <a:solidFill>
          <a:sysClr val="window" lastClr="FFFFFF">
            <a:lumMod val="95000"/>
          </a:sysClr>
        </a:solidFill>
      </c:spPr>
    </c:plotArea>
    <c:plotVisOnly val="1"/>
  </c:chart>
  <c:spPr>
    <a:solidFill>
      <a:sysClr val="window" lastClr="FFFFFF">
        <a:lumMod val="95000"/>
      </a:sysClr>
    </a:solidFill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a-DK"/>
  <c:chart>
    <c:title>
      <c:tx>
        <c:rich>
          <a:bodyPr/>
          <a:lstStyle/>
          <a:p>
            <a:pPr>
              <a:defRPr/>
            </a:pPr>
            <a:r>
              <a:rPr lang="en-US" dirty="0"/>
              <a:t>National </a:t>
            </a:r>
            <a:r>
              <a:rPr lang="en-US" dirty="0" err="1"/>
              <a:t>barometermåling</a:t>
            </a:r>
            <a:r>
              <a:rPr lang="en-US" dirty="0"/>
              <a:t> 2011</a:t>
            </a:r>
          </a:p>
        </c:rich>
      </c:tx>
      <c:layout>
        <c:manualLayout>
          <c:xMode val="edge"/>
          <c:yMode val="edge"/>
          <c:x val="0.15184982654478071"/>
          <c:y val="0"/>
        </c:manualLayout>
      </c:layout>
    </c:title>
    <c:plotArea>
      <c:layout/>
      <c:barChart>
        <c:barDir val="bar"/>
        <c:grouping val="clustered"/>
        <c:ser>
          <c:idx val="0"/>
          <c:order val="0"/>
          <c:tx>
            <c:strRef>
              <c:f>'Ark2'!$B$34</c:f>
              <c:strCache>
                <c:ptCount val="1"/>
                <c:pt idx="0">
                  <c:v>National måling 2011</c:v>
                </c:pt>
              </c:strCache>
            </c:strRef>
          </c:tx>
          <c:spPr>
            <a:solidFill>
              <a:srgbClr val="034276"/>
            </a:solidFill>
          </c:spPr>
          <c:dPt>
            <c:idx val="8"/>
            <c:spPr>
              <a:solidFill>
                <a:srgbClr val="9AC0E8"/>
              </a:solidFill>
            </c:spPr>
          </c:dPt>
          <c:cat>
            <c:strRef>
              <c:f>'Ark2'!$C$33:$Q$33</c:f>
              <c:strCache>
                <c:ptCount val="15"/>
                <c:pt idx="0">
                  <c:v> Inspiration</c:v>
                </c:pt>
                <c:pt idx="1">
                  <c:v> Borgeroplysning</c:v>
                </c:pt>
                <c:pt idx="2">
                  <c:v> Brugerinvolvering</c:v>
                </c:pt>
                <c:pt idx="3">
                  <c:v> Fordybelses- og oplevelsesrum</c:v>
                </c:pt>
                <c:pt idx="4">
                  <c:v> Viden</c:v>
                </c:pt>
                <c:pt idx="5">
                  <c:v> Formidling</c:v>
                </c:pt>
                <c:pt idx="6">
                  <c:v> Tilgængelighed</c:v>
                </c:pt>
                <c:pt idx="7">
                  <c:v> Kultur</c:v>
                </c:pt>
                <c:pt idx="8">
                  <c:v> Barometer ialt</c:v>
                </c:pt>
                <c:pt idx="9">
                  <c:v> Professionalisme</c:v>
                </c:pt>
                <c:pt idx="10">
                  <c:v> Familierum</c:v>
                </c:pt>
                <c:pt idx="11">
                  <c:v> Tilfredshed</c:v>
                </c:pt>
                <c:pt idx="12">
                  <c:v> Personlig værdi</c:v>
                </c:pt>
                <c:pt idx="13">
                  <c:v> Service</c:v>
                </c:pt>
                <c:pt idx="14">
                  <c:v> Samfundsværdi</c:v>
                </c:pt>
              </c:strCache>
            </c:strRef>
          </c:cat>
          <c:val>
            <c:numRef>
              <c:f>'Ark2'!$C$34:$Q$34</c:f>
              <c:numCache>
                <c:formatCode>0.0</c:formatCode>
                <c:ptCount val="15"/>
                <c:pt idx="0">
                  <c:v>3.9</c:v>
                </c:pt>
                <c:pt idx="1">
                  <c:v>4.0999999999999996</c:v>
                </c:pt>
                <c:pt idx="2">
                  <c:v>3.9</c:v>
                </c:pt>
                <c:pt idx="3">
                  <c:v>4.7</c:v>
                </c:pt>
                <c:pt idx="4">
                  <c:v>4.8</c:v>
                </c:pt>
                <c:pt idx="5">
                  <c:v>4.8</c:v>
                </c:pt>
                <c:pt idx="6">
                  <c:v>5</c:v>
                </c:pt>
                <c:pt idx="7">
                  <c:v>5</c:v>
                </c:pt>
                <c:pt idx="8">
                  <c:v>5.5</c:v>
                </c:pt>
                <c:pt idx="9">
                  <c:v>6.7</c:v>
                </c:pt>
                <c:pt idx="10">
                  <c:v>6.4</c:v>
                </c:pt>
                <c:pt idx="11">
                  <c:v>6.8</c:v>
                </c:pt>
                <c:pt idx="12">
                  <c:v>6.5</c:v>
                </c:pt>
                <c:pt idx="13">
                  <c:v>6.9</c:v>
                </c:pt>
                <c:pt idx="14">
                  <c:v>7.7</c:v>
                </c:pt>
              </c:numCache>
            </c:numRef>
          </c:val>
        </c:ser>
        <c:dLbls>
          <c:showVal val="1"/>
        </c:dLbls>
        <c:overlap val="-25"/>
        <c:axId val="123556224"/>
        <c:axId val="123557760"/>
      </c:barChart>
      <c:catAx>
        <c:axId val="123556224"/>
        <c:scaling>
          <c:orientation val="minMax"/>
        </c:scaling>
        <c:axPos val="l"/>
        <c:numFmt formatCode="General" sourceLinked="1"/>
        <c:majorTickMark val="none"/>
        <c:tickLblPos val="nextTo"/>
        <c:crossAx val="123557760"/>
        <c:crosses val="autoZero"/>
        <c:auto val="1"/>
        <c:lblAlgn val="ctr"/>
        <c:lblOffset val="100"/>
        <c:tickLblSkip val="1"/>
      </c:catAx>
      <c:valAx>
        <c:axId val="123557760"/>
        <c:scaling>
          <c:orientation val="minMax"/>
        </c:scaling>
        <c:delete val="1"/>
        <c:axPos val="b"/>
        <c:numFmt formatCode="0.0" sourceLinked="1"/>
        <c:majorTickMark val="none"/>
        <c:tickLblPos val="none"/>
        <c:crossAx val="123556224"/>
        <c:crosses val="autoZero"/>
        <c:crossBetween val="between"/>
      </c:valAx>
      <c:spPr>
        <a:solidFill>
          <a:srgbClr val="E6E6E6"/>
        </a:solidFill>
      </c:spPr>
    </c:plotArea>
    <c:plotVisOnly val="1"/>
  </c:chart>
  <c:spPr>
    <a:solidFill>
      <a:srgbClr val="E6E6E6"/>
    </a:solidFill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a-DK"/>
  <c:chart>
    <c:autoTitleDeleted val="1"/>
    <c:plotArea>
      <c:layout/>
      <c:radarChart>
        <c:radarStyle val="filled"/>
        <c:ser>
          <c:idx val="1"/>
          <c:order val="0"/>
          <c:tx>
            <c:strRef>
              <c:f>'Ark2'!$B$40</c:f>
              <c:strCache>
                <c:ptCount val="1"/>
                <c:pt idx="0">
                  <c:v>Best practice bibliotek</c:v>
                </c:pt>
              </c:strCache>
            </c:strRef>
          </c:tx>
          <c:spPr>
            <a:solidFill>
              <a:srgbClr val="9AC0E8"/>
            </a:solidFill>
          </c:spPr>
          <c:dLbls>
            <c:delete val="1"/>
          </c:dLbls>
          <c:cat>
            <c:strRef>
              <c:f>'Ark2'!$C$38:$P$38</c:f>
              <c:strCache>
                <c:ptCount val="14"/>
                <c:pt idx="0">
                  <c:v> Inspiration</c:v>
                </c:pt>
                <c:pt idx="1">
                  <c:v> Borgeroplysning</c:v>
                </c:pt>
                <c:pt idx="2">
                  <c:v> Brugerinvolvering</c:v>
                </c:pt>
                <c:pt idx="3">
                  <c:v> Fordybelses- og oplevelse</c:v>
                </c:pt>
                <c:pt idx="4">
                  <c:v> Viden</c:v>
                </c:pt>
                <c:pt idx="5">
                  <c:v> Formidling</c:v>
                </c:pt>
                <c:pt idx="6">
                  <c:v> Tilgængelighed</c:v>
                </c:pt>
                <c:pt idx="7">
                  <c:v> Kultur</c:v>
                </c:pt>
                <c:pt idx="8">
                  <c:v> Professionalisme</c:v>
                </c:pt>
                <c:pt idx="9">
                  <c:v> Familierum</c:v>
                </c:pt>
                <c:pt idx="10">
                  <c:v> Tilfredshed</c:v>
                </c:pt>
                <c:pt idx="11">
                  <c:v> Personlig værdi</c:v>
                </c:pt>
                <c:pt idx="12">
                  <c:v> Service</c:v>
                </c:pt>
                <c:pt idx="13">
                  <c:v> Samfundsværdi</c:v>
                </c:pt>
              </c:strCache>
            </c:strRef>
          </c:cat>
          <c:val>
            <c:numRef>
              <c:f>'Ark2'!$C$40:$P$40</c:f>
              <c:numCache>
                <c:formatCode>0.0</c:formatCode>
                <c:ptCount val="14"/>
                <c:pt idx="0">
                  <c:v>5.2</c:v>
                </c:pt>
                <c:pt idx="1">
                  <c:v>5.7</c:v>
                </c:pt>
                <c:pt idx="2">
                  <c:v>4.7</c:v>
                </c:pt>
                <c:pt idx="3">
                  <c:v>5.5</c:v>
                </c:pt>
                <c:pt idx="4">
                  <c:v>5.9</c:v>
                </c:pt>
                <c:pt idx="5">
                  <c:v>6.4</c:v>
                </c:pt>
                <c:pt idx="6">
                  <c:v>5.6530944625407065</c:v>
                </c:pt>
                <c:pt idx="7">
                  <c:v>6.0637778563848252</c:v>
                </c:pt>
                <c:pt idx="8">
                  <c:v>8.1</c:v>
                </c:pt>
                <c:pt idx="9">
                  <c:v>7.3325892857143193</c:v>
                </c:pt>
                <c:pt idx="10">
                  <c:v>7.6</c:v>
                </c:pt>
                <c:pt idx="11">
                  <c:v>7.8</c:v>
                </c:pt>
                <c:pt idx="12">
                  <c:v>8.7000000000000011</c:v>
                </c:pt>
                <c:pt idx="13">
                  <c:v>8.8423423423423468</c:v>
                </c:pt>
              </c:numCache>
            </c:numRef>
          </c:val>
        </c:ser>
        <c:ser>
          <c:idx val="2"/>
          <c:order val="1"/>
          <c:tx>
            <c:strRef>
              <c:f>'Ark2'!$B$39</c:f>
              <c:strCache>
                <c:ptCount val="1"/>
                <c:pt idx="0">
                  <c:v>National måling 2011</c:v>
                </c:pt>
              </c:strCache>
            </c:strRef>
          </c:tx>
          <c:spPr>
            <a:solidFill>
              <a:srgbClr val="034276"/>
            </a:solidFill>
            <a:ln w="25400">
              <a:noFill/>
            </a:ln>
          </c:spPr>
          <c:dLbls>
            <c:delete val="1"/>
          </c:dLbls>
          <c:cat>
            <c:strRef>
              <c:f>'Ark2'!$C$38:$P$38</c:f>
              <c:strCache>
                <c:ptCount val="14"/>
                <c:pt idx="0">
                  <c:v> Inspiration</c:v>
                </c:pt>
                <c:pt idx="1">
                  <c:v> Borgeroplysning</c:v>
                </c:pt>
                <c:pt idx="2">
                  <c:v> Brugerinvolvering</c:v>
                </c:pt>
                <c:pt idx="3">
                  <c:v> Fordybelses- og oplevelse</c:v>
                </c:pt>
                <c:pt idx="4">
                  <c:v> Viden</c:v>
                </c:pt>
                <c:pt idx="5">
                  <c:v> Formidling</c:v>
                </c:pt>
                <c:pt idx="6">
                  <c:v> Tilgængelighed</c:v>
                </c:pt>
                <c:pt idx="7">
                  <c:v> Kultur</c:v>
                </c:pt>
                <c:pt idx="8">
                  <c:v> Professionalisme</c:v>
                </c:pt>
                <c:pt idx="9">
                  <c:v> Familierum</c:v>
                </c:pt>
                <c:pt idx="10">
                  <c:v> Tilfredshed</c:v>
                </c:pt>
                <c:pt idx="11">
                  <c:v> Personlig værdi</c:v>
                </c:pt>
                <c:pt idx="12">
                  <c:v> Service</c:v>
                </c:pt>
                <c:pt idx="13">
                  <c:v> Samfundsværdi</c:v>
                </c:pt>
              </c:strCache>
            </c:strRef>
          </c:cat>
          <c:val>
            <c:numRef>
              <c:f>'Ark2'!$C$39:$P$39</c:f>
              <c:numCache>
                <c:formatCode>0.0</c:formatCode>
                <c:ptCount val="14"/>
                <c:pt idx="0">
                  <c:v>3.9</c:v>
                </c:pt>
                <c:pt idx="1">
                  <c:v>4.0999999999999996</c:v>
                </c:pt>
                <c:pt idx="2">
                  <c:v>3.9</c:v>
                </c:pt>
                <c:pt idx="3">
                  <c:v>4.7</c:v>
                </c:pt>
                <c:pt idx="4">
                  <c:v>4.8</c:v>
                </c:pt>
                <c:pt idx="5">
                  <c:v>4.8</c:v>
                </c:pt>
                <c:pt idx="6">
                  <c:v>5</c:v>
                </c:pt>
                <c:pt idx="7">
                  <c:v>5</c:v>
                </c:pt>
                <c:pt idx="8">
                  <c:v>6.7</c:v>
                </c:pt>
                <c:pt idx="9">
                  <c:v>6.4</c:v>
                </c:pt>
                <c:pt idx="10">
                  <c:v>6.8</c:v>
                </c:pt>
                <c:pt idx="11">
                  <c:v>6.5</c:v>
                </c:pt>
                <c:pt idx="12">
                  <c:v>6.9</c:v>
                </c:pt>
                <c:pt idx="13">
                  <c:v>7.7</c:v>
                </c:pt>
              </c:numCache>
            </c:numRef>
          </c:val>
        </c:ser>
        <c:dLbls>
          <c:showVal val="1"/>
        </c:dLbls>
        <c:axId val="125554688"/>
        <c:axId val="125556224"/>
      </c:radarChart>
      <c:catAx>
        <c:axId val="125554688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125556224"/>
        <c:crosses val="autoZero"/>
        <c:auto val="1"/>
        <c:lblAlgn val="ctr"/>
        <c:lblOffset val="100"/>
      </c:catAx>
      <c:valAx>
        <c:axId val="125556224"/>
        <c:scaling>
          <c:orientation val="minMax"/>
        </c:scaling>
        <c:axPos val="l"/>
        <c:majorGridlines/>
        <c:numFmt formatCode="0.0" sourceLinked="1"/>
        <c:majorTickMark val="none"/>
        <c:tickLblPos val="nextTo"/>
        <c:crossAx val="125554688"/>
        <c:crosses val="autoZero"/>
        <c:crossBetween val="between"/>
      </c:valAx>
      <c:spPr>
        <a:solidFill>
          <a:srgbClr val="E6E6E6"/>
        </a:solidFill>
      </c:spPr>
    </c:plotArea>
    <c:legend>
      <c:legendPos val="t"/>
    </c:legend>
    <c:plotVisOnly val="1"/>
  </c:chart>
  <c:spPr>
    <a:solidFill>
      <a:srgbClr val="E6E6E6"/>
    </a:solidFill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a-DK"/>
  <c:chart>
    <c:autoTitleDeleted val="1"/>
    <c:plotArea>
      <c:layout>
        <c:manualLayout>
          <c:layoutTarget val="inner"/>
          <c:xMode val="edge"/>
          <c:yMode val="edge"/>
          <c:x val="0.10817974676242414"/>
          <c:y val="9.2762994041803215E-2"/>
          <c:w val="0.77095056867891565"/>
          <c:h val="0.8326195683872849"/>
        </c:manualLayout>
      </c:layout>
      <c:scatterChart>
        <c:scatterStyle val="lineMarker"/>
        <c:ser>
          <c:idx val="0"/>
          <c:order val="0"/>
          <c:tx>
            <c:strRef>
              <c:f>Graf1!$C$6</c:f>
              <c:strCache>
                <c:ptCount val="1"/>
                <c:pt idx="0">
                  <c:v>Point</c:v>
                </c:pt>
              </c:strCache>
            </c:strRef>
          </c:tx>
          <c:spPr>
            <a:ln w="28575">
              <a:noFill/>
            </a:ln>
          </c:spPr>
          <c:marker>
            <c:spPr>
              <a:blipFill>
                <a:blip xmlns:r="http://schemas.openxmlformats.org/officeDocument/2006/relationships" r:embed="rId1"/>
                <a:stretch>
                  <a:fillRect r="1000" b="-2000"/>
                </a:stretch>
              </a:blipFill>
            </c:spPr>
          </c:marker>
          <c:dLbls>
            <c:dLbl>
              <c:idx val="0"/>
              <c:layout>
                <c:manualLayout>
                  <c:x val="0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b="0">
                        <a:solidFill>
                          <a:sysClr val="windowText" lastClr="000000"/>
                        </a:solidFill>
                      </a:rPr>
                      <a:t>Venlighed</a:t>
                    </a:r>
                  </a:p>
                </c:rich>
              </c:tx>
              <c:dLblPos val="r"/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b="0">
                        <a:solidFill>
                          <a:sysClr val="windowText" lastClr="000000"/>
                        </a:solidFill>
                      </a:rPr>
                      <a:t>Faglig viden</a:t>
                    </a:r>
                  </a:p>
                </c:rich>
              </c:tx>
              <c:dLblPos val="r"/>
              <c:showVal val="1"/>
            </c:dLbl>
            <c:dLbl>
              <c:idx val="2"/>
              <c:layout>
                <c:manualLayout>
                  <c:x val="7.3260073260072575E-3"/>
                  <c:y val="9.7323600973236064E-3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ysClr val="windowText" lastClr="000000"/>
                        </a:solidFill>
                      </a:rPr>
                      <a:t>M</a:t>
                    </a:r>
                    <a:r>
                      <a:rPr lang="en-US"/>
                      <a:t>aterialetilbud</a:t>
                    </a:r>
                  </a:p>
                </c:rich>
              </c:tx>
              <c:dLblPos val="r"/>
              <c:showVal val="1"/>
            </c:dLbl>
            <c:dLbl>
              <c:idx val="3"/>
              <c:layout>
                <c:manualLayout>
                  <c:x val="0"/>
                  <c:y val="-1.7031630170316302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ysClr val="windowText" lastClr="000000"/>
                        </a:solidFill>
                      </a:rPr>
                      <a:t>Tilgængelighed</a:t>
                    </a:r>
                  </a:p>
                </c:rich>
              </c:tx>
              <c:dLblPos val="r"/>
              <c:showVal val="1"/>
            </c:dLbl>
            <c:dLbl>
              <c:idx val="4"/>
              <c:tx>
                <c:rich>
                  <a:bodyPr/>
                  <a:lstStyle/>
                  <a:p>
                    <a:r>
                      <a:rPr lang="en-US">
                        <a:solidFill>
                          <a:sysClr val="windowText" lastClr="000000"/>
                        </a:solidFill>
                      </a:rPr>
                      <a:t>Personalets formidling</a:t>
                    </a:r>
                  </a:p>
                </c:rich>
              </c:tx>
              <c:dLblPos val="r"/>
              <c:showVal val="1"/>
            </c:dLbl>
            <c:dLbl>
              <c:idx val="5"/>
              <c:layout>
                <c:manualLayout>
                  <c:x val="-3.6630036630036656E-3"/>
                  <c:y val="2.1897810218978211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ysClr val="windowText" lastClr="000000"/>
                        </a:solidFill>
                      </a:rPr>
                      <a:t>B</a:t>
                    </a:r>
                    <a:r>
                      <a:rPr lang="en-US"/>
                      <a:t>ibliotekets</a:t>
                    </a:r>
                    <a:r>
                      <a:rPr lang="en-US" baseline="0"/>
                      <a:t> formidling</a:t>
                    </a:r>
                    <a:endParaRPr lang="en-US"/>
                  </a:p>
                </c:rich>
              </c:tx>
              <c:dLblPos val="r"/>
              <c:showVal val="1"/>
            </c:dLbl>
            <c:dLbl>
              <c:idx val="6"/>
              <c:layout>
                <c:manualLayout>
                  <c:x val="7.3258631132647111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ysClr val="windowText" lastClr="000000"/>
                        </a:solidFill>
                      </a:rPr>
                      <a:t>I</a:t>
                    </a:r>
                    <a:r>
                      <a:rPr lang="en-US"/>
                      <a:t>nspiration</a:t>
                    </a:r>
                  </a:p>
                </c:rich>
              </c:tx>
              <c:dLblPos val="r"/>
              <c:showVal val="1"/>
            </c:dLbl>
            <c:dLbl>
              <c:idx val="7"/>
              <c:tx>
                <c:rich>
                  <a:bodyPr/>
                  <a:lstStyle/>
                  <a:p>
                    <a:r>
                      <a:rPr lang="en-US" b="0">
                        <a:solidFill>
                          <a:sysClr val="windowText" lastClr="000000"/>
                        </a:solidFill>
                      </a:rPr>
                      <a:t>Gør mig klogere</a:t>
                    </a:r>
                  </a:p>
                </c:rich>
              </c:tx>
              <c:dLblPos val="r"/>
              <c:showVal val="1"/>
            </c:dLbl>
            <c:dLbl>
              <c:idx val="8"/>
              <c:tx>
                <c:rich>
                  <a:bodyPr/>
                  <a:lstStyle/>
                  <a:p>
                    <a:r>
                      <a:rPr lang="en-US">
                        <a:solidFill>
                          <a:sysClr val="windowText" lastClr="000000"/>
                        </a:solidFill>
                      </a:rPr>
                      <a:t>Uddannelse</a:t>
                    </a:r>
                  </a:p>
                </c:rich>
              </c:tx>
              <c:dLblPos val="r"/>
              <c:showVal val="1"/>
            </c:dLbl>
            <c:dLbl>
              <c:idx val="9"/>
              <c:layout>
                <c:manualLayout>
                  <c:x val="0"/>
                  <c:y val="4.3795620437956428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ysClr val="windowText" lastClr="000000"/>
                        </a:solidFill>
                      </a:rPr>
                      <a:t>L</a:t>
                    </a:r>
                    <a:r>
                      <a:rPr lang="en-US"/>
                      <a:t>æse- og lytteoplevelser</a:t>
                    </a:r>
                  </a:p>
                </c:rich>
              </c:tx>
              <c:dLblPos val="r"/>
              <c:showVal val="1"/>
            </c:dLbl>
            <c:dLbl>
              <c:idx val="10"/>
              <c:tx>
                <c:rich>
                  <a:bodyPr/>
                  <a:lstStyle/>
                  <a:p>
                    <a:r>
                      <a:rPr lang="en-US">
                        <a:solidFill>
                          <a:sysClr val="windowText" lastClr="000000"/>
                        </a:solidFill>
                      </a:rPr>
                      <a:t>F</a:t>
                    </a:r>
                    <a:r>
                      <a:rPr lang="en-US"/>
                      <a:t>ordybelse</a:t>
                    </a:r>
                  </a:p>
                </c:rich>
              </c:tx>
              <c:dLblPos val="r"/>
              <c:showVal val="1"/>
            </c:dLbl>
            <c:dLbl>
              <c:idx val="11"/>
              <c:tx>
                <c:rich>
                  <a:bodyPr/>
                  <a:lstStyle/>
                  <a:p>
                    <a:r>
                      <a:rPr lang="en-US">
                        <a:solidFill>
                          <a:sysClr val="windowText" lastClr="000000"/>
                        </a:solidFill>
                      </a:rPr>
                      <a:t>Familierum</a:t>
                    </a:r>
                  </a:p>
                </c:rich>
              </c:tx>
              <c:dLblPos val="r"/>
              <c:showVal val="1"/>
            </c:dLbl>
            <c:dLbl>
              <c:idx val="12"/>
              <c:tx>
                <c:rich>
                  <a:bodyPr/>
                  <a:lstStyle/>
                  <a:p>
                    <a:r>
                      <a:rPr lang="en-US">
                        <a:solidFill>
                          <a:sysClr val="windowText" lastClr="000000"/>
                        </a:solidFill>
                      </a:rPr>
                      <a:t>B</a:t>
                    </a:r>
                    <a:r>
                      <a:rPr lang="en-US"/>
                      <a:t>rugerinvolvering</a:t>
                    </a:r>
                  </a:p>
                </c:rich>
              </c:tx>
              <c:dLblPos val="r"/>
              <c:showVal val="1"/>
            </c:dLbl>
            <c:dLbl>
              <c:idx val="13"/>
              <c:tx>
                <c:rich>
                  <a:bodyPr/>
                  <a:lstStyle/>
                  <a:p>
                    <a:r>
                      <a:rPr lang="en-US">
                        <a:solidFill>
                          <a:sysClr val="windowText" lastClr="000000"/>
                        </a:solidFill>
                      </a:rPr>
                      <a:t>K</a:t>
                    </a:r>
                    <a:r>
                      <a:rPr lang="en-US"/>
                      <a:t>ultur</a:t>
                    </a:r>
                  </a:p>
                </c:rich>
              </c:tx>
              <c:dLblPos val="r"/>
              <c:showVal val="1"/>
            </c:dLbl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da-DK"/>
              </a:p>
            </c:txPr>
            <c:dLblPos val="r"/>
            <c:showVal val="1"/>
          </c:dLbls>
          <c:xVal>
            <c:numRef>
              <c:f>Graf1!$B$7:$B$20</c:f>
              <c:numCache>
                <c:formatCode>General</c:formatCode>
                <c:ptCount val="14"/>
                <c:pt idx="0">
                  <c:v>0.12661624238109512</c:v>
                </c:pt>
                <c:pt idx="1">
                  <c:v>7.1480715543678949E-2</c:v>
                </c:pt>
                <c:pt idx="2">
                  <c:v>8.6328838996757848E-2</c:v>
                </c:pt>
                <c:pt idx="3">
                  <c:v>9.0286998675727606E-2</c:v>
                </c:pt>
                <c:pt idx="4">
                  <c:v>3.1118330534887381E-2</c:v>
                </c:pt>
                <c:pt idx="5">
                  <c:v>3.4872648812374486E-2</c:v>
                </c:pt>
                <c:pt idx="6">
                  <c:v>3.4738477940385204E-2</c:v>
                </c:pt>
                <c:pt idx="7">
                  <c:v>5.2162397402162004E-2</c:v>
                </c:pt>
                <c:pt idx="8">
                  <c:v>3.0856018598592681E-2</c:v>
                </c:pt>
                <c:pt idx="9">
                  <c:v>0.15331824727574347</c:v>
                </c:pt>
                <c:pt idx="10">
                  <c:v>5.9730849809057324E-2</c:v>
                </c:pt>
                <c:pt idx="11">
                  <c:v>9.1245756679293286E-2</c:v>
                </c:pt>
                <c:pt idx="12">
                  <c:v>1.7591169091794572E-2</c:v>
                </c:pt>
                <c:pt idx="13">
                  <c:v>2.3885005727254497E-2</c:v>
                </c:pt>
              </c:numCache>
            </c:numRef>
          </c:xVal>
          <c:yVal>
            <c:numRef>
              <c:f>Graf1!$C$7:$C$20</c:f>
              <c:numCache>
                <c:formatCode>General</c:formatCode>
                <c:ptCount val="14"/>
                <c:pt idx="0">
                  <c:v>7.4511835583213175</c:v>
                </c:pt>
                <c:pt idx="1">
                  <c:v>7.0569478864994517</c:v>
                </c:pt>
                <c:pt idx="2">
                  <c:v>5.2591841188662265</c:v>
                </c:pt>
                <c:pt idx="3">
                  <c:v>5.3708893883708004</c:v>
                </c:pt>
                <c:pt idx="4">
                  <c:v>6.5117740559683543</c:v>
                </c:pt>
                <c:pt idx="5">
                  <c:v>3.7452494214861676</c:v>
                </c:pt>
                <c:pt idx="6">
                  <c:v>3.849053538765026</c:v>
                </c:pt>
                <c:pt idx="7">
                  <c:v>6.2497746789914865</c:v>
                </c:pt>
                <c:pt idx="8">
                  <c:v>5.3091018088268696</c:v>
                </c:pt>
                <c:pt idx="9">
                  <c:v>6.9914888938501898</c:v>
                </c:pt>
                <c:pt idx="10">
                  <c:v>4.5930734985740891</c:v>
                </c:pt>
                <c:pt idx="11">
                  <c:v>6.854072553305766</c:v>
                </c:pt>
                <c:pt idx="12">
                  <c:v>4.329363483846576</c:v>
                </c:pt>
                <c:pt idx="13">
                  <c:v>4.0978523875528525</c:v>
                </c:pt>
              </c:numCache>
            </c:numRef>
          </c:yVal>
        </c:ser>
        <c:dLbls>
          <c:showVal val="1"/>
        </c:dLbls>
        <c:axId val="126030592"/>
        <c:axId val="126032512"/>
      </c:scatterChart>
      <c:valAx>
        <c:axId val="126030592"/>
        <c:scaling>
          <c:orientation val="minMax"/>
          <c:max val="0.16000000000000003"/>
          <c:min val="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a-DK"/>
                  <a:t>Effekt</a:t>
                </a:r>
              </a:p>
            </c:rich>
          </c:tx>
          <c:layout>
            <c:manualLayout>
              <c:xMode val="edge"/>
              <c:yMode val="edge"/>
              <c:x val="0.90504686914135657"/>
              <c:y val="0.91090963082169474"/>
            </c:manualLayout>
          </c:layout>
        </c:title>
        <c:numFmt formatCode="General" sourceLinked="1"/>
        <c:tickLblPos val="nextTo"/>
        <c:crossAx val="126032512"/>
        <c:crosses val="autoZero"/>
        <c:crossBetween val="midCat"/>
      </c:valAx>
      <c:valAx>
        <c:axId val="126032512"/>
        <c:scaling>
          <c:orientation val="minMax"/>
          <c:max val="9"/>
          <c:min val="3"/>
        </c:scaling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da-DK" sz="1050"/>
                  <a:t>Point</a:t>
                </a:r>
              </a:p>
            </c:rich>
          </c:tx>
          <c:layout>
            <c:manualLayout>
              <c:xMode val="edge"/>
              <c:yMode val="edge"/>
              <c:x val="7.227163912203291E-2"/>
              <c:y val="3.8020384313274751E-2"/>
            </c:manualLayout>
          </c:layout>
        </c:title>
        <c:numFmt formatCode="General" sourceLinked="1"/>
        <c:tickLblPos val="nextTo"/>
        <c:crossAx val="126030592"/>
        <c:crossesAt val="0"/>
        <c:crossBetween val="midCat"/>
      </c:valAx>
      <c:spPr>
        <a:blipFill dpi="0" rotWithShape="1">
          <a:blip xmlns:r="http://schemas.openxmlformats.org/officeDocument/2006/relationships" r:embed="rId1"/>
          <a:srcRect/>
          <a:stretch>
            <a:fillRect r="1000" b="-2000"/>
          </a:stretch>
        </a:blipFill>
      </c:spPr>
    </c:plotArea>
    <c:plotVisOnly val="1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a-DK"/>
  <c:chart>
    <c:title>
      <c:tx>
        <c:strRef>
          <c:f>Sammenligning!$C$2</c:f>
          <c:strCache>
            <c:ptCount val="1"/>
            <c:pt idx="0">
              <c:v>Sammenligning af prioriteter</c:v>
            </c:pt>
          </c:strCache>
        </c:strRef>
      </c:tx>
      <c:txPr>
        <a:bodyPr/>
        <a:lstStyle/>
        <a:p>
          <a:pPr>
            <a:defRPr sz="1400"/>
          </a:pPr>
          <a:endParaRPr lang="da-DK"/>
        </a:p>
      </c:txPr>
    </c:title>
    <c:plotArea>
      <c:layout/>
      <c:barChart>
        <c:barDir val="bar"/>
        <c:grouping val="clustered"/>
        <c:ser>
          <c:idx val="0"/>
          <c:order val="0"/>
          <c:tx>
            <c:strRef>
              <c:f>Sammenligning!$E$3</c:f>
              <c:strCache>
                <c:ptCount val="1"/>
                <c:pt idx="0">
                  <c:v>Brugere</c:v>
                </c:pt>
              </c:strCache>
            </c:strRef>
          </c:tx>
          <c:spPr>
            <a:solidFill>
              <a:srgbClr val="5DABD8"/>
            </a:solidFill>
          </c:spPr>
          <c:cat>
            <c:strRef>
              <c:f>Sammenligning!$C$4:$C$14</c:f>
              <c:strCache>
                <c:ptCount val="11"/>
                <c:pt idx="0">
                  <c:v>Stort fysisk materialetilbud</c:v>
                </c:pt>
                <c:pt idx="1">
                  <c:v>Andet</c:v>
                </c:pt>
                <c:pt idx="2">
                  <c:v>Weekendåbent</c:v>
                </c:pt>
                <c:pt idx="3">
                  <c:v>Nærhed</c:v>
                </c:pt>
                <c:pt idx="4">
                  <c:v>Stort virtuelt tilbud</c:v>
                </c:pt>
                <c:pt idx="5">
                  <c:v>Lange åbningstider i hverdagen</c:v>
                </c:pt>
                <c:pt idx="6">
                  <c:v>Længe åbent, delvist uden personale</c:v>
                </c:pt>
                <c:pt idx="7">
                  <c:v>Stort og varieret arrangementstilbud</c:v>
                </c:pt>
                <c:pt idx="8">
                  <c:v>Stor bredde i materialerne</c:v>
                </c:pt>
                <c:pt idx="9">
                  <c:v>Kort ventetid på materialer</c:v>
                </c:pt>
                <c:pt idx="10">
                  <c:v>Kompetent personale</c:v>
                </c:pt>
              </c:strCache>
            </c:strRef>
          </c:cat>
          <c:val>
            <c:numRef>
              <c:f>Sammenligning!$E$4:$E$14</c:f>
              <c:numCache>
                <c:formatCode>0%</c:formatCode>
                <c:ptCount val="11"/>
                <c:pt idx="0">
                  <c:v>0.41000000000000031</c:v>
                </c:pt>
                <c:pt idx="1">
                  <c:v>7.0000000000000034E-2</c:v>
                </c:pt>
                <c:pt idx="2">
                  <c:v>0.21000000000000021</c:v>
                </c:pt>
                <c:pt idx="3">
                  <c:v>0.37000000000000038</c:v>
                </c:pt>
                <c:pt idx="4">
                  <c:v>0.15000000000000024</c:v>
                </c:pt>
                <c:pt idx="5">
                  <c:v>0.19000000000000006</c:v>
                </c:pt>
                <c:pt idx="6">
                  <c:v>0.18000000000000024</c:v>
                </c:pt>
                <c:pt idx="7">
                  <c:v>5.0000000000000031E-2</c:v>
                </c:pt>
                <c:pt idx="8">
                  <c:v>0.52</c:v>
                </c:pt>
                <c:pt idx="9">
                  <c:v>0.30000000000000032</c:v>
                </c:pt>
                <c:pt idx="10">
                  <c:v>0.43000000000000038</c:v>
                </c:pt>
              </c:numCache>
            </c:numRef>
          </c:val>
        </c:ser>
        <c:ser>
          <c:idx val="1"/>
          <c:order val="1"/>
          <c:tx>
            <c:strRef>
              <c:f>Sammenligning!$D$3</c:f>
              <c:strCache>
                <c:ptCount val="1"/>
                <c:pt idx="0">
                  <c:v>Bibliotekschefer</c:v>
                </c:pt>
              </c:strCache>
            </c:strRef>
          </c:tx>
          <c:spPr>
            <a:solidFill>
              <a:srgbClr val="0E4072"/>
            </a:solidFill>
          </c:spPr>
          <c:cat>
            <c:strRef>
              <c:f>Sammenligning!$C$4:$C$14</c:f>
              <c:strCache>
                <c:ptCount val="11"/>
                <c:pt idx="0">
                  <c:v>Stort fysisk materialetilbud</c:v>
                </c:pt>
                <c:pt idx="1">
                  <c:v>Andet</c:v>
                </c:pt>
                <c:pt idx="2">
                  <c:v>Weekendåbent</c:v>
                </c:pt>
                <c:pt idx="3">
                  <c:v>Nærhed</c:v>
                </c:pt>
                <c:pt idx="4">
                  <c:v>Stort virtuelt tilbud</c:v>
                </c:pt>
                <c:pt idx="5">
                  <c:v>Lange åbningstider i hverdagen</c:v>
                </c:pt>
                <c:pt idx="6">
                  <c:v>Længe åbent, delvist uden personale</c:v>
                </c:pt>
                <c:pt idx="7">
                  <c:v>Stort og varieret arrangementstilbud</c:v>
                </c:pt>
                <c:pt idx="8">
                  <c:v>Stor bredde i materialerne</c:v>
                </c:pt>
                <c:pt idx="9">
                  <c:v>Kort ventetid på materialer</c:v>
                </c:pt>
                <c:pt idx="10">
                  <c:v>Kompetent personale</c:v>
                </c:pt>
              </c:strCache>
            </c:strRef>
          </c:cat>
          <c:val>
            <c:numRef>
              <c:f>Sammenligning!$D$4:$D$14</c:f>
              <c:numCache>
                <c:formatCode>0%</c:formatCode>
                <c:ptCount val="11"/>
                <c:pt idx="0">
                  <c:v>4.0000000000000063E-2</c:v>
                </c:pt>
                <c:pt idx="1">
                  <c:v>5.0000000000000031E-2</c:v>
                </c:pt>
                <c:pt idx="2">
                  <c:v>5.0000000000000031E-2</c:v>
                </c:pt>
                <c:pt idx="3">
                  <c:v>0.21000000000000021</c:v>
                </c:pt>
                <c:pt idx="4">
                  <c:v>0.22000000000000006</c:v>
                </c:pt>
                <c:pt idx="5">
                  <c:v>0.26</c:v>
                </c:pt>
                <c:pt idx="6">
                  <c:v>0.27</c:v>
                </c:pt>
                <c:pt idx="7">
                  <c:v>0.30000000000000032</c:v>
                </c:pt>
                <c:pt idx="8">
                  <c:v>0.3200000000000025</c:v>
                </c:pt>
                <c:pt idx="9">
                  <c:v>0.4</c:v>
                </c:pt>
                <c:pt idx="10">
                  <c:v>0.88000000000000023</c:v>
                </c:pt>
              </c:numCache>
            </c:numRef>
          </c:val>
        </c:ser>
        <c:dLbls>
          <c:showVal val="1"/>
        </c:dLbls>
        <c:overlap val="-25"/>
        <c:axId val="126096128"/>
        <c:axId val="126097664"/>
      </c:barChart>
      <c:catAx>
        <c:axId val="126096128"/>
        <c:scaling>
          <c:orientation val="minMax"/>
        </c:scaling>
        <c:axPos val="l"/>
        <c:numFmt formatCode="0%" sourceLinked="1"/>
        <c:majorTickMark val="none"/>
        <c:tickLblPos val="nextTo"/>
        <c:crossAx val="126097664"/>
        <c:crosses val="autoZero"/>
        <c:auto val="1"/>
        <c:lblAlgn val="ctr"/>
        <c:lblOffset val="100"/>
        <c:tickLblSkip val="1"/>
      </c:catAx>
      <c:valAx>
        <c:axId val="126097664"/>
        <c:scaling>
          <c:orientation val="minMax"/>
        </c:scaling>
        <c:delete val="1"/>
        <c:axPos val="b"/>
        <c:numFmt formatCode="0%" sourceLinked="1"/>
        <c:majorTickMark val="none"/>
        <c:tickLblPos val="none"/>
        <c:crossAx val="126096128"/>
        <c:crosses val="autoZero"/>
        <c:crossBetween val="between"/>
      </c:valAx>
      <c:spPr>
        <a:solidFill>
          <a:srgbClr val="E6E6E6"/>
        </a:solidFill>
      </c:spPr>
    </c:plotArea>
    <c:legend>
      <c:legendPos val="t"/>
    </c:legend>
    <c:plotVisOnly val="1"/>
  </c:chart>
  <c:spPr>
    <a:solidFill>
      <a:srgbClr val="E6E6E6"/>
    </a:solidFill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a-DK"/>
  <c:style val="18"/>
  <c:chart>
    <c:title>
      <c:tx>
        <c:rich>
          <a:bodyPr/>
          <a:lstStyle/>
          <a:p>
            <a:pPr>
              <a:defRPr/>
            </a:pP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Sammenhæng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mellem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biblioteksdækning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og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besøgende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pr.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indbygger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c:rich>
      </c:tx>
    </c:title>
    <c:plotArea>
      <c:layout/>
      <c:scatterChart>
        <c:scatterStyle val="smoothMarker"/>
        <c:ser>
          <c:idx val="0"/>
          <c:order val="0"/>
          <c:tx>
            <c:strRef>
              <c:f>Sheet1!$D$1</c:f>
              <c:strCache>
                <c:ptCount val="1"/>
                <c:pt idx="0">
                  <c:v>Sammenhæng mellem biblioteksdækning og besøgende pr. indbygger</c:v>
                </c:pt>
              </c:strCache>
            </c:strRef>
          </c:tx>
          <c:marker>
            <c:symbol val="none"/>
          </c:marker>
          <c:xVal>
            <c:numRef>
              <c:f>Sheet1!$H$2:$H$32</c:f>
              <c:numCache>
                <c:formatCode>General</c:formatCode>
                <c:ptCount val="31"/>
                <c:pt idx="0">
                  <c:v>2.0000000000000011E-2</c:v>
                </c:pt>
                <c:pt idx="1">
                  <c:v>5.0000000000000024E-2</c:v>
                </c:pt>
                <c:pt idx="2">
                  <c:v>0.1</c:v>
                </c:pt>
                <c:pt idx="3">
                  <c:v>0.15000000000000024</c:v>
                </c:pt>
                <c:pt idx="4">
                  <c:v>0.2</c:v>
                </c:pt>
                <c:pt idx="5">
                  <c:v>0.25</c:v>
                </c:pt>
                <c:pt idx="6">
                  <c:v>0.30000000000000032</c:v>
                </c:pt>
                <c:pt idx="7">
                  <c:v>0.35000000000000031</c:v>
                </c:pt>
                <c:pt idx="8">
                  <c:v>0.4</c:v>
                </c:pt>
                <c:pt idx="9">
                  <c:v>0.45000000000000007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0.60000000000000064</c:v>
                </c:pt>
                <c:pt idx="13">
                  <c:v>0.65000000000000124</c:v>
                </c:pt>
                <c:pt idx="14">
                  <c:v>0.70000000000000062</c:v>
                </c:pt>
                <c:pt idx="15">
                  <c:v>0.75000000000000111</c:v>
                </c:pt>
                <c:pt idx="16">
                  <c:v>0.8</c:v>
                </c:pt>
                <c:pt idx="17">
                  <c:v>0.85000000000000064</c:v>
                </c:pt>
                <c:pt idx="18">
                  <c:v>0.9</c:v>
                </c:pt>
                <c:pt idx="19">
                  <c:v>1</c:v>
                </c:pt>
                <c:pt idx="20">
                  <c:v>1.2</c:v>
                </c:pt>
                <c:pt idx="21">
                  <c:v>1.4</c:v>
                </c:pt>
                <c:pt idx="22">
                  <c:v>1.7999999999999974</c:v>
                </c:pt>
                <c:pt idx="23">
                  <c:v>2</c:v>
                </c:pt>
                <c:pt idx="24">
                  <c:v>2.2000000000000002</c:v>
                </c:pt>
                <c:pt idx="25">
                  <c:v>2.4</c:v>
                </c:pt>
                <c:pt idx="26">
                  <c:v>2.6</c:v>
                </c:pt>
                <c:pt idx="27">
                  <c:v>2.8000000000000003</c:v>
                </c:pt>
                <c:pt idx="28">
                  <c:v>3</c:v>
                </c:pt>
                <c:pt idx="29">
                  <c:v>3.2</c:v>
                </c:pt>
                <c:pt idx="30">
                  <c:v>3.4000000000000004</c:v>
                </c:pt>
              </c:numCache>
            </c:numRef>
          </c:xVal>
          <c:yVal>
            <c:numRef>
              <c:f>Sheet1!$D$2:$D$32</c:f>
              <c:numCache>
                <c:formatCode>General</c:formatCode>
                <c:ptCount val="31"/>
                <c:pt idx="0">
                  <c:v>0.18383394966079999</c:v>
                </c:pt>
                <c:pt idx="1">
                  <c:v>0.45214317095000001</c:v>
                </c:pt>
                <c:pt idx="2">
                  <c:v>0.8797557876000015</c:v>
                </c:pt>
                <c:pt idx="3">
                  <c:v>1.2833537056499977</c:v>
                </c:pt>
                <c:pt idx="4">
                  <c:v>1.6634527808000001</c:v>
                </c:pt>
                <c:pt idx="5">
                  <c:v>2.0205688687500012</c:v>
                </c:pt>
                <c:pt idx="6">
                  <c:v>2.3552178251999987</c:v>
                </c:pt>
                <c:pt idx="7">
                  <c:v>2.6679155058500039</c:v>
                </c:pt>
                <c:pt idx="8">
                  <c:v>2.9591777664000012</c:v>
                </c:pt>
                <c:pt idx="9">
                  <c:v>3.2295204625500036</c:v>
                </c:pt>
                <c:pt idx="10">
                  <c:v>3.4794594499999967</c:v>
                </c:pt>
                <c:pt idx="11">
                  <c:v>3.7095105844500011</c:v>
                </c:pt>
                <c:pt idx="12">
                  <c:v>3.9201897216000012</c:v>
                </c:pt>
                <c:pt idx="13">
                  <c:v>4.1120127171499856</c:v>
                </c:pt>
                <c:pt idx="14">
                  <c:v>4.2854954268000007</c:v>
                </c:pt>
                <c:pt idx="15">
                  <c:v>4.4411537062499988</c:v>
                </c:pt>
                <c:pt idx="16">
                  <c:v>4.5795034111999993</c:v>
                </c:pt>
                <c:pt idx="17">
                  <c:v>4.7010603973499991</c:v>
                </c:pt>
                <c:pt idx="18">
                  <c:v>4.8063405203999965</c:v>
                </c:pt>
                <c:pt idx="19">
                  <c:v>4.9701335999999996</c:v>
                </c:pt>
                <c:pt idx="20">
                  <c:v>5.1250950527999848</c:v>
                </c:pt>
                <c:pt idx="21">
                  <c:v>5.0774025344</c:v>
                </c:pt>
                <c:pt idx="22">
                  <c:v>4.506114643199985</c:v>
                </c:pt>
                <c:pt idx="23">
                  <c:v>4.0485487999999989</c:v>
                </c:pt>
                <c:pt idx="24">
                  <c:v>3.5203880448000011</c:v>
                </c:pt>
                <c:pt idx="25">
                  <c:v>2.9546471423999954</c:v>
                </c:pt>
                <c:pt idx="26">
                  <c:v>2.3843408575999989</c:v>
                </c:pt>
                <c:pt idx="27">
                  <c:v>1.8424839552000005</c:v>
                </c:pt>
                <c:pt idx="28">
                  <c:v>1.3620911999999978</c:v>
                </c:pt>
                <c:pt idx="29">
                  <c:v>0.97617735680000084</c:v>
                </c:pt>
                <c:pt idx="30">
                  <c:v>0.71775719039999364</c:v>
                </c:pt>
              </c:numCache>
            </c:numRef>
          </c:yVal>
          <c:smooth val="1"/>
        </c:ser>
        <c:axId val="126150528"/>
        <c:axId val="126152064"/>
      </c:scatterChart>
      <c:valAx>
        <c:axId val="126150528"/>
        <c:scaling>
          <c:orientation val="minMax"/>
        </c:scaling>
        <c:axPos val="b"/>
        <c:numFmt formatCode="General" sourceLinked="1"/>
        <c:tickLblPos val="nextTo"/>
        <c:crossAx val="126152064"/>
        <c:crosses val="autoZero"/>
        <c:crossBetween val="midCat"/>
      </c:valAx>
      <c:valAx>
        <c:axId val="126152064"/>
        <c:scaling>
          <c:orientation val="minMax"/>
        </c:scaling>
        <c:axPos val="l"/>
        <c:majorGridlines/>
        <c:numFmt formatCode="General" sourceLinked="1"/>
        <c:tickLblPos val="nextTo"/>
        <c:crossAx val="126150528"/>
        <c:crosses val="autoZero"/>
        <c:crossBetween val="midCat"/>
      </c:valAx>
    </c:plotArea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C96F17-B679-4E54-957F-D4F89684270D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59FBB4AD-5EA8-46F2-99CC-ED21064EB14D}">
      <dgm:prSet phldrT="[Tekst]" custT="1"/>
      <dgm:spPr>
        <a:solidFill>
          <a:srgbClr val="4BA48A"/>
        </a:solidFill>
      </dgm:spPr>
      <dgm:t>
        <a:bodyPr/>
        <a:lstStyle/>
        <a:p>
          <a:r>
            <a:rPr lang="da-DK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rPr>
            <a:t>Loyal og begejstret brug</a:t>
          </a:r>
          <a:endParaRPr lang="da-DK" sz="1600" dirty="0">
            <a:solidFill>
              <a:schemeClr val="tx1">
                <a:lumMod val="85000"/>
                <a:lumOff val="1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0C28BB07-575A-4884-9C6C-CD3A779E935A}" type="parTrans" cxnId="{9C5D6C05-7420-4EB3-8EF8-75E9F0A20FC7}">
      <dgm:prSet/>
      <dgm:spPr/>
      <dgm:t>
        <a:bodyPr/>
        <a:lstStyle/>
        <a:p>
          <a:endParaRPr lang="da-DK"/>
        </a:p>
      </dgm:t>
    </dgm:pt>
    <dgm:pt modelId="{899704D0-8A07-46F2-A8C8-27EF29089A9F}" type="sibTrans" cxnId="{9C5D6C05-7420-4EB3-8EF8-75E9F0A20FC7}">
      <dgm:prSet/>
      <dgm:spPr/>
      <dgm:t>
        <a:bodyPr/>
        <a:lstStyle/>
        <a:p>
          <a:endParaRPr lang="da-DK"/>
        </a:p>
      </dgm:t>
    </dgm:pt>
    <dgm:pt modelId="{21DE3174-6F98-4C75-816B-246BB222F8CA}">
      <dgm:prSet phldrT="[Tekst]" custT="1"/>
      <dgm:spPr>
        <a:solidFill>
          <a:srgbClr val="9AC0E8"/>
        </a:solidFill>
      </dgm:spPr>
      <dgm:t>
        <a:bodyPr/>
        <a:lstStyle/>
        <a:p>
          <a:r>
            <a:rPr lang="da-DK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Brug</a:t>
          </a:r>
          <a:endParaRPr lang="da-DK" sz="16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EC53BC5A-9674-4789-88E1-4A4252344E1A}" type="parTrans" cxnId="{73A9854B-9AC4-466E-BC09-133590AB83A0}">
      <dgm:prSet/>
      <dgm:spPr/>
      <dgm:t>
        <a:bodyPr/>
        <a:lstStyle/>
        <a:p>
          <a:endParaRPr lang="da-DK"/>
        </a:p>
      </dgm:t>
    </dgm:pt>
    <dgm:pt modelId="{4A5BA46B-121C-4F44-983C-886A16725489}" type="sibTrans" cxnId="{73A9854B-9AC4-466E-BC09-133590AB83A0}">
      <dgm:prSet/>
      <dgm:spPr/>
      <dgm:t>
        <a:bodyPr/>
        <a:lstStyle/>
        <a:p>
          <a:endParaRPr lang="da-DK"/>
        </a:p>
      </dgm:t>
    </dgm:pt>
    <dgm:pt modelId="{F3C77D9E-2209-471A-A476-5D49B66ADCBE}">
      <dgm:prSet phldrT="[Tekst]" custT="1"/>
      <dgm:spPr>
        <a:solidFill>
          <a:srgbClr val="034276"/>
        </a:solidFill>
      </dgm:spPr>
      <dgm:t>
        <a:bodyPr/>
        <a:lstStyle/>
        <a:p>
          <a:r>
            <a:rPr lang="da-DK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Kendskab</a:t>
          </a:r>
          <a:endParaRPr lang="da-DK" sz="16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95E11617-D5EF-4C4C-B02D-108101D273B3}" type="parTrans" cxnId="{4CA69006-2D69-46F0-9A83-76ECA567F44E}">
      <dgm:prSet/>
      <dgm:spPr/>
      <dgm:t>
        <a:bodyPr/>
        <a:lstStyle/>
        <a:p>
          <a:endParaRPr lang="da-DK"/>
        </a:p>
      </dgm:t>
    </dgm:pt>
    <dgm:pt modelId="{985750DC-B0B1-4A42-AD42-2F253818067A}" type="sibTrans" cxnId="{4CA69006-2D69-46F0-9A83-76ECA567F44E}">
      <dgm:prSet/>
      <dgm:spPr/>
      <dgm:t>
        <a:bodyPr/>
        <a:lstStyle/>
        <a:p>
          <a:endParaRPr lang="da-DK"/>
        </a:p>
      </dgm:t>
    </dgm:pt>
    <dgm:pt modelId="{BF6FCBE2-7441-483A-971A-9FFA797BEF35}">
      <dgm:prSet phldrT="[Tekst]" custT="1"/>
      <dgm:spPr>
        <a:solidFill>
          <a:srgbClr val="D0E5F8"/>
        </a:solidFill>
      </dgm:spPr>
      <dgm:t>
        <a:bodyPr/>
        <a:lstStyle/>
        <a:p>
          <a:r>
            <a:rPr lang="da-DK" sz="16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Hyppig brug</a:t>
          </a:r>
          <a:endParaRPr lang="da-DK" sz="1600" dirty="0">
            <a:solidFill>
              <a:schemeClr val="bg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8654F750-B94C-4635-A0BC-CEB1DBE01BA0}" type="parTrans" cxnId="{316E0C32-9260-44D6-8494-BF441F19120C}">
      <dgm:prSet/>
      <dgm:spPr/>
      <dgm:t>
        <a:bodyPr/>
        <a:lstStyle/>
        <a:p>
          <a:endParaRPr lang="da-DK"/>
        </a:p>
      </dgm:t>
    </dgm:pt>
    <dgm:pt modelId="{A2A94156-0247-4B37-8A7E-D4DD512FA9CF}" type="sibTrans" cxnId="{316E0C32-9260-44D6-8494-BF441F19120C}">
      <dgm:prSet/>
      <dgm:spPr/>
      <dgm:t>
        <a:bodyPr/>
        <a:lstStyle/>
        <a:p>
          <a:endParaRPr lang="da-DK"/>
        </a:p>
      </dgm:t>
    </dgm:pt>
    <dgm:pt modelId="{DC5A206E-9477-48D3-80AE-54A19A4D6E61}" type="pres">
      <dgm:prSet presAssocID="{C4C96F17-B679-4E54-957F-D4F89684270D}" presName="Name0" presStyleCnt="0">
        <dgm:presLayoutVars>
          <dgm:dir/>
          <dgm:animLvl val="lvl"/>
          <dgm:resizeHandles val="exact"/>
        </dgm:presLayoutVars>
      </dgm:prSet>
      <dgm:spPr/>
    </dgm:pt>
    <dgm:pt modelId="{7766C726-9D0E-4F2C-9464-0E886D7CD2CA}" type="pres">
      <dgm:prSet presAssocID="{59FBB4AD-5EA8-46F2-99CC-ED21064EB14D}" presName="Name8" presStyleCnt="0"/>
      <dgm:spPr/>
    </dgm:pt>
    <dgm:pt modelId="{E0DA9593-E82A-48E4-8135-1EFDF074C851}" type="pres">
      <dgm:prSet presAssocID="{59FBB4AD-5EA8-46F2-99CC-ED21064EB14D}" presName="level" presStyleLbl="node1" presStyleIdx="0" presStyleCnt="4" custScaleX="100433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BAFCB44-A38B-4A2D-9353-070BBD6A6FA6}" type="pres">
      <dgm:prSet presAssocID="{59FBB4AD-5EA8-46F2-99CC-ED21064EB14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8D87D362-668C-4913-80E8-E3F0D1BDD534}" type="pres">
      <dgm:prSet presAssocID="{BF6FCBE2-7441-483A-971A-9FFA797BEF35}" presName="Name8" presStyleCnt="0"/>
      <dgm:spPr/>
    </dgm:pt>
    <dgm:pt modelId="{FBFF74E3-3D97-4FB2-9C29-8F40BA42E2E1}" type="pres">
      <dgm:prSet presAssocID="{BF6FCBE2-7441-483A-971A-9FFA797BEF35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70C01B5-EE1E-4C16-ACBD-D1C311355567}" type="pres">
      <dgm:prSet presAssocID="{BF6FCBE2-7441-483A-971A-9FFA797BEF3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7612F72-51FF-4D28-A1A8-A7B30B926DF5}" type="pres">
      <dgm:prSet presAssocID="{21DE3174-6F98-4C75-816B-246BB222F8CA}" presName="Name8" presStyleCnt="0"/>
      <dgm:spPr/>
    </dgm:pt>
    <dgm:pt modelId="{65D1F7A1-5A01-406A-A6FF-3B8BF6B67EE8}" type="pres">
      <dgm:prSet presAssocID="{21DE3174-6F98-4C75-816B-246BB222F8CA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086ADDA-214E-429C-9C6A-A34646D1E2D5}" type="pres">
      <dgm:prSet presAssocID="{21DE3174-6F98-4C75-816B-246BB222F8C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99D6DE3-0500-4857-B23D-9866F660B484}" type="pres">
      <dgm:prSet presAssocID="{F3C77D9E-2209-471A-A476-5D49B66ADCBE}" presName="Name8" presStyleCnt="0"/>
      <dgm:spPr/>
    </dgm:pt>
    <dgm:pt modelId="{2F84384F-2D0B-4039-8DBD-8A52E5AAAFA7}" type="pres">
      <dgm:prSet presAssocID="{F3C77D9E-2209-471A-A476-5D49B66ADCBE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28EF6B0A-33AF-49A7-967C-B037B0753146}" type="pres">
      <dgm:prSet presAssocID="{F3C77D9E-2209-471A-A476-5D49B66ADCB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F4F69F0F-F8EB-4ED3-B34B-F471DEC1A176}" type="presOf" srcId="{59FBB4AD-5EA8-46F2-99CC-ED21064EB14D}" destId="{9BAFCB44-A38B-4A2D-9353-070BBD6A6FA6}" srcOrd="1" destOrd="0" presId="urn:microsoft.com/office/officeart/2005/8/layout/pyramid1"/>
    <dgm:cxn modelId="{6567F3F3-BB73-4A39-A29D-EFE570E62B7C}" type="presOf" srcId="{F3C77D9E-2209-471A-A476-5D49B66ADCBE}" destId="{2F84384F-2D0B-4039-8DBD-8A52E5AAAFA7}" srcOrd="0" destOrd="0" presId="urn:microsoft.com/office/officeart/2005/8/layout/pyramid1"/>
    <dgm:cxn modelId="{4CA69006-2D69-46F0-9A83-76ECA567F44E}" srcId="{C4C96F17-B679-4E54-957F-D4F89684270D}" destId="{F3C77D9E-2209-471A-A476-5D49B66ADCBE}" srcOrd="3" destOrd="0" parTransId="{95E11617-D5EF-4C4C-B02D-108101D273B3}" sibTransId="{985750DC-B0B1-4A42-AD42-2F253818067A}"/>
    <dgm:cxn modelId="{316E0C32-9260-44D6-8494-BF441F19120C}" srcId="{C4C96F17-B679-4E54-957F-D4F89684270D}" destId="{BF6FCBE2-7441-483A-971A-9FFA797BEF35}" srcOrd="1" destOrd="0" parTransId="{8654F750-B94C-4635-A0BC-CEB1DBE01BA0}" sibTransId="{A2A94156-0247-4B37-8A7E-D4DD512FA9CF}"/>
    <dgm:cxn modelId="{4A450B5C-7898-4703-B879-2631D504B7E0}" type="presOf" srcId="{59FBB4AD-5EA8-46F2-99CC-ED21064EB14D}" destId="{E0DA9593-E82A-48E4-8135-1EFDF074C851}" srcOrd="0" destOrd="0" presId="urn:microsoft.com/office/officeart/2005/8/layout/pyramid1"/>
    <dgm:cxn modelId="{08BCFB28-6E22-4865-B8C3-CB096C91BE30}" type="presOf" srcId="{C4C96F17-B679-4E54-957F-D4F89684270D}" destId="{DC5A206E-9477-48D3-80AE-54A19A4D6E61}" srcOrd="0" destOrd="0" presId="urn:microsoft.com/office/officeart/2005/8/layout/pyramid1"/>
    <dgm:cxn modelId="{B25BA82F-E5A1-45D5-BAEC-05AD81DE038A}" type="presOf" srcId="{21DE3174-6F98-4C75-816B-246BB222F8CA}" destId="{D086ADDA-214E-429C-9C6A-A34646D1E2D5}" srcOrd="1" destOrd="0" presId="urn:microsoft.com/office/officeart/2005/8/layout/pyramid1"/>
    <dgm:cxn modelId="{9B39B42A-DA8E-45A1-A35F-3F471B5525DE}" type="presOf" srcId="{21DE3174-6F98-4C75-816B-246BB222F8CA}" destId="{65D1F7A1-5A01-406A-A6FF-3B8BF6B67EE8}" srcOrd="0" destOrd="0" presId="urn:microsoft.com/office/officeart/2005/8/layout/pyramid1"/>
    <dgm:cxn modelId="{F24527C2-F8F2-4B2C-82B0-3CE03D858C36}" type="presOf" srcId="{BF6FCBE2-7441-483A-971A-9FFA797BEF35}" destId="{FBFF74E3-3D97-4FB2-9C29-8F40BA42E2E1}" srcOrd="0" destOrd="0" presId="urn:microsoft.com/office/officeart/2005/8/layout/pyramid1"/>
    <dgm:cxn modelId="{96F82CB3-33E8-4A1E-812E-ACC01B2AA16B}" type="presOf" srcId="{F3C77D9E-2209-471A-A476-5D49B66ADCBE}" destId="{28EF6B0A-33AF-49A7-967C-B037B0753146}" srcOrd="1" destOrd="0" presId="urn:microsoft.com/office/officeart/2005/8/layout/pyramid1"/>
    <dgm:cxn modelId="{73A9854B-9AC4-466E-BC09-133590AB83A0}" srcId="{C4C96F17-B679-4E54-957F-D4F89684270D}" destId="{21DE3174-6F98-4C75-816B-246BB222F8CA}" srcOrd="2" destOrd="0" parTransId="{EC53BC5A-9674-4789-88E1-4A4252344E1A}" sibTransId="{4A5BA46B-121C-4F44-983C-886A16725489}"/>
    <dgm:cxn modelId="{9C5D6C05-7420-4EB3-8EF8-75E9F0A20FC7}" srcId="{C4C96F17-B679-4E54-957F-D4F89684270D}" destId="{59FBB4AD-5EA8-46F2-99CC-ED21064EB14D}" srcOrd="0" destOrd="0" parTransId="{0C28BB07-575A-4884-9C6C-CD3A779E935A}" sibTransId="{899704D0-8A07-46F2-A8C8-27EF29089A9F}"/>
    <dgm:cxn modelId="{43D6536B-E909-41C9-9908-F7CAC0FFBD56}" type="presOf" srcId="{BF6FCBE2-7441-483A-971A-9FFA797BEF35}" destId="{070C01B5-EE1E-4C16-ACBD-D1C311355567}" srcOrd="1" destOrd="0" presId="urn:microsoft.com/office/officeart/2005/8/layout/pyramid1"/>
    <dgm:cxn modelId="{1A8EB3A0-02FB-4797-8A03-A9D86C3BD1A3}" type="presParOf" srcId="{DC5A206E-9477-48D3-80AE-54A19A4D6E61}" destId="{7766C726-9D0E-4F2C-9464-0E886D7CD2CA}" srcOrd="0" destOrd="0" presId="urn:microsoft.com/office/officeart/2005/8/layout/pyramid1"/>
    <dgm:cxn modelId="{AB67A62C-1256-47F7-A222-D753F3F5F33A}" type="presParOf" srcId="{7766C726-9D0E-4F2C-9464-0E886D7CD2CA}" destId="{E0DA9593-E82A-48E4-8135-1EFDF074C851}" srcOrd="0" destOrd="0" presId="urn:microsoft.com/office/officeart/2005/8/layout/pyramid1"/>
    <dgm:cxn modelId="{6B93D8D3-05C5-493E-9F4A-CFAF3AF7D442}" type="presParOf" srcId="{7766C726-9D0E-4F2C-9464-0E886D7CD2CA}" destId="{9BAFCB44-A38B-4A2D-9353-070BBD6A6FA6}" srcOrd="1" destOrd="0" presId="urn:microsoft.com/office/officeart/2005/8/layout/pyramid1"/>
    <dgm:cxn modelId="{A62B2CD1-FE31-4189-BAA5-C8CD36FFF5AA}" type="presParOf" srcId="{DC5A206E-9477-48D3-80AE-54A19A4D6E61}" destId="{8D87D362-668C-4913-80E8-E3F0D1BDD534}" srcOrd="1" destOrd="0" presId="urn:microsoft.com/office/officeart/2005/8/layout/pyramid1"/>
    <dgm:cxn modelId="{17BED8E6-80C6-4FB4-9592-BA7A9A9EA9B1}" type="presParOf" srcId="{8D87D362-668C-4913-80E8-E3F0D1BDD534}" destId="{FBFF74E3-3D97-4FB2-9C29-8F40BA42E2E1}" srcOrd="0" destOrd="0" presId="urn:microsoft.com/office/officeart/2005/8/layout/pyramid1"/>
    <dgm:cxn modelId="{7B6DE7A8-C181-4A61-B64C-93FCA4FF977C}" type="presParOf" srcId="{8D87D362-668C-4913-80E8-E3F0D1BDD534}" destId="{070C01B5-EE1E-4C16-ACBD-D1C311355567}" srcOrd="1" destOrd="0" presId="urn:microsoft.com/office/officeart/2005/8/layout/pyramid1"/>
    <dgm:cxn modelId="{A69C1A02-B78C-465C-8D57-12184A74AEDD}" type="presParOf" srcId="{DC5A206E-9477-48D3-80AE-54A19A4D6E61}" destId="{07612F72-51FF-4D28-A1A8-A7B30B926DF5}" srcOrd="2" destOrd="0" presId="urn:microsoft.com/office/officeart/2005/8/layout/pyramid1"/>
    <dgm:cxn modelId="{5CFDC56D-FDBA-46DE-9D1F-D01027E85369}" type="presParOf" srcId="{07612F72-51FF-4D28-A1A8-A7B30B926DF5}" destId="{65D1F7A1-5A01-406A-A6FF-3B8BF6B67EE8}" srcOrd="0" destOrd="0" presId="urn:microsoft.com/office/officeart/2005/8/layout/pyramid1"/>
    <dgm:cxn modelId="{FAFE8F5D-EAA1-4B0A-8E20-7B759E692F55}" type="presParOf" srcId="{07612F72-51FF-4D28-A1A8-A7B30B926DF5}" destId="{D086ADDA-214E-429C-9C6A-A34646D1E2D5}" srcOrd="1" destOrd="0" presId="urn:microsoft.com/office/officeart/2005/8/layout/pyramid1"/>
    <dgm:cxn modelId="{39FA6D65-0462-4C9B-A980-1B0CD1595FDC}" type="presParOf" srcId="{DC5A206E-9477-48D3-80AE-54A19A4D6E61}" destId="{699D6DE3-0500-4857-B23D-9866F660B484}" srcOrd="3" destOrd="0" presId="urn:microsoft.com/office/officeart/2005/8/layout/pyramid1"/>
    <dgm:cxn modelId="{56FF61F3-AF61-4A91-B5EF-0DC39F2E697B}" type="presParOf" srcId="{699D6DE3-0500-4857-B23D-9866F660B484}" destId="{2F84384F-2D0B-4039-8DBD-8A52E5AAAFA7}" srcOrd="0" destOrd="0" presId="urn:microsoft.com/office/officeart/2005/8/layout/pyramid1"/>
    <dgm:cxn modelId="{F6F20D9F-1D07-436E-8E4A-5197F772EACE}" type="presParOf" srcId="{699D6DE3-0500-4857-B23D-9866F660B484}" destId="{28EF6B0A-33AF-49A7-967C-B037B0753146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8309B7-E451-47B3-86C9-32AD7ABB0A8E}" type="datetimeFigureOut">
              <a:rPr lang="da-DK" smtClean="0"/>
              <a:pPr/>
              <a:t>25-04-2012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1581B-8520-4D33-8AFE-F69DFCB6A15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4D6E8E-2E30-4930-874C-74048FA93519}" type="datetimeFigureOut">
              <a:rPr lang="da-DK" smtClean="0"/>
              <a:pPr/>
              <a:t>25-04-2012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DB445-03C3-468D-B498-77F1D7EEB6E4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B445-03C3-468D-B498-77F1D7EEB6E4}" type="slidenum">
              <a:rPr lang="da-DK" smtClean="0"/>
              <a:pPr/>
              <a:t>1</a:t>
            </a:fld>
            <a:endParaRPr lang="da-D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B445-03C3-468D-B498-77F1D7EEB6E4}" type="slidenum">
              <a:rPr lang="da-DK" smtClean="0"/>
              <a:pPr/>
              <a:t>10</a:t>
            </a:fld>
            <a:endParaRPr lang="da-DK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B445-03C3-468D-B498-77F1D7EEB6E4}" type="slidenum">
              <a:rPr lang="da-DK" smtClean="0"/>
              <a:pPr/>
              <a:t>11</a:t>
            </a:fld>
            <a:endParaRPr lang="da-DK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B445-03C3-468D-B498-77F1D7EEB6E4}" type="slidenum">
              <a:rPr lang="da-DK" smtClean="0"/>
              <a:pPr/>
              <a:t>12</a:t>
            </a:fld>
            <a:endParaRPr lang="da-DK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B445-03C3-468D-B498-77F1D7EEB6E4}" type="slidenum">
              <a:rPr lang="da-DK" smtClean="0"/>
              <a:pPr/>
              <a:t>13</a:t>
            </a:fld>
            <a:endParaRPr lang="da-DK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B445-03C3-468D-B498-77F1D7EEB6E4}" type="slidenum">
              <a:rPr lang="da-DK" smtClean="0"/>
              <a:pPr/>
              <a:t>14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B445-03C3-468D-B498-77F1D7EEB6E4}" type="slidenum">
              <a:rPr lang="da-DK" smtClean="0"/>
              <a:pPr/>
              <a:t>2</a:t>
            </a:fld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B445-03C3-468D-B498-77F1D7EEB6E4}" type="slidenum">
              <a:rPr lang="da-DK" smtClean="0"/>
              <a:pPr/>
              <a:t>3</a:t>
            </a:fld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B445-03C3-468D-B498-77F1D7EEB6E4}" type="slidenum">
              <a:rPr lang="da-DK" smtClean="0"/>
              <a:pPr/>
              <a:t>4</a:t>
            </a:fld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B445-03C3-468D-B498-77F1D7EEB6E4}" type="slidenum">
              <a:rPr lang="da-DK" smtClean="0"/>
              <a:pPr/>
              <a:t>5</a:t>
            </a:fld>
            <a:endParaRPr 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B445-03C3-468D-B498-77F1D7EEB6E4}" type="slidenum">
              <a:rPr lang="da-DK" smtClean="0"/>
              <a:pPr/>
              <a:t>6</a:t>
            </a:fld>
            <a:endParaRPr lang="da-D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B445-03C3-468D-B498-77F1D7EEB6E4}" type="slidenum">
              <a:rPr lang="da-DK" smtClean="0"/>
              <a:pPr/>
              <a:t>7</a:t>
            </a:fld>
            <a:endParaRPr lang="da-D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B445-03C3-468D-B498-77F1D7EEB6E4}" type="slidenum">
              <a:rPr lang="da-DK" smtClean="0"/>
              <a:pPr/>
              <a:t>8</a:t>
            </a:fld>
            <a:endParaRPr lang="da-D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B445-03C3-468D-B498-77F1D7EEB6E4}" type="slidenum">
              <a:rPr lang="da-DK" smtClean="0"/>
              <a:pPr/>
              <a:t>9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131319-4D64-4145-BA12-EA760A95980C}" type="datetime1">
              <a:rPr lang="da-DK"/>
              <a:pPr/>
              <a:t>25-04-2012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E5612-07D9-4CCB-B00F-609475687E2D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8D1191-2063-4009-BEC8-0BA001DAA721}" type="datetime1">
              <a:rPr lang="da-DK"/>
              <a:pPr/>
              <a:t>25-04-2012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020DC4-EEBE-42F4-8673-054D84E04FD8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A9A813-344E-4956-B01A-958DA90550EA}" type="datetime1">
              <a:rPr lang="da-DK"/>
              <a:pPr/>
              <a:t>25-04-2012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6B50-A9E0-4B0B-BF75-01E3CC3E0D67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902F47-17BA-4C09-B72D-6B32C350AB05}" type="datetime1">
              <a:rPr lang="da-DK"/>
              <a:pPr/>
              <a:t>25-04-2012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6CFD9-1609-49C1-8E0F-C8F022ABAA54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E7105F-E6A8-4418-A9BE-C1A8EC8BC07B}" type="datetime1">
              <a:rPr lang="da-DK"/>
              <a:pPr/>
              <a:t>25-04-2012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0D7B80-25FF-4948-A223-38D2B3360CFD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CB4ED6-5357-40F2-B09D-20B5A3F90687}" type="datetime1">
              <a:rPr lang="da-DK"/>
              <a:pPr/>
              <a:t>25-04-2012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2B9D2E-4B42-4CA1-B45F-DFFB8FC9F767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304A39-92D2-49BF-A03C-D20DD755FC6A}" type="datetime1">
              <a:rPr lang="da-DK"/>
              <a:pPr/>
              <a:t>25-04-2012</a:t>
            </a:fld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121136-5262-4367-BA78-0FDC80C331A2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DA1065-6EFE-4B4B-9A35-B4309AF7A774}" type="datetime1">
              <a:rPr lang="da-DK"/>
              <a:pPr/>
              <a:t>25-04-2012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68DA9-FAC6-43B2-90EB-2CE88E724A90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F8281E-8E96-4E9F-9BFE-CF2244F4F92D}" type="datetime1">
              <a:rPr lang="da-DK"/>
              <a:pPr/>
              <a:t>25-04-2012</a:t>
            </a:fld>
            <a:endParaRPr lang="da-DK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F92954-A898-4583-9DC7-DC22A136937B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5F8071-BDE8-4ED3-9ABE-42DB2F816B16}" type="datetime1">
              <a:rPr lang="da-DK"/>
              <a:pPr/>
              <a:t>25-04-2012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02CC5D-82BE-4E5B-B224-517D08045B74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61B511-347F-4F8A-8618-EBBC954BA201}" type="datetime1">
              <a:rPr lang="da-DK"/>
              <a:pPr/>
              <a:t>25-04-2012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E05EB-7525-4C9C-86C7-2DF31E49E6CD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masteren</a:t>
            </a:r>
          </a:p>
        </p:txBody>
      </p:sp>
      <p:sp>
        <p:nvSpPr>
          <p:cNvPr id="1027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E08C8BC6-377C-4B93-991A-AC88EB08D65E}" type="datetime1">
              <a:rPr lang="da-DK"/>
              <a:pPr/>
              <a:t>25-04-2012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C487C85-DDD9-4C35-A2B5-A9CC6E54928A}" type="slidenum">
              <a:rPr lang="da-DK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pitchFamily="-112" charset="-128"/>
          <a:cs typeface="Geneva" pitchFamily="-112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pitchFamily="-112" charset="-128"/>
          <a:cs typeface="Geneva" pitchFamily="-112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pitchFamily="-112" charset="-128"/>
          <a:cs typeface="Geneva" pitchFamily="-112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pitchFamily="-112" charset="-128"/>
          <a:cs typeface="Geneva" pitchFamily="-112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pitchFamily="-112" charset="-128"/>
          <a:cs typeface="Geneva" pitchFamily="-112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pitchFamily="-112" charset="-128"/>
          <a:cs typeface="Geneva" pitchFamily="-112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pitchFamily="-112" charset="-128"/>
          <a:cs typeface="Geneva" pitchFamily="-112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pitchFamily="-112" charset="-128"/>
          <a:cs typeface="Geneva" pitchFamily="-112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pitchFamily="-112" charset="-128"/>
          <a:cs typeface="Geneva" pitchFamily="-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Geneva" pitchFamily="-112" charset="-128"/>
          <a:cs typeface="Geneva" pitchFamily="-112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Geneva" pitchFamily="-112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Geneva" pitchFamily="-112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Geneva" pitchFamily="-112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Geneva" pitchFamily="-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lede 10" descr="moos-bjerre 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0840" y="6232810"/>
            <a:ext cx="3045842" cy="364905"/>
          </a:xfrm>
          <a:prstGeom prst="rect">
            <a:avLst/>
          </a:prstGeom>
        </p:spPr>
      </p:pic>
      <p:pic>
        <p:nvPicPr>
          <p:cNvPr id="18" name="Billede 17" descr="lagkager 6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4189" y="-110362"/>
            <a:ext cx="1366557" cy="997620"/>
          </a:xfrm>
          <a:prstGeom prst="rect">
            <a:avLst/>
          </a:prstGeom>
        </p:spPr>
      </p:pic>
      <p:sp>
        <p:nvSpPr>
          <p:cNvPr id="5" name="Titel 1"/>
          <p:cNvSpPr txBox="1">
            <a:spLocks/>
          </p:cNvSpPr>
          <p:nvPr/>
        </p:nvSpPr>
        <p:spPr bwMode="auto">
          <a:xfrm>
            <a:off x="851350" y="3307080"/>
            <a:ext cx="7458389" cy="51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000" b="1" i="1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Input til tænketank om Fremtidens biblioteker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 b="1" baseline="0" dirty="0" smtClean="0">
                <a:solidFill>
                  <a:schemeClr val="bg1">
                    <a:lumMod val="50000"/>
                  </a:schemeClr>
                </a:solidFill>
                <a:latin typeface="Arial"/>
                <a:ea typeface="+mj-ea"/>
                <a:cs typeface="Arial"/>
              </a:rPr>
              <a:t>Danmarks Biblioteksforening, </a:t>
            </a:r>
            <a:r>
              <a:rPr lang="da-DK" sz="1600" b="1" baseline="0" dirty="0" err="1" smtClean="0">
                <a:solidFill>
                  <a:schemeClr val="bg1">
                    <a:lumMod val="50000"/>
                  </a:schemeClr>
                </a:solidFill>
                <a:latin typeface="Arial"/>
                <a:ea typeface="+mj-ea"/>
                <a:cs typeface="Arial"/>
              </a:rPr>
              <a:t>Vartov</a:t>
            </a:r>
            <a:r>
              <a:rPr lang="da-DK" sz="1600" b="1" dirty="0" smtClean="0">
                <a:solidFill>
                  <a:schemeClr val="bg1">
                    <a:lumMod val="50000"/>
                  </a:schemeClr>
                </a:solidFill>
                <a:latin typeface="Arial"/>
                <a:ea typeface="+mj-ea"/>
                <a:cs typeface="Arial"/>
              </a:rPr>
              <a:t> den 25. april 2012</a:t>
            </a:r>
            <a:endParaRPr kumimoji="0" lang="da-DK" sz="16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 bwMode="auto">
          <a:xfrm>
            <a:off x="851350" y="2865120"/>
            <a:ext cx="7458389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da-DK" sz="2450" b="1" dirty="0" smtClean="0">
                <a:solidFill>
                  <a:schemeClr val="bg1">
                    <a:lumMod val="50000"/>
                  </a:schemeClr>
                </a:solidFill>
                <a:latin typeface="Arial"/>
                <a:ea typeface="+mj-ea"/>
                <a:cs typeface="Arial"/>
              </a:rPr>
              <a:t>Biblioteker og biblioteksbrug i tal</a:t>
            </a:r>
            <a:endParaRPr kumimoji="0" lang="da-DK" sz="2450" b="1" strike="noStrike" kern="1200" cap="none" spc="0" normalizeH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moos-bjerre 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905" y="6284613"/>
            <a:ext cx="2437414" cy="292013"/>
          </a:xfrm>
          <a:prstGeom prst="rect">
            <a:avLst/>
          </a:prstGeom>
        </p:spPr>
      </p:pic>
      <p:pic>
        <p:nvPicPr>
          <p:cNvPr id="18" name="Billede 17" descr="lagkager 6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4189" y="-110362"/>
            <a:ext cx="1366557" cy="997620"/>
          </a:xfrm>
          <a:prstGeom prst="rect">
            <a:avLst/>
          </a:prstGeom>
        </p:spPr>
      </p:pic>
      <p:sp>
        <p:nvSpPr>
          <p:cNvPr id="20" name="Undertitel 2"/>
          <p:cNvSpPr txBox="1">
            <a:spLocks/>
          </p:cNvSpPr>
          <p:nvPr/>
        </p:nvSpPr>
        <p:spPr bwMode="auto">
          <a:xfrm>
            <a:off x="618007" y="1923393"/>
            <a:ext cx="7754098" cy="375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eaLnBrk="0" hangingPunct="0">
              <a:spcBef>
                <a:spcPct val="20000"/>
              </a:spcBef>
            </a:pPr>
            <a:endParaRPr lang="da-DK" dirty="0" smtClean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  <a:p>
            <a:pPr marL="457200" indent="-457200" eaLnBrk="0" hangingPunct="0">
              <a:spcBef>
                <a:spcPct val="20000"/>
              </a:spcBef>
              <a:buFont typeface="Arial" pitchFamily="34" charset="0"/>
              <a:buChar char="•"/>
            </a:pPr>
            <a:endParaRPr lang="da-DK" dirty="0" smtClean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  <a:p>
            <a:pPr marL="457200" indent="-457200" eaLnBrk="0" hangingPunct="0">
              <a:spcBef>
                <a:spcPct val="20000"/>
              </a:spcBef>
              <a:buFont typeface="Arial" pitchFamily="34" charset="0"/>
              <a:buChar char="•"/>
            </a:pPr>
            <a:endParaRPr lang="da-DK" dirty="0" smtClean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21" name="Titel 1"/>
          <p:cNvSpPr txBox="1">
            <a:spLocks/>
          </p:cNvSpPr>
          <p:nvPr/>
        </p:nvSpPr>
        <p:spPr bwMode="auto">
          <a:xfrm>
            <a:off x="1079950" y="1402212"/>
            <a:ext cx="7458389" cy="316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2000" b="1" dirty="0" smtClean="0">
                <a:solidFill>
                  <a:schemeClr val="bg1">
                    <a:lumMod val="50000"/>
                  </a:schemeClr>
                </a:solidFill>
                <a:latin typeface="Arial"/>
                <a:ea typeface="+mj-ea"/>
                <a:cs typeface="Arial"/>
              </a:rPr>
              <a:t>4. Øget brugerværdi – noget betyder mere end andet…</a:t>
            </a:r>
            <a:endParaRPr kumimoji="0" lang="da-DK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1104900" y="1923393"/>
          <a:ext cx="6469380" cy="375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moos-bjerre 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905" y="6284613"/>
            <a:ext cx="2437414" cy="292013"/>
          </a:xfrm>
          <a:prstGeom prst="rect">
            <a:avLst/>
          </a:prstGeom>
        </p:spPr>
      </p:pic>
      <p:pic>
        <p:nvPicPr>
          <p:cNvPr id="18" name="Billede 17" descr="lagkager 6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4189" y="-110362"/>
            <a:ext cx="1366557" cy="997620"/>
          </a:xfrm>
          <a:prstGeom prst="rect">
            <a:avLst/>
          </a:prstGeom>
        </p:spPr>
      </p:pic>
      <p:sp>
        <p:nvSpPr>
          <p:cNvPr id="20" name="Undertitel 2"/>
          <p:cNvSpPr txBox="1">
            <a:spLocks/>
          </p:cNvSpPr>
          <p:nvPr/>
        </p:nvSpPr>
        <p:spPr bwMode="auto">
          <a:xfrm>
            <a:off x="618007" y="1923393"/>
            <a:ext cx="7754098" cy="375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eaLnBrk="0" hangingPunct="0">
              <a:spcBef>
                <a:spcPct val="20000"/>
              </a:spcBef>
              <a:buFont typeface="+mj-lt"/>
              <a:buAutoNum type="arabicPeriod"/>
            </a:pPr>
            <a:endParaRPr lang="da-DK" dirty="0" smtClean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21" name="Titel 1"/>
          <p:cNvSpPr txBox="1">
            <a:spLocks/>
          </p:cNvSpPr>
          <p:nvPr/>
        </p:nvSpPr>
        <p:spPr bwMode="auto">
          <a:xfrm>
            <a:off x="1079950" y="1402212"/>
            <a:ext cx="7458389" cy="316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2000" b="1" dirty="0" smtClean="0">
                <a:solidFill>
                  <a:schemeClr val="bg1">
                    <a:lumMod val="50000"/>
                  </a:schemeClr>
                </a:solidFill>
                <a:latin typeface="Arial"/>
                <a:ea typeface="+mj-ea"/>
                <a:cs typeface="Arial"/>
              </a:rPr>
              <a:t>5. Bibliotekscheferne er lidt foran brugerne…</a:t>
            </a:r>
            <a:endParaRPr kumimoji="0" lang="da-DK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1264920" y="2072639"/>
          <a:ext cx="5489258" cy="3480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Chart bld="series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moos-bjerre 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905" y="6284613"/>
            <a:ext cx="2437414" cy="292013"/>
          </a:xfrm>
          <a:prstGeom prst="rect">
            <a:avLst/>
          </a:prstGeom>
        </p:spPr>
      </p:pic>
      <p:pic>
        <p:nvPicPr>
          <p:cNvPr id="18" name="Billede 17" descr="lagkager 6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4189" y="-110362"/>
            <a:ext cx="1366557" cy="997620"/>
          </a:xfrm>
          <a:prstGeom prst="rect">
            <a:avLst/>
          </a:prstGeom>
        </p:spPr>
      </p:pic>
      <p:sp>
        <p:nvSpPr>
          <p:cNvPr id="20" name="Undertitel 2"/>
          <p:cNvSpPr txBox="1">
            <a:spLocks/>
          </p:cNvSpPr>
          <p:nvPr/>
        </p:nvSpPr>
        <p:spPr bwMode="auto">
          <a:xfrm>
            <a:off x="618007" y="1923393"/>
            <a:ext cx="7754098" cy="375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eaLnBrk="0" hangingPunct="0">
              <a:spcBef>
                <a:spcPct val="20000"/>
              </a:spcBef>
              <a:buFont typeface="Arial" pitchFamily="34" charset="0"/>
              <a:buChar char="•"/>
            </a:pPr>
            <a:endParaRPr lang="da-DK" dirty="0" smtClean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21" name="Titel 1"/>
          <p:cNvSpPr txBox="1">
            <a:spLocks/>
          </p:cNvSpPr>
          <p:nvPr/>
        </p:nvSpPr>
        <p:spPr bwMode="auto">
          <a:xfrm>
            <a:off x="1079950" y="1402212"/>
            <a:ext cx="7458389" cy="316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2000" b="1" noProof="0" dirty="0" smtClean="0">
                <a:solidFill>
                  <a:schemeClr val="bg1">
                    <a:lumMod val="50000"/>
                  </a:schemeClr>
                </a:solidFill>
                <a:latin typeface="Arial"/>
                <a:ea typeface="+mj-ea"/>
                <a:cs typeface="Arial"/>
              </a:rPr>
              <a:t>6. Brug for mere viden om befolkningens forhold til nuværende og fremtidens biblioteker</a:t>
            </a:r>
            <a:endParaRPr kumimoji="0" lang="da-DK" sz="2000" b="1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2413865" y="2205133"/>
          <a:ext cx="4949371" cy="3029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7" name="Venstre klammeparentes 6"/>
          <p:cNvSpPr/>
          <p:nvPr/>
        </p:nvSpPr>
        <p:spPr>
          <a:xfrm>
            <a:off x="1579311" y="2157962"/>
            <a:ext cx="424232" cy="3521456"/>
          </a:xfrm>
          <a:prstGeom prst="leftBrace">
            <a:avLst>
              <a:gd name="adj1" fmla="val 0"/>
              <a:gd name="adj2" fmla="val 50000"/>
            </a:avLst>
          </a:prstGeom>
          <a:noFill/>
          <a:ln>
            <a:solidFill>
              <a:srgbClr val="91002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Højre klammeparentes 7"/>
          <p:cNvSpPr/>
          <p:nvPr/>
        </p:nvSpPr>
        <p:spPr>
          <a:xfrm>
            <a:off x="6797318" y="2157962"/>
            <a:ext cx="188548" cy="2294034"/>
          </a:xfrm>
          <a:prstGeom prst="rightBrace">
            <a:avLst/>
          </a:prstGeom>
          <a:ln>
            <a:solidFill>
              <a:srgbClr val="91002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Tekstboks 8"/>
          <p:cNvSpPr txBox="1"/>
          <p:nvPr/>
        </p:nvSpPr>
        <p:spPr>
          <a:xfrm>
            <a:off x="992952" y="3093519"/>
            <a:ext cx="2841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Borger-/befolknings-undersøgelse</a:t>
            </a:r>
            <a:endParaRPr lang="da-DK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ekstboks 9"/>
          <p:cNvSpPr txBox="1"/>
          <p:nvPr/>
        </p:nvSpPr>
        <p:spPr>
          <a:xfrm>
            <a:off x="5824953" y="2955021"/>
            <a:ext cx="2321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Brugerundersøgelse</a:t>
            </a:r>
            <a:endParaRPr lang="da-DK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1" name="Gruppe 10"/>
          <p:cNvGrpSpPr/>
          <p:nvPr/>
        </p:nvGrpSpPr>
        <p:grpSpPr>
          <a:xfrm>
            <a:off x="2003543" y="5264186"/>
            <a:ext cx="5760719" cy="444428"/>
            <a:chOff x="0" y="2272392"/>
            <a:chExt cx="4949371" cy="757464"/>
          </a:xfrm>
          <a:solidFill>
            <a:srgbClr val="808080"/>
          </a:solidFill>
        </p:grpSpPr>
        <p:sp>
          <p:nvSpPr>
            <p:cNvPr id="12" name="Ligebenet trapez 11"/>
            <p:cNvSpPr/>
            <p:nvPr/>
          </p:nvSpPr>
          <p:spPr>
            <a:xfrm>
              <a:off x="0" y="2272392"/>
              <a:ext cx="4949371" cy="757464"/>
            </a:xfrm>
            <a:prstGeom prst="trapezoid">
              <a:avLst>
                <a:gd name="adj" fmla="val 81677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Ligebenet trapez 4"/>
            <p:cNvSpPr/>
            <p:nvPr/>
          </p:nvSpPr>
          <p:spPr>
            <a:xfrm>
              <a:off x="866139" y="2272392"/>
              <a:ext cx="3217091" cy="75746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600" kern="1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Alle danskere</a:t>
              </a:r>
              <a:endParaRPr lang="da-DK" sz="1600" kern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Højre klammeparentes 13"/>
          <p:cNvSpPr/>
          <p:nvPr/>
        </p:nvSpPr>
        <p:spPr>
          <a:xfrm>
            <a:off x="6270378" y="2157962"/>
            <a:ext cx="188548" cy="1724315"/>
          </a:xfrm>
          <a:prstGeom prst="rightBrace">
            <a:avLst/>
          </a:prstGeom>
          <a:ln>
            <a:solidFill>
              <a:srgbClr val="91002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  <p:bldP spid="7" grpId="0" animBg="1"/>
      <p:bldP spid="8" grpId="0" animBg="1"/>
      <p:bldP spid="9" grpId="0" build="p"/>
      <p:bldP spid="10" grpId="0" build="p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moos-bjerre 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905" y="6284613"/>
            <a:ext cx="2437414" cy="292013"/>
          </a:xfrm>
          <a:prstGeom prst="rect">
            <a:avLst/>
          </a:prstGeom>
        </p:spPr>
      </p:pic>
      <p:pic>
        <p:nvPicPr>
          <p:cNvPr id="18" name="Billede 17" descr="lagkager 6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4189" y="-110362"/>
            <a:ext cx="1366557" cy="997620"/>
          </a:xfrm>
          <a:prstGeom prst="rect">
            <a:avLst/>
          </a:prstGeom>
        </p:spPr>
      </p:pic>
      <p:sp>
        <p:nvSpPr>
          <p:cNvPr id="20" name="Undertitel 2"/>
          <p:cNvSpPr txBox="1">
            <a:spLocks/>
          </p:cNvSpPr>
          <p:nvPr/>
        </p:nvSpPr>
        <p:spPr bwMode="auto">
          <a:xfrm>
            <a:off x="618007" y="1923393"/>
            <a:ext cx="7754098" cy="375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eaLnBrk="0" hangingPunct="0">
              <a:spcBef>
                <a:spcPct val="20000"/>
              </a:spcBef>
            </a:pPr>
            <a:endParaRPr lang="da-DK" dirty="0" smtClean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21" name="Titel 1"/>
          <p:cNvSpPr txBox="1">
            <a:spLocks/>
          </p:cNvSpPr>
          <p:nvPr/>
        </p:nvSpPr>
        <p:spPr bwMode="auto">
          <a:xfrm>
            <a:off x="1079950" y="1244097"/>
            <a:ext cx="7458389" cy="316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lang="da-DK" sz="2000" b="1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6. Konklusion: brænder platformen - strategiske spørgsmål</a:t>
            </a:r>
            <a:endParaRPr kumimoji="0" lang="da-DK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7" name="Undertitel 2"/>
          <p:cNvSpPr txBox="1">
            <a:spLocks/>
          </p:cNvSpPr>
          <p:nvPr/>
        </p:nvSpPr>
        <p:spPr bwMode="auto">
          <a:xfrm>
            <a:off x="770407" y="1923394"/>
            <a:ext cx="7754098" cy="4361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da-DK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Igangværende undersøgelse på Fyn: ny viden om segmenter af ikke-brugere samt brugerandel -&gt; 2/3 er formentlig optimistisk i 2012</a:t>
            </a:r>
          </a:p>
          <a:p>
            <a:pPr marL="457200" indent="-4572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da-DK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Forbedringspotentiale på alle nøgletal!</a:t>
            </a:r>
          </a:p>
          <a:p>
            <a:pPr marL="457200" indent="-4572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da-DK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Stiger web aktivitet proportionalt med fald i fysisk førstegangsudlån og hvor mange brugere benytter de digitale tilbud</a:t>
            </a:r>
          </a:p>
          <a:p>
            <a:pPr marL="457200" indent="-4572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da-DK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Skæv brugergruppe: 2/3 kvinder, 40+ og videregående uddannelse</a:t>
            </a:r>
          </a:p>
          <a:p>
            <a:pPr marL="457200" indent="-4572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da-DK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Undgå at handle i blinde - segmentering af brugere og ikke-brugere -&gt; </a:t>
            </a:r>
          </a:p>
          <a:p>
            <a:pPr marL="914400" lvl="1" indent="-4572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da-DK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Arbejde med målgrupper (sandsynlige brugergrupper) </a:t>
            </a:r>
          </a:p>
          <a:p>
            <a:pPr marL="914400" lvl="1" indent="-4572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da-DK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Udvikling af nye tilbud</a:t>
            </a:r>
          </a:p>
          <a:p>
            <a:pPr marL="914400" lvl="1" indent="-4572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da-DK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Målrettet PR og markedsføring</a:t>
            </a:r>
          </a:p>
          <a:p>
            <a:pPr marL="914400" lvl="1" indent="-4572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da-DK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Motivere medarbejdere og ledelse.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moos-bjerre 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905" y="6284613"/>
            <a:ext cx="2437414" cy="292013"/>
          </a:xfrm>
          <a:prstGeom prst="rect">
            <a:avLst/>
          </a:prstGeom>
        </p:spPr>
      </p:pic>
      <p:pic>
        <p:nvPicPr>
          <p:cNvPr id="18" name="Billede 17" descr="lagkager 6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4189" y="-110362"/>
            <a:ext cx="1366557" cy="997620"/>
          </a:xfrm>
          <a:prstGeom prst="rect">
            <a:avLst/>
          </a:prstGeom>
        </p:spPr>
      </p:pic>
      <p:sp>
        <p:nvSpPr>
          <p:cNvPr id="20" name="Undertitel 2"/>
          <p:cNvSpPr txBox="1">
            <a:spLocks/>
          </p:cNvSpPr>
          <p:nvPr/>
        </p:nvSpPr>
        <p:spPr bwMode="auto">
          <a:xfrm>
            <a:off x="618007" y="1923393"/>
            <a:ext cx="7754098" cy="375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eaLnBrk="0" hangingPunct="0">
              <a:spcBef>
                <a:spcPct val="20000"/>
              </a:spcBef>
            </a:pPr>
            <a:endParaRPr lang="da-DK" dirty="0" smtClean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21" name="Titel 1"/>
          <p:cNvSpPr txBox="1">
            <a:spLocks/>
          </p:cNvSpPr>
          <p:nvPr/>
        </p:nvSpPr>
        <p:spPr bwMode="auto">
          <a:xfrm>
            <a:off x="1079950" y="1244097"/>
            <a:ext cx="7458389" cy="316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2000" b="1" dirty="0" smtClean="0">
                <a:solidFill>
                  <a:schemeClr val="bg1">
                    <a:lumMod val="50000"/>
                  </a:schemeClr>
                </a:solidFill>
                <a:latin typeface="Arial"/>
                <a:ea typeface="+mj-ea"/>
                <a:cs typeface="Arial"/>
              </a:rPr>
              <a:t>6. Konklusion: brænder platformen - strategiske spørgsmål</a:t>
            </a:r>
            <a:endParaRPr kumimoji="0" lang="da-DK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7" name="Undertitel 2"/>
          <p:cNvSpPr txBox="1">
            <a:spLocks/>
          </p:cNvSpPr>
          <p:nvPr/>
        </p:nvSpPr>
        <p:spPr bwMode="auto">
          <a:xfrm>
            <a:off x="770407" y="1718441"/>
            <a:ext cx="7754098" cy="4113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da-DK" b="1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Strategiske fokusspørgsmål for fremtidens biblioteker:</a:t>
            </a:r>
          </a:p>
          <a:p>
            <a:pPr marL="914400" lvl="1" indent="-4572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da-DK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Skal vi øge bruger</a:t>
            </a:r>
            <a:r>
              <a:rPr lang="da-DK" i="1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andel</a:t>
            </a:r>
            <a:r>
              <a:rPr lang="da-DK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 eller bruger</a:t>
            </a:r>
            <a:r>
              <a:rPr lang="da-DK" i="1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værdi</a:t>
            </a:r>
            <a:r>
              <a:rPr lang="da-DK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? Eller både og….</a:t>
            </a:r>
          </a:p>
          <a:p>
            <a:pPr marL="914400" lvl="1" indent="-4572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da-DK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Skal vi </a:t>
            </a:r>
            <a:r>
              <a:rPr lang="da-DK" dirty="0" err="1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retænke</a:t>
            </a:r>
            <a:r>
              <a:rPr lang="da-DK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da-DK" i="1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hvilke borgere</a:t>
            </a:r>
            <a:r>
              <a:rPr lang="da-DK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, vi kan og skal være noget for </a:t>
            </a:r>
          </a:p>
          <a:p>
            <a:pPr marL="914400" lvl="1" indent="-4572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da-DK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og </a:t>
            </a:r>
            <a:r>
              <a:rPr lang="da-DK" i="1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hvad</a:t>
            </a:r>
            <a:r>
              <a:rPr lang="da-DK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 vi skal være for dem?</a:t>
            </a:r>
          </a:p>
          <a:p>
            <a:pPr marL="914400" lvl="1" indent="-4572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da-DK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Afledt: Dokumentation og fremtidig </a:t>
            </a:r>
            <a:r>
              <a:rPr lang="da-DK" dirty="0" err="1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funding</a:t>
            </a:r>
            <a:r>
              <a:rPr lang="da-DK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: Finanslovsbevillinger, kommunale budgetter, lokal andel af udviklingspuljer eller eksterne: EU fonde, private fonde, partnere </a:t>
            </a:r>
            <a:r>
              <a:rPr lang="da-DK" dirty="0" err="1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m.m</a:t>
            </a:r>
            <a:r>
              <a:rPr lang="da-DK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                         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a-DK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da-DK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1 Fortsat: Analyse finder særligt 2 faktorer, der påvirker de 4 KPI mål: </a:t>
            </a:r>
          </a:p>
          <a:p>
            <a:pPr lvl="1">
              <a:buFont typeface="Arial" pitchFamily="34" charset="0"/>
              <a:buChar char="•"/>
            </a:pPr>
            <a:r>
              <a:rPr lang="da-DK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Personale (andel bibliotekar- og/eller eller akademisk uddannelse)</a:t>
            </a:r>
          </a:p>
          <a:p>
            <a:pPr lvl="1">
              <a:buFont typeface="Arial" pitchFamily="34" charset="0"/>
              <a:buChar char="•"/>
            </a:pPr>
            <a:r>
              <a:rPr lang="da-DK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Borgere (andel med </a:t>
            </a:r>
            <a:r>
              <a:rPr lang="da-DK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videreg</a:t>
            </a:r>
            <a:r>
              <a:rPr lang="da-DK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uddannelse og indkomst pr. indbygger)</a:t>
            </a:r>
          </a:p>
        </p:txBody>
      </p:sp>
      <p:pic>
        <p:nvPicPr>
          <p:cNvPr id="4" name="Billede 3" descr="moos-bjerre 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905" y="6284613"/>
            <a:ext cx="2437414" cy="292013"/>
          </a:xfrm>
          <a:prstGeom prst="rect">
            <a:avLst/>
          </a:prstGeom>
        </p:spPr>
      </p:pic>
      <p:pic>
        <p:nvPicPr>
          <p:cNvPr id="5" name="Billede 4" descr="lagkager 6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7443" y="0"/>
            <a:ext cx="1366557" cy="997620"/>
          </a:xfrm>
          <a:prstGeom prst="rect">
            <a:avLst/>
          </a:prstGeom>
        </p:spPr>
      </p:pic>
      <p:sp>
        <p:nvSpPr>
          <p:cNvPr id="8" name="Tekstboks 7"/>
          <p:cNvSpPr txBox="1"/>
          <p:nvPr/>
        </p:nvSpPr>
        <p:spPr>
          <a:xfrm>
            <a:off x="457200" y="245610"/>
            <a:ext cx="749963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sz="3200" dirty="0" smtClean="0"/>
          </a:p>
          <a:p>
            <a:endParaRPr lang="da-DK" sz="3200" dirty="0" smtClean="0"/>
          </a:p>
          <a:p>
            <a:endParaRPr lang="da-DK" sz="3200" dirty="0" smtClean="0"/>
          </a:p>
          <a:p>
            <a:endParaRPr lang="da-DK" sz="3200" dirty="0" smtClean="0"/>
          </a:p>
          <a:p>
            <a:endParaRPr lang="da-DK" sz="3200" dirty="0" smtClean="0"/>
          </a:p>
          <a:p>
            <a:endParaRPr lang="da-DK" sz="3200" dirty="0" smtClean="0"/>
          </a:p>
          <a:p>
            <a:endParaRPr lang="da-DK" sz="3200" dirty="0" smtClean="0"/>
          </a:p>
          <a:p>
            <a:endParaRPr lang="da-DK" sz="3200" dirty="0" smtClean="0"/>
          </a:p>
          <a:p>
            <a:endParaRPr lang="da-DK" sz="3200" dirty="0" smtClean="0"/>
          </a:p>
          <a:p>
            <a:endParaRPr lang="da-DK" sz="2000" dirty="0" smtClean="0"/>
          </a:p>
        </p:txBody>
      </p:sp>
      <p:graphicFrame>
        <p:nvGraphicFramePr>
          <p:cNvPr id="9" name="Tabel 8"/>
          <p:cNvGraphicFramePr>
            <a:graphicFrameLocks noGrp="1"/>
          </p:cNvGraphicFramePr>
          <p:nvPr/>
        </p:nvGraphicFramePr>
        <p:xfrm>
          <a:off x="1143000" y="3261360"/>
          <a:ext cx="6522720" cy="1576564"/>
        </p:xfrm>
        <a:graphic>
          <a:graphicData uri="http://schemas.openxmlformats.org/drawingml/2006/table">
            <a:tbl>
              <a:tblPr/>
              <a:tblGrid>
                <a:gridCol w="1096498"/>
                <a:gridCol w="1179118"/>
                <a:gridCol w="1309033"/>
                <a:gridCol w="1037745"/>
                <a:gridCol w="1900326"/>
              </a:tblGrid>
              <a:tr h="2827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a-DK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6853" marR="6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427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a-DK" sz="1200" b="1" dirty="0">
                          <a:solidFill>
                            <a:schemeClr val="bg1"/>
                          </a:solidFill>
                          <a:latin typeface="Cambria"/>
                          <a:ea typeface="Cambria"/>
                          <a:cs typeface="Times New Roman"/>
                        </a:rPr>
                        <a:t>Besøgstal</a:t>
                      </a:r>
                      <a:endParaRPr lang="da-DK" sz="1200" dirty="0">
                        <a:solidFill>
                          <a:schemeClr val="bg1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6853" marR="6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427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a-DK" sz="1200" b="1" dirty="0">
                          <a:solidFill>
                            <a:schemeClr val="bg1"/>
                          </a:solidFill>
                          <a:latin typeface="Cambria"/>
                          <a:ea typeface="Cambria"/>
                          <a:cs typeface="Times New Roman"/>
                        </a:rPr>
                        <a:t>Udlån</a:t>
                      </a:r>
                      <a:endParaRPr lang="da-DK" sz="1200" dirty="0">
                        <a:solidFill>
                          <a:schemeClr val="bg1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6853" marR="6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427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a-DK" sz="1200" b="1" dirty="0">
                          <a:solidFill>
                            <a:schemeClr val="bg1"/>
                          </a:solidFill>
                          <a:latin typeface="Cambria"/>
                          <a:ea typeface="Cambria"/>
                          <a:cs typeface="Times New Roman"/>
                        </a:rPr>
                        <a:t>Aktive brugere</a:t>
                      </a:r>
                      <a:endParaRPr lang="da-DK" sz="1200" dirty="0">
                        <a:solidFill>
                          <a:schemeClr val="bg1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6853" marR="6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427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a-DK" sz="1200" b="1" dirty="0">
                          <a:solidFill>
                            <a:schemeClr val="bg1"/>
                          </a:solidFill>
                          <a:latin typeface="Cambria"/>
                          <a:ea typeface="Cambria"/>
                          <a:cs typeface="Times New Roman"/>
                        </a:rPr>
                        <a:t>Webbesøg</a:t>
                      </a:r>
                      <a:endParaRPr lang="da-DK" sz="1200" dirty="0">
                        <a:solidFill>
                          <a:schemeClr val="bg1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6853" marR="6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4276"/>
                    </a:solidFill>
                  </a:tcPr>
                </a:tc>
              </a:tr>
              <a:tr h="5583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a-DK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a-DK" sz="12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/>
                          <a:ea typeface="Cambria"/>
                          <a:cs typeface="Times New Roman"/>
                        </a:rPr>
                        <a:t>Personale-ressourcer</a:t>
                      </a:r>
                      <a:endParaRPr lang="da-DK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6853" marR="6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a-DK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/>
                          <a:ea typeface="Cambria"/>
                          <a:cs typeface="Times New Roman"/>
                        </a:rPr>
                        <a:t>Uddannet personale -&gt; besøg</a:t>
                      </a:r>
                      <a:endParaRPr lang="da-DK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6853" marR="6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a-DK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/>
                          <a:ea typeface="Cambria"/>
                          <a:cs typeface="Times New Roman"/>
                        </a:rPr>
                        <a:t>Uddannet personale -&gt; </a:t>
                      </a:r>
                      <a:r>
                        <a:rPr lang="da-DK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/>
                          <a:ea typeface="Cambria"/>
                          <a:cs typeface="Times New Roman"/>
                        </a:rPr>
                        <a:t>udlån </a:t>
                      </a:r>
                    </a:p>
                  </a:txBody>
                  <a:tcPr marL="66853" marR="6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a-DK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/>
                          <a:ea typeface="Cambria"/>
                          <a:cs typeface="Times New Roman"/>
                        </a:rPr>
                        <a:t>-</a:t>
                      </a:r>
                      <a:endParaRPr lang="da-DK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6853" marR="6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a-DK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/>
                          <a:ea typeface="Cambria"/>
                          <a:cs typeface="Times New Roman"/>
                        </a:rPr>
                        <a:t>Uddannet personale -&gt; webbesøg</a:t>
                      </a:r>
                      <a:endParaRPr lang="da-DK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6853" marR="6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4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a-DK" sz="1200" dirty="0">
                        <a:solidFill>
                          <a:schemeClr val="bg1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a-DK" sz="1200" b="1" dirty="0" smtClean="0">
                          <a:solidFill>
                            <a:schemeClr val="bg1"/>
                          </a:solidFill>
                          <a:latin typeface="Cambria"/>
                          <a:ea typeface="Cambria"/>
                          <a:cs typeface="Times New Roman"/>
                        </a:rPr>
                        <a:t>Borger-ressourcer</a:t>
                      </a:r>
                      <a:endParaRPr lang="da-DK" sz="1200" dirty="0">
                        <a:solidFill>
                          <a:schemeClr val="bg1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6853" marR="6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427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a-DK" sz="1200" dirty="0" smtClean="0">
                          <a:solidFill>
                            <a:schemeClr val="bg1"/>
                          </a:solidFill>
                          <a:latin typeface="Cambria"/>
                          <a:ea typeface="Cambria"/>
                          <a:cs typeface="Times New Roman"/>
                        </a:rPr>
                        <a:t>-</a:t>
                      </a:r>
                      <a:endParaRPr lang="da-DK" sz="1200" dirty="0">
                        <a:solidFill>
                          <a:schemeClr val="bg1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6853" marR="6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427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a-DK" sz="1200" dirty="0" smtClean="0">
                          <a:solidFill>
                            <a:schemeClr val="bg1"/>
                          </a:solidFill>
                          <a:latin typeface="Cambria"/>
                          <a:ea typeface="Cambria"/>
                          <a:cs typeface="Times New Roman"/>
                        </a:rPr>
                        <a:t>Videregående uddannelse -&gt; udlån </a:t>
                      </a:r>
                      <a:endParaRPr lang="da-DK" sz="1200" dirty="0">
                        <a:solidFill>
                          <a:schemeClr val="bg1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6853" marR="6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427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a-DK" sz="1200" dirty="0" smtClean="0">
                          <a:solidFill>
                            <a:schemeClr val="bg1"/>
                          </a:solidFill>
                          <a:latin typeface="Cambria"/>
                          <a:ea typeface="Cambria"/>
                          <a:cs typeface="Times New Roman"/>
                        </a:rPr>
                        <a:t>Indkomst -&gt; aktive </a:t>
                      </a:r>
                      <a:r>
                        <a:rPr lang="da-DK" sz="1200" dirty="0">
                          <a:solidFill>
                            <a:schemeClr val="bg1"/>
                          </a:solidFill>
                          <a:latin typeface="Cambria"/>
                          <a:ea typeface="Cambria"/>
                          <a:cs typeface="Times New Roman"/>
                        </a:rPr>
                        <a:t>brugere.</a:t>
                      </a:r>
                    </a:p>
                  </a:txBody>
                  <a:tcPr marL="66853" marR="6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427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a-DK" sz="1200" dirty="0" smtClean="0">
                          <a:solidFill>
                            <a:schemeClr val="bg1"/>
                          </a:solidFill>
                          <a:latin typeface="Cambria"/>
                          <a:ea typeface="Cambria"/>
                          <a:cs typeface="Times New Roman"/>
                        </a:rPr>
                        <a:t>Videregående uddannelse -&gt; webbesøg</a:t>
                      </a:r>
                      <a:r>
                        <a:rPr lang="da-DK" sz="1200" dirty="0">
                          <a:solidFill>
                            <a:schemeClr val="bg1"/>
                          </a:solidFill>
                          <a:latin typeface="Cambria"/>
                          <a:ea typeface="Cambria"/>
                          <a:cs typeface="Times New Roman"/>
                        </a:rPr>
                        <a:t>.</a:t>
                      </a:r>
                    </a:p>
                  </a:txBody>
                  <a:tcPr marL="66853" marR="66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4276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335280" y="-2296153"/>
            <a:ext cx="7257143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a-DK" sz="1200" b="1" dirty="0" smtClean="0"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a-DK" sz="1200" b="1" dirty="0" smtClean="0"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a-DK" sz="1200" b="1" dirty="0" smtClean="0"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a-DK" sz="1200" b="1" dirty="0" smtClean="0"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a-DK" sz="1200" b="1" dirty="0" smtClean="0"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a-DK" sz="1200" b="1" dirty="0" smtClean="0"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a-DK" sz="1200" b="1" dirty="0" smtClean="0"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a-DK" sz="1200" b="1" dirty="0" smtClean="0"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a-DK" sz="1200" b="1" dirty="0" smtClean="0"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mbr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                        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10722"/>
          </a:xfrm>
        </p:spPr>
        <p:txBody>
          <a:bodyPr/>
          <a:lstStyle/>
          <a:p>
            <a:pPr>
              <a:buNone/>
            </a:pPr>
            <a:r>
              <a:rPr lang="da-DK" sz="4000" dirty="0" smtClean="0"/>
              <a:t>   </a:t>
            </a:r>
            <a:r>
              <a:rPr lang="da-DK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1. Fortsat: Biblioteksdækning og besøgstal</a:t>
            </a:r>
          </a:p>
          <a:p>
            <a:pPr>
              <a:buNone/>
            </a:pPr>
            <a:endParaRPr lang="da-DK" sz="4000" dirty="0" smtClean="0"/>
          </a:p>
          <a:p>
            <a:pPr>
              <a:buNone/>
            </a:pPr>
            <a:endParaRPr lang="da-DK" sz="2000" dirty="0"/>
          </a:p>
        </p:txBody>
      </p:sp>
      <p:pic>
        <p:nvPicPr>
          <p:cNvPr id="4" name="Billede 3" descr="lagkager 6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7443" y="0"/>
            <a:ext cx="1366557" cy="997620"/>
          </a:xfrm>
          <a:prstGeom prst="rect">
            <a:avLst/>
          </a:prstGeom>
        </p:spPr>
      </p:pic>
      <p:pic>
        <p:nvPicPr>
          <p:cNvPr id="6" name="Billede 5" descr="moos-bjerre 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905" y="6284613"/>
            <a:ext cx="2437414" cy="292013"/>
          </a:xfrm>
          <a:prstGeom prst="rect">
            <a:avLst/>
          </a:prstGeom>
        </p:spPr>
      </p:pic>
      <p:graphicFrame>
        <p:nvGraphicFramePr>
          <p:cNvPr id="7" name="Diagram 6"/>
          <p:cNvGraphicFramePr/>
          <p:nvPr/>
        </p:nvGraphicFramePr>
        <p:xfrm>
          <a:off x="2533650" y="2484120"/>
          <a:ext cx="4076700" cy="293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moos-bjerre 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905" y="6284613"/>
            <a:ext cx="2437414" cy="292013"/>
          </a:xfrm>
          <a:prstGeom prst="rect">
            <a:avLst/>
          </a:prstGeom>
        </p:spPr>
      </p:pic>
      <p:pic>
        <p:nvPicPr>
          <p:cNvPr id="18" name="Billede 17" descr="lagkager 6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4189" y="-110362"/>
            <a:ext cx="1366557" cy="997620"/>
          </a:xfrm>
          <a:prstGeom prst="rect">
            <a:avLst/>
          </a:prstGeom>
        </p:spPr>
      </p:pic>
      <p:sp>
        <p:nvSpPr>
          <p:cNvPr id="20" name="Undertitel 2"/>
          <p:cNvSpPr txBox="1">
            <a:spLocks/>
          </p:cNvSpPr>
          <p:nvPr/>
        </p:nvSpPr>
        <p:spPr bwMode="auto">
          <a:xfrm>
            <a:off x="618007" y="1923393"/>
            <a:ext cx="7754098" cy="375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eaLnBrk="0" hangingPunct="0">
              <a:spcBef>
                <a:spcPct val="20000"/>
              </a:spcBef>
              <a:buFont typeface="+mj-lt"/>
              <a:buAutoNum type="arabicPeriod"/>
            </a:pPr>
            <a:r>
              <a:rPr lang="da-DK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Biblioteksstatistik 2010: Aktive brugere, udlån og besøg</a:t>
            </a:r>
          </a:p>
          <a:p>
            <a:pPr marL="457200" indent="-457200" eaLnBrk="0" hangingPunct="0">
              <a:spcBef>
                <a:spcPct val="20000"/>
              </a:spcBef>
              <a:buFont typeface="+mj-lt"/>
              <a:buAutoNum type="arabicPeriod"/>
            </a:pPr>
            <a:r>
              <a:rPr lang="da-DK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Befolkning og bibliotekerne: Læselyst, uddannelse, samfundsgevinst</a:t>
            </a:r>
          </a:p>
          <a:p>
            <a:pPr marL="457200" indent="-457200" eaLnBrk="0" hangingPunct="0">
              <a:spcBef>
                <a:spcPct val="20000"/>
              </a:spcBef>
              <a:buFont typeface="+mj-lt"/>
              <a:buAutoNum type="arabicPeriod"/>
            </a:pPr>
            <a:r>
              <a:rPr lang="da-DK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Brugernes profiler og brugsmønster</a:t>
            </a:r>
          </a:p>
          <a:p>
            <a:pPr marL="457200" indent="-457200" eaLnBrk="0" hangingPunct="0">
              <a:spcBef>
                <a:spcPct val="20000"/>
              </a:spcBef>
              <a:buFont typeface="+mj-lt"/>
              <a:buAutoNum type="arabicPeriod"/>
            </a:pPr>
            <a:r>
              <a:rPr lang="da-DK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Brugernes oplevelse og udbytte</a:t>
            </a:r>
          </a:p>
          <a:p>
            <a:pPr marL="457200" indent="-457200" eaLnBrk="0" hangingPunct="0">
              <a:spcBef>
                <a:spcPct val="20000"/>
              </a:spcBef>
              <a:buFont typeface="+mj-lt"/>
              <a:buAutoNum type="arabicPeriod"/>
            </a:pPr>
            <a:r>
              <a:rPr lang="da-DK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Bibliotekscheferne og brugerne</a:t>
            </a:r>
          </a:p>
          <a:p>
            <a:pPr marL="457200" indent="-457200" eaLnBrk="0" hangingPunct="0">
              <a:spcBef>
                <a:spcPct val="20000"/>
              </a:spcBef>
              <a:buFont typeface="+mj-lt"/>
              <a:buAutoNum type="arabicPeriod"/>
            </a:pPr>
            <a:r>
              <a:rPr lang="da-DK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Konklusion: brænder </a:t>
            </a:r>
            <a:r>
              <a:rPr lang="da-DK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platformen - strategiske </a:t>
            </a:r>
            <a:r>
              <a:rPr lang="da-DK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fokusspørgsmål</a:t>
            </a:r>
          </a:p>
        </p:txBody>
      </p:sp>
      <p:sp>
        <p:nvSpPr>
          <p:cNvPr id="21" name="Titel 1"/>
          <p:cNvSpPr txBox="1">
            <a:spLocks/>
          </p:cNvSpPr>
          <p:nvPr/>
        </p:nvSpPr>
        <p:spPr bwMode="auto">
          <a:xfrm>
            <a:off x="1079950" y="1402212"/>
            <a:ext cx="7458389" cy="316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2000" b="1" noProof="0" dirty="0" smtClean="0">
                <a:solidFill>
                  <a:schemeClr val="bg1">
                    <a:lumMod val="50000"/>
                  </a:schemeClr>
                </a:solidFill>
                <a:latin typeface="Arial"/>
                <a:ea typeface="+mj-ea"/>
                <a:cs typeface="Arial"/>
              </a:rPr>
              <a:t>Et vue på 15 minutter!</a:t>
            </a:r>
            <a:r>
              <a:rPr kumimoji="0" lang="da-DK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moos-bjerre 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905" y="6284613"/>
            <a:ext cx="2437414" cy="292013"/>
          </a:xfrm>
          <a:prstGeom prst="rect">
            <a:avLst/>
          </a:prstGeom>
        </p:spPr>
      </p:pic>
      <p:pic>
        <p:nvPicPr>
          <p:cNvPr id="18" name="Billede 17" descr="lagkager 6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4189" y="-110362"/>
            <a:ext cx="1366557" cy="997620"/>
          </a:xfrm>
          <a:prstGeom prst="rect">
            <a:avLst/>
          </a:prstGeom>
        </p:spPr>
      </p:pic>
      <p:sp>
        <p:nvSpPr>
          <p:cNvPr id="20" name="Undertitel 2"/>
          <p:cNvSpPr txBox="1">
            <a:spLocks/>
          </p:cNvSpPr>
          <p:nvPr/>
        </p:nvSpPr>
        <p:spPr bwMode="auto">
          <a:xfrm>
            <a:off x="618007" y="1923393"/>
            <a:ext cx="7754098" cy="375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eaLnBrk="0" hangingPunct="0">
              <a:spcBef>
                <a:spcPct val="20000"/>
              </a:spcBef>
            </a:pPr>
            <a:endParaRPr lang="da-DK" dirty="0" smtClean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21" name="Titel 1"/>
          <p:cNvSpPr txBox="1">
            <a:spLocks/>
          </p:cNvSpPr>
          <p:nvPr/>
        </p:nvSpPr>
        <p:spPr bwMode="auto">
          <a:xfrm>
            <a:off x="1079950" y="1117600"/>
            <a:ext cx="7458389" cy="80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2000" b="1" noProof="0" dirty="0" smtClean="0">
                <a:solidFill>
                  <a:schemeClr val="bg1">
                    <a:lumMod val="50000"/>
                  </a:schemeClr>
                </a:solidFill>
                <a:latin typeface="Arial"/>
                <a:ea typeface="+mj-ea"/>
                <a:cs typeface="Arial"/>
              </a:rPr>
              <a:t>1. Biblioteksstatistik 2010 på folkebiblioteksområdet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6" name="Tekstboks 5"/>
          <p:cNvSpPr txBox="1"/>
          <p:nvPr/>
        </p:nvSpPr>
        <p:spPr>
          <a:xfrm>
            <a:off x="1079950" y="1480458"/>
            <a:ext cx="706423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b="1" dirty="0" smtClean="0"/>
          </a:p>
          <a:p>
            <a:r>
              <a:rPr lang="da-DK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Fokus på gennemsnitstal for relevante </a:t>
            </a:r>
            <a:r>
              <a:rPr lang="da-DK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succesmål</a:t>
            </a:r>
            <a:r>
              <a:rPr lang="da-DK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eller </a:t>
            </a:r>
            <a:r>
              <a:rPr lang="da-DK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KPI</a:t>
            </a:r>
            <a:r>
              <a:rPr lang="da-DK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</a:t>
            </a:r>
          </a:p>
          <a:p>
            <a:endParaRPr lang="da-DK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da-DK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1) Fysiske besøg: 7 pr. indbygger (2009:7) </a:t>
            </a:r>
          </a:p>
          <a:p>
            <a:endParaRPr lang="da-DK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da-DK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2) Udlån </a:t>
            </a:r>
            <a:r>
              <a:rPr lang="da-DK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(inkl. fornyelser!)</a:t>
            </a:r>
            <a:r>
              <a:rPr lang="da-DK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8,3 pr. indbygger (2009:8,8)</a:t>
            </a:r>
          </a:p>
          <a:p>
            <a:endParaRPr lang="da-DK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da-DK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3) Andel aktive brugere (ift. samlet indbyggertal): 31% (2009:28%)</a:t>
            </a:r>
          </a:p>
          <a:p>
            <a:endParaRPr lang="da-DK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da-DK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4) Webbesøg: 4,3 pr. indbygger (2009:4,2)</a:t>
            </a:r>
          </a:p>
          <a:p>
            <a:endParaRPr lang="da-DK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da-DK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moos-bjerre 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905" y="6284613"/>
            <a:ext cx="2437414" cy="292013"/>
          </a:xfrm>
          <a:prstGeom prst="rect">
            <a:avLst/>
          </a:prstGeom>
        </p:spPr>
      </p:pic>
      <p:pic>
        <p:nvPicPr>
          <p:cNvPr id="18" name="Billede 17" descr="lagkager 6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4189" y="-110362"/>
            <a:ext cx="1366557" cy="997620"/>
          </a:xfrm>
          <a:prstGeom prst="rect">
            <a:avLst/>
          </a:prstGeom>
        </p:spPr>
      </p:pic>
      <p:sp>
        <p:nvSpPr>
          <p:cNvPr id="20" name="Undertitel 2"/>
          <p:cNvSpPr txBox="1">
            <a:spLocks/>
          </p:cNvSpPr>
          <p:nvPr/>
        </p:nvSpPr>
        <p:spPr bwMode="auto">
          <a:xfrm>
            <a:off x="618007" y="1923393"/>
            <a:ext cx="7754098" cy="375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da-DK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Næsten 100 % af befolkning kender folkebiblioteker</a:t>
            </a:r>
          </a:p>
          <a:p>
            <a:pPr marL="457200" indent="-4572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da-DK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96% … finder, at bibliotekerne har stor værdi for samfundet</a:t>
            </a:r>
          </a:p>
          <a:p>
            <a:pPr marL="457200" lvl="0" indent="-4572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da-DK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93% … vurderer, at biblioteket bidrager til børns læselyst</a:t>
            </a:r>
          </a:p>
          <a:p>
            <a:pPr marL="457200" indent="-4572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da-DK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59% forbinder biblioteket med et sted, de har udbytte af at besøge.</a:t>
            </a:r>
          </a:p>
        </p:txBody>
      </p:sp>
      <p:sp>
        <p:nvSpPr>
          <p:cNvPr id="21" name="Titel 1"/>
          <p:cNvSpPr txBox="1">
            <a:spLocks/>
          </p:cNvSpPr>
          <p:nvPr/>
        </p:nvSpPr>
        <p:spPr bwMode="auto">
          <a:xfrm>
            <a:off x="1079950" y="1402212"/>
            <a:ext cx="7458389" cy="316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2000" b="1" dirty="0" smtClean="0">
                <a:solidFill>
                  <a:schemeClr val="bg1">
                    <a:lumMod val="50000"/>
                  </a:schemeClr>
                </a:solidFill>
                <a:latin typeface="Arial"/>
                <a:ea typeface="+mj-ea"/>
                <a:cs typeface="Arial"/>
              </a:rPr>
              <a:t>2. Befolkningens holdning - stærkt image</a:t>
            </a:r>
            <a:endParaRPr kumimoji="0" lang="da-DK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moos-bjerre 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905" y="6284613"/>
            <a:ext cx="2437414" cy="292013"/>
          </a:xfrm>
          <a:prstGeom prst="rect">
            <a:avLst/>
          </a:prstGeom>
        </p:spPr>
      </p:pic>
      <p:pic>
        <p:nvPicPr>
          <p:cNvPr id="18" name="Billede 17" descr="lagkager 6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4189" y="-110362"/>
            <a:ext cx="1366557" cy="997620"/>
          </a:xfrm>
          <a:prstGeom prst="rect">
            <a:avLst/>
          </a:prstGeom>
        </p:spPr>
      </p:pic>
      <p:sp>
        <p:nvSpPr>
          <p:cNvPr id="20" name="Undertitel 2"/>
          <p:cNvSpPr txBox="1">
            <a:spLocks/>
          </p:cNvSpPr>
          <p:nvPr/>
        </p:nvSpPr>
        <p:spPr bwMode="auto">
          <a:xfrm>
            <a:off x="618007" y="1923393"/>
            <a:ext cx="7754098" cy="375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da-DK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Hidtil regnet med brugerandel på 2/3, men formentlig optimistisk! </a:t>
            </a:r>
          </a:p>
          <a:p>
            <a:pPr marL="457200" indent="-457200" eaLnBrk="0" hangingPunct="0">
              <a:spcBef>
                <a:spcPct val="20000"/>
              </a:spcBef>
              <a:buFont typeface="Arial" pitchFamily="34" charset="0"/>
              <a:buChar char="•"/>
            </a:pPr>
            <a:endParaRPr lang="da-DK" dirty="0" smtClean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  <a:p>
            <a:pPr marL="457200" indent="-4572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da-DK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2/3 er kvinder</a:t>
            </a:r>
          </a:p>
          <a:p>
            <a:pPr marL="457200" indent="-4572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da-DK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2/3 har ingen hjemmeboende børn under 15 år</a:t>
            </a:r>
          </a:p>
          <a:p>
            <a:pPr marL="457200" indent="-4572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da-DK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2/3 er 40 år eller ældre</a:t>
            </a:r>
          </a:p>
          <a:p>
            <a:pPr marL="457200" indent="-4572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da-DK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2/3 har videregående uddannelse (stor variation, 26% af befolkning).</a:t>
            </a:r>
          </a:p>
          <a:p>
            <a:pPr marL="457200" indent="-457200" eaLnBrk="0" hangingPunct="0">
              <a:spcBef>
                <a:spcPct val="20000"/>
              </a:spcBef>
              <a:buFont typeface="Arial" pitchFamily="34" charset="0"/>
              <a:buChar char="•"/>
            </a:pPr>
            <a:endParaRPr lang="da-DK" dirty="0" smtClean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  <a:p>
            <a:pPr marL="457200" indent="-4572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da-DK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Godt 2/3 af brugerne benytter biblioteket månedligt eller oftere</a:t>
            </a:r>
          </a:p>
          <a:p>
            <a:pPr marL="457200" lvl="0" indent="-4572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da-DK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Knap hver anden bruger søger ofte hjælp hos personalet.  </a:t>
            </a:r>
          </a:p>
          <a:p>
            <a:pPr marL="457200" indent="-457200" eaLnBrk="0" hangingPunct="0">
              <a:spcBef>
                <a:spcPct val="20000"/>
              </a:spcBef>
              <a:buFont typeface="Arial" pitchFamily="34" charset="0"/>
              <a:buChar char="•"/>
            </a:pPr>
            <a:endParaRPr lang="da-DK" dirty="0" smtClean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  <a:p>
            <a:pPr marL="457200" indent="-457200" eaLnBrk="0" hangingPunct="0">
              <a:spcBef>
                <a:spcPct val="20000"/>
              </a:spcBef>
              <a:buFont typeface="Arial" pitchFamily="34" charset="0"/>
              <a:buChar char="•"/>
            </a:pPr>
            <a:endParaRPr lang="da-DK" dirty="0" smtClean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  <a:p>
            <a:pPr marL="457200" indent="-457200" eaLnBrk="0" hangingPunct="0">
              <a:spcBef>
                <a:spcPct val="20000"/>
              </a:spcBef>
              <a:buFont typeface="Arial" pitchFamily="34" charset="0"/>
              <a:buChar char="•"/>
            </a:pPr>
            <a:endParaRPr lang="da-DK" dirty="0" smtClean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21" name="Titel 1"/>
          <p:cNvSpPr txBox="1">
            <a:spLocks/>
          </p:cNvSpPr>
          <p:nvPr/>
        </p:nvSpPr>
        <p:spPr bwMode="auto">
          <a:xfrm>
            <a:off x="1079950" y="1402212"/>
            <a:ext cx="7458389" cy="316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2000" b="1" dirty="0" smtClean="0">
                <a:solidFill>
                  <a:schemeClr val="bg1">
                    <a:lumMod val="50000"/>
                  </a:schemeClr>
                </a:solidFill>
                <a:latin typeface="Arial"/>
                <a:ea typeface="+mj-ea"/>
                <a:cs typeface="Arial"/>
              </a:rPr>
              <a:t>3. Brugernes profil og brugsmønster – meget siges med 2/3</a:t>
            </a:r>
            <a:endParaRPr kumimoji="0" lang="da-DK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moos-bjerre 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905" y="6284613"/>
            <a:ext cx="2437414" cy="292013"/>
          </a:xfrm>
          <a:prstGeom prst="rect">
            <a:avLst/>
          </a:prstGeom>
        </p:spPr>
      </p:pic>
      <p:pic>
        <p:nvPicPr>
          <p:cNvPr id="18" name="Billede 17" descr="lagkager 6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4189" y="-110362"/>
            <a:ext cx="1366557" cy="997620"/>
          </a:xfrm>
          <a:prstGeom prst="rect">
            <a:avLst/>
          </a:prstGeom>
        </p:spPr>
      </p:pic>
      <p:sp>
        <p:nvSpPr>
          <p:cNvPr id="20" name="Undertitel 2"/>
          <p:cNvSpPr txBox="1">
            <a:spLocks/>
          </p:cNvSpPr>
          <p:nvPr/>
        </p:nvSpPr>
        <p:spPr bwMode="auto">
          <a:xfrm>
            <a:off x="618007" y="1923393"/>
            <a:ext cx="7754098" cy="375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eaLnBrk="0" hangingPunct="0">
              <a:spcBef>
                <a:spcPct val="20000"/>
              </a:spcBef>
              <a:buFont typeface="Arial" pitchFamily="34" charset="0"/>
              <a:buChar char="•"/>
            </a:pPr>
            <a:endParaRPr lang="da-DK" dirty="0" smtClean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  <a:p>
            <a:pPr marL="457200" indent="-457200" eaLnBrk="0" hangingPunct="0">
              <a:spcBef>
                <a:spcPct val="20000"/>
              </a:spcBef>
              <a:buFont typeface="Arial" pitchFamily="34" charset="0"/>
              <a:buChar char="•"/>
            </a:pPr>
            <a:endParaRPr lang="da-DK" dirty="0" smtClean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  <a:p>
            <a:pPr marL="457200" indent="-457200" eaLnBrk="0" hangingPunct="0">
              <a:spcBef>
                <a:spcPct val="20000"/>
              </a:spcBef>
              <a:buFont typeface="Arial" pitchFamily="34" charset="0"/>
              <a:buChar char="•"/>
            </a:pPr>
            <a:endParaRPr lang="da-DK" dirty="0" smtClean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21" name="Titel 1"/>
          <p:cNvSpPr txBox="1">
            <a:spLocks/>
          </p:cNvSpPr>
          <p:nvPr/>
        </p:nvSpPr>
        <p:spPr bwMode="auto">
          <a:xfrm>
            <a:off x="1079950" y="1402212"/>
            <a:ext cx="7458389" cy="316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2000" b="1" dirty="0" smtClean="0">
                <a:solidFill>
                  <a:schemeClr val="bg1">
                    <a:lumMod val="50000"/>
                  </a:schemeClr>
                </a:solidFill>
                <a:latin typeface="Arial"/>
                <a:ea typeface="+mj-ea"/>
                <a:cs typeface="Arial"/>
              </a:rPr>
              <a:t>3. Brugernes brugsformål – lån af skønlitteratur og viden</a:t>
            </a:r>
            <a:endParaRPr kumimoji="0" lang="da-DK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1264920" y="2255520"/>
          <a:ext cx="5029200" cy="3108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moos-bjerre 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905" y="6284613"/>
            <a:ext cx="2437414" cy="292013"/>
          </a:xfrm>
          <a:prstGeom prst="rect">
            <a:avLst/>
          </a:prstGeom>
        </p:spPr>
      </p:pic>
      <p:pic>
        <p:nvPicPr>
          <p:cNvPr id="18" name="Billede 17" descr="lagkager 6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4189" y="-110362"/>
            <a:ext cx="1366557" cy="997620"/>
          </a:xfrm>
          <a:prstGeom prst="rect">
            <a:avLst/>
          </a:prstGeom>
        </p:spPr>
      </p:pic>
      <p:sp>
        <p:nvSpPr>
          <p:cNvPr id="20" name="Undertitel 2"/>
          <p:cNvSpPr txBox="1">
            <a:spLocks/>
          </p:cNvSpPr>
          <p:nvPr/>
        </p:nvSpPr>
        <p:spPr bwMode="auto">
          <a:xfrm>
            <a:off x="618007" y="1923393"/>
            <a:ext cx="7754098" cy="375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 indent="-4572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da-DK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98% af alle brugere er tilfredse med deres bibliotek</a:t>
            </a:r>
          </a:p>
          <a:p>
            <a:pPr lvl="1" indent="-4572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da-DK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Tilfredshed er relativ, afhænger af forventninger og kan ikke stå alene </a:t>
            </a:r>
          </a:p>
          <a:p>
            <a:pPr marL="457200" indent="-4572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da-DK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Biblioteksbarometer måler brugerværdi på skala fra -10 til 10</a:t>
            </a:r>
          </a:p>
          <a:p>
            <a:pPr marL="457200" indent="-4572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da-DK" dirty="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14 dimensioner der afspejler bibliotekslovens formålsbestemmelse:</a:t>
            </a:r>
          </a:p>
        </p:txBody>
      </p:sp>
      <p:sp>
        <p:nvSpPr>
          <p:cNvPr id="21" name="Titel 1"/>
          <p:cNvSpPr txBox="1">
            <a:spLocks/>
          </p:cNvSpPr>
          <p:nvPr/>
        </p:nvSpPr>
        <p:spPr bwMode="auto">
          <a:xfrm>
            <a:off x="1079950" y="1402212"/>
            <a:ext cx="7458389" cy="316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2000" b="1" dirty="0" smtClean="0">
                <a:solidFill>
                  <a:schemeClr val="bg1">
                    <a:lumMod val="50000"/>
                  </a:schemeClr>
                </a:solidFill>
                <a:latin typeface="Arial"/>
                <a:ea typeface="+mj-ea"/>
                <a:cs typeface="Arial"/>
              </a:rPr>
              <a:t>4. Brugernes oplevelser og værdi af biblioteket?</a:t>
            </a:r>
            <a:endParaRPr kumimoji="0" lang="da-DK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pic>
        <p:nvPicPr>
          <p:cNvPr id="6" name="Billede 5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78333" y="3532483"/>
            <a:ext cx="5587334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moos-bjerre 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905" y="6284613"/>
            <a:ext cx="2437414" cy="292013"/>
          </a:xfrm>
          <a:prstGeom prst="rect">
            <a:avLst/>
          </a:prstGeom>
        </p:spPr>
      </p:pic>
      <p:pic>
        <p:nvPicPr>
          <p:cNvPr id="18" name="Billede 17" descr="lagkager 6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4189" y="-110362"/>
            <a:ext cx="1366557" cy="997620"/>
          </a:xfrm>
          <a:prstGeom prst="rect">
            <a:avLst/>
          </a:prstGeom>
        </p:spPr>
      </p:pic>
      <p:sp>
        <p:nvSpPr>
          <p:cNvPr id="20" name="Undertitel 2"/>
          <p:cNvSpPr txBox="1">
            <a:spLocks/>
          </p:cNvSpPr>
          <p:nvPr/>
        </p:nvSpPr>
        <p:spPr bwMode="auto">
          <a:xfrm>
            <a:off x="618007" y="1923393"/>
            <a:ext cx="7754098" cy="375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eaLnBrk="0" hangingPunct="0">
              <a:spcBef>
                <a:spcPct val="20000"/>
              </a:spcBef>
            </a:pPr>
            <a:endParaRPr lang="da-DK" dirty="0" smtClean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  <a:p>
            <a:pPr marL="457200" indent="-457200" eaLnBrk="0" hangingPunct="0">
              <a:spcBef>
                <a:spcPct val="20000"/>
              </a:spcBef>
              <a:buFont typeface="Arial" pitchFamily="34" charset="0"/>
              <a:buChar char="•"/>
            </a:pPr>
            <a:endParaRPr lang="da-DK" dirty="0" smtClean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  <a:p>
            <a:pPr marL="457200" indent="-457200" eaLnBrk="0" hangingPunct="0">
              <a:spcBef>
                <a:spcPct val="20000"/>
              </a:spcBef>
              <a:buFont typeface="Arial" pitchFamily="34" charset="0"/>
              <a:buChar char="•"/>
            </a:pPr>
            <a:endParaRPr lang="da-DK" dirty="0" smtClean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  <a:p>
            <a:pPr marL="457200" indent="-457200" eaLnBrk="0" hangingPunct="0">
              <a:spcBef>
                <a:spcPct val="20000"/>
              </a:spcBef>
              <a:buFont typeface="Arial" pitchFamily="34" charset="0"/>
              <a:buChar char="•"/>
            </a:pPr>
            <a:endParaRPr lang="da-DK" dirty="0" smtClean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21" name="Titel 1"/>
          <p:cNvSpPr txBox="1">
            <a:spLocks/>
          </p:cNvSpPr>
          <p:nvPr/>
        </p:nvSpPr>
        <p:spPr bwMode="auto">
          <a:xfrm>
            <a:off x="1079950" y="1402212"/>
            <a:ext cx="7458389" cy="316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2000" b="1" dirty="0" smtClean="0">
                <a:solidFill>
                  <a:schemeClr val="bg1">
                    <a:lumMod val="50000"/>
                  </a:schemeClr>
                </a:solidFill>
                <a:latin typeface="Arial"/>
                <a:ea typeface="+mj-ea"/>
                <a:cs typeface="Arial"/>
              </a:rPr>
              <a:t>4. Brugernes oplevelser og værdi af biblioteket</a:t>
            </a:r>
            <a:endParaRPr kumimoji="0" lang="da-DK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1280160" y="1923393"/>
          <a:ext cx="5669280" cy="375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6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6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6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6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6">
                                            <p:graphicEl>
                                              <a:chart seriesIdx="-4" categoryIdx="1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  <p:bldGraphic spid="6" grpId="0">
        <p:bldSub>
          <a:bldChart bld="category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moos-bjerre 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905" y="6284613"/>
            <a:ext cx="2437414" cy="292013"/>
          </a:xfrm>
          <a:prstGeom prst="rect">
            <a:avLst/>
          </a:prstGeom>
        </p:spPr>
      </p:pic>
      <p:pic>
        <p:nvPicPr>
          <p:cNvPr id="18" name="Billede 17" descr="lagkager 6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4189" y="-110362"/>
            <a:ext cx="1366557" cy="997620"/>
          </a:xfrm>
          <a:prstGeom prst="rect">
            <a:avLst/>
          </a:prstGeom>
        </p:spPr>
      </p:pic>
      <p:sp>
        <p:nvSpPr>
          <p:cNvPr id="20" name="Undertitel 2"/>
          <p:cNvSpPr txBox="1">
            <a:spLocks/>
          </p:cNvSpPr>
          <p:nvPr/>
        </p:nvSpPr>
        <p:spPr bwMode="auto">
          <a:xfrm>
            <a:off x="618007" y="1923393"/>
            <a:ext cx="7754098" cy="375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eaLnBrk="0" hangingPunct="0">
              <a:spcBef>
                <a:spcPct val="20000"/>
              </a:spcBef>
            </a:pPr>
            <a:endParaRPr lang="da-DK" dirty="0" smtClean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21" name="Titel 1"/>
          <p:cNvSpPr txBox="1">
            <a:spLocks/>
          </p:cNvSpPr>
          <p:nvPr/>
        </p:nvSpPr>
        <p:spPr bwMode="auto">
          <a:xfrm>
            <a:off x="1079950" y="1402212"/>
            <a:ext cx="7458389" cy="316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2000" b="1" dirty="0" smtClean="0">
                <a:solidFill>
                  <a:schemeClr val="bg1">
                    <a:lumMod val="50000"/>
                  </a:schemeClr>
                </a:solidFill>
                <a:latin typeface="Arial"/>
                <a:ea typeface="+mj-ea"/>
                <a:cs typeface="Arial"/>
              </a:rPr>
              <a:t>4.  Øget værdi – </a:t>
            </a:r>
            <a:r>
              <a:rPr lang="da-DK" sz="2000" b="1" dirty="0" err="1" smtClean="0">
                <a:solidFill>
                  <a:schemeClr val="bg1">
                    <a:lumMod val="50000"/>
                  </a:schemeClr>
                </a:solidFill>
                <a:latin typeface="Arial"/>
                <a:ea typeface="+mj-ea"/>
                <a:cs typeface="Arial"/>
              </a:rPr>
              <a:t>benchmark</a:t>
            </a:r>
            <a:r>
              <a:rPr lang="da-DK" sz="2000" b="1" dirty="0" smtClean="0">
                <a:solidFill>
                  <a:schemeClr val="bg1">
                    <a:lumMod val="50000"/>
                  </a:schemeClr>
                </a:solidFill>
                <a:latin typeface="Arial"/>
                <a:ea typeface="+mj-ea"/>
                <a:cs typeface="Arial"/>
              </a:rPr>
              <a:t> viser forbedringspotentiale?</a:t>
            </a:r>
            <a:endParaRPr kumimoji="0" lang="da-DK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1264920" y="1923393"/>
          <a:ext cx="6492240" cy="375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series"/>
        </p:bldSub>
      </p:bldGraphic>
    </p:bldLst>
  </p:timing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27294</TotalTime>
  <Words>642</Words>
  <Application>Microsoft Office PowerPoint</Application>
  <PresentationFormat>Skærmshow (4:3)</PresentationFormat>
  <Paragraphs>155</Paragraphs>
  <Slides>16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16</vt:i4>
      </vt:variant>
    </vt:vector>
  </HeadingPairs>
  <TitlesOfParts>
    <vt:vector size="17" baseType="lpstr">
      <vt:lpstr>Kontortema</vt:lpstr>
      <vt:lpstr>Dias nummer 1</vt:lpstr>
      <vt:lpstr>Dias nummer 2</vt:lpstr>
      <vt:lpstr>Dias nummer 3</vt:lpstr>
      <vt:lpstr>Dias nummer 4</vt:lpstr>
      <vt:lpstr>Dias nummer 5</vt:lpstr>
      <vt:lpstr>Dias nummer 6</vt:lpstr>
      <vt:lpstr>Dias nummer 7</vt:lpstr>
      <vt:lpstr>Dias nummer 8</vt:lpstr>
      <vt:lpstr>Dias nummer 9</vt:lpstr>
      <vt:lpstr>Dias nummer 10</vt:lpstr>
      <vt:lpstr>Dias nummer 11</vt:lpstr>
      <vt:lpstr>Dias nummer 12</vt:lpstr>
      <vt:lpstr>Dias nummer 13</vt:lpstr>
      <vt:lpstr>Dias nummer 14</vt:lpstr>
      <vt:lpstr>                          </vt:lpstr>
      <vt:lpstr>                         </vt:lpstr>
    </vt:vector>
  </TitlesOfParts>
  <Company>nanna-G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OVERSKRIFT</dc:title>
  <dc:creator>Install Install</dc:creator>
  <cp:lastModifiedBy>Michael Moos-Bjerre</cp:lastModifiedBy>
  <cp:revision>385</cp:revision>
  <dcterms:created xsi:type="dcterms:W3CDTF">2009-12-17T12:10:31Z</dcterms:created>
  <dcterms:modified xsi:type="dcterms:W3CDTF">2012-04-25T06:54:53Z</dcterms:modified>
</cp:coreProperties>
</file>