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70" r:id="rId5"/>
    <p:sldId id="371" r:id="rId6"/>
    <p:sldId id="372" r:id="rId7"/>
    <p:sldId id="363" r:id="rId8"/>
    <p:sldId id="393" r:id="rId9"/>
    <p:sldId id="389" r:id="rId10"/>
    <p:sldId id="401" r:id="rId11"/>
    <p:sldId id="411" r:id="rId12"/>
    <p:sldId id="408" r:id="rId13"/>
    <p:sldId id="377" r:id="rId14"/>
    <p:sldId id="412" r:id="rId15"/>
    <p:sldId id="404" r:id="rId16"/>
    <p:sldId id="409" r:id="rId17"/>
    <p:sldId id="410" r:id="rId18"/>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jekt Medarbejder DB" initials="PMD" lastIdx="7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4" autoAdjust="0"/>
    <p:restoredTop sz="94660"/>
  </p:normalViewPr>
  <p:slideViewPr>
    <p:cSldViewPr snapToGrid="0">
      <p:cViewPr>
        <p:scale>
          <a:sx n="75" d="100"/>
          <a:sy n="75" d="100"/>
        </p:scale>
        <p:origin x="228"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30T12:29:12.133" idx="69">
    <p:pos x="7149" y="1601"/>
    <p:text>”Forskningsbibliotekerne kigger jo til folkebibliotekernes evne til at skabe spændende fysiske miljøer og til hvordan de skaber synlighed, er mere udadvendte og får folk ind. Det er måske ikke kernekompetencer, men det skaber kontaktflader til brugerne”</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B9FDC-A209-438B-B035-7339D62DAE9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7B50203-E445-4A03-8C68-B8A0FDA515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D972E04-E1FA-43A8-B286-658E428FBB2F}"/>
              </a:ext>
            </a:extLst>
          </p:cNvPr>
          <p:cNvSpPr>
            <a:spLocks noGrp="1"/>
          </p:cNvSpPr>
          <p:nvPr>
            <p:ph type="dt" sz="half" idx="10"/>
          </p:nvPr>
        </p:nvSpPr>
        <p:spPr/>
        <p:txBody>
          <a:bodyPr/>
          <a:lstStyle/>
          <a:p>
            <a:fld id="{36AD9862-CE50-4E97-B22D-861564E7713A}" type="datetimeFigureOut">
              <a:rPr lang="da-DK" smtClean="0"/>
              <a:t>12-09-2019</a:t>
            </a:fld>
            <a:endParaRPr lang="da-DK"/>
          </a:p>
        </p:txBody>
      </p:sp>
      <p:sp>
        <p:nvSpPr>
          <p:cNvPr id="5" name="Pladsholder til sidefod 4">
            <a:extLst>
              <a:ext uri="{FF2B5EF4-FFF2-40B4-BE49-F238E27FC236}">
                <a16:creationId xmlns:a16="http://schemas.microsoft.com/office/drawing/2014/main" id="{72B27749-32E9-4346-88BF-101EC407B82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395C176-E961-420E-BF9E-7F7AF135C317}"/>
              </a:ext>
            </a:extLst>
          </p:cNvPr>
          <p:cNvSpPr>
            <a:spLocks noGrp="1"/>
          </p:cNvSpPr>
          <p:nvPr>
            <p:ph type="sldNum" sz="quarter" idx="12"/>
          </p:nvPr>
        </p:nvSpPr>
        <p:spPr/>
        <p:txBody>
          <a:bodyPr/>
          <a:lstStyle/>
          <a:p>
            <a:fld id="{CB1F4D0D-685E-4D37-9F3A-5247DCA9AEF3}" type="slidenum">
              <a:rPr lang="da-DK" smtClean="0"/>
              <a:t>‹nr.›</a:t>
            </a:fld>
            <a:endParaRPr lang="da-DK"/>
          </a:p>
        </p:txBody>
      </p:sp>
    </p:spTree>
    <p:extLst>
      <p:ext uri="{BB962C8B-B14F-4D97-AF65-F5344CB8AC3E}">
        <p14:creationId xmlns:p14="http://schemas.microsoft.com/office/powerpoint/2010/main" val="2778822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9B0E1-9A84-456D-B119-CA26F43D820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5CECEEA-2B22-440F-A103-4F24651F0CB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358E944-4FE8-429E-B301-97C294233F8C}"/>
              </a:ext>
            </a:extLst>
          </p:cNvPr>
          <p:cNvSpPr>
            <a:spLocks noGrp="1"/>
          </p:cNvSpPr>
          <p:nvPr>
            <p:ph type="dt" sz="half" idx="10"/>
          </p:nvPr>
        </p:nvSpPr>
        <p:spPr/>
        <p:txBody>
          <a:bodyPr/>
          <a:lstStyle/>
          <a:p>
            <a:fld id="{36AD9862-CE50-4E97-B22D-861564E7713A}" type="datetimeFigureOut">
              <a:rPr lang="da-DK" smtClean="0"/>
              <a:t>12-09-2019</a:t>
            </a:fld>
            <a:endParaRPr lang="da-DK"/>
          </a:p>
        </p:txBody>
      </p:sp>
      <p:sp>
        <p:nvSpPr>
          <p:cNvPr id="5" name="Pladsholder til sidefod 4">
            <a:extLst>
              <a:ext uri="{FF2B5EF4-FFF2-40B4-BE49-F238E27FC236}">
                <a16:creationId xmlns:a16="http://schemas.microsoft.com/office/drawing/2014/main" id="{C22B0081-5F66-4DAB-AF08-89DAC042C66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E1A6A00-AD1A-48D1-B9AB-898CF68F6890}"/>
              </a:ext>
            </a:extLst>
          </p:cNvPr>
          <p:cNvSpPr>
            <a:spLocks noGrp="1"/>
          </p:cNvSpPr>
          <p:nvPr>
            <p:ph type="sldNum" sz="quarter" idx="12"/>
          </p:nvPr>
        </p:nvSpPr>
        <p:spPr/>
        <p:txBody>
          <a:bodyPr/>
          <a:lstStyle/>
          <a:p>
            <a:fld id="{CB1F4D0D-685E-4D37-9F3A-5247DCA9AEF3}" type="slidenum">
              <a:rPr lang="da-DK" smtClean="0"/>
              <a:t>‹nr.›</a:t>
            </a:fld>
            <a:endParaRPr lang="da-DK"/>
          </a:p>
        </p:txBody>
      </p:sp>
    </p:spTree>
    <p:extLst>
      <p:ext uri="{BB962C8B-B14F-4D97-AF65-F5344CB8AC3E}">
        <p14:creationId xmlns:p14="http://schemas.microsoft.com/office/powerpoint/2010/main" val="252420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EF0ABD8-E93E-49FB-961F-7E057FAED64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CEA1237-D9A9-4922-9D31-9EB44E663AFE}"/>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EEEC02B-895A-4D2B-B61C-2FD7D9006492}"/>
              </a:ext>
            </a:extLst>
          </p:cNvPr>
          <p:cNvSpPr>
            <a:spLocks noGrp="1"/>
          </p:cNvSpPr>
          <p:nvPr>
            <p:ph type="dt" sz="half" idx="10"/>
          </p:nvPr>
        </p:nvSpPr>
        <p:spPr/>
        <p:txBody>
          <a:bodyPr/>
          <a:lstStyle/>
          <a:p>
            <a:fld id="{36AD9862-CE50-4E97-B22D-861564E7713A}" type="datetimeFigureOut">
              <a:rPr lang="da-DK" smtClean="0"/>
              <a:t>12-09-2019</a:t>
            </a:fld>
            <a:endParaRPr lang="da-DK"/>
          </a:p>
        </p:txBody>
      </p:sp>
      <p:sp>
        <p:nvSpPr>
          <p:cNvPr id="5" name="Pladsholder til sidefod 4">
            <a:extLst>
              <a:ext uri="{FF2B5EF4-FFF2-40B4-BE49-F238E27FC236}">
                <a16:creationId xmlns:a16="http://schemas.microsoft.com/office/drawing/2014/main" id="{2EF3C22F-6907-418D-8619-6EC5475F2DD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D44836B-81F3-47DE-9EEA-4457598A4B20}"/>
              </a:ext>
            </a:extLst>
          </p:cNvPr>
          <p:cNvSpPr>
            <a:spLocks noGrp="1"/>
          </p:cNvSpPr>
          <p:nvPr>
            <p:ph type="sldNum" sz="quarter" idx="12"/>
          </p:nvPr>
        </p:nvSpPr>
        <p:spPr/>
        <p:txBody>
          <a:bodyPr/>
          <a:lstStyle/>
          <a:p>
            <a:fld id="{CB1F4D0D-685E-4D37-9F3A-5247DCA9AEF3}" type="slidenum">
              <a:rPr lang="da-DK" smtClean="0"/>
              <a:t>‹nr.›</a:t>
            </a:fld>
            <a:endParaRPr lang="da-DK"/>
          </a:p>
        </p:txBody>
      </p:sp>
    </p:spTree>
    <p:extLst>
      <p:ext uri="{BB962C8B-B14F-4D97-AF65-F5344CB8AC3E}">
        <p14:creationId xmlns:p14="http://schemas.microsoft.com/office/powerpoint/2010/main" val="237411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4E679-11FA-41FC-B402-0716FCC5C61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5E5F045-DCA3-4402-AD92-CC606A80A01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9226F23-E050-4C8F-8CEB-37EF5D618A02}"/>
              </a:ext>
            </a:extLst>
          </p:cNvPr>
          <p:cNvSpPr>
            <a:spLocks noGrp="1"/>
          </p:cNvSpPr>
          <p:nvPr>
            <p:ph type="dt" sz="half" idx="10"/>
          </p:nvPr>
        </p:nvSpPr>
        <p:spPr/>
        <p:txBody>
          <a:bodyPr/>
          <a:lstStyle/>
          <a:p>
            <a:fld id="{36AD9862-CE50-4E97-B22D-861564E7713A}" type="datetimeFigureOut">
              <a:rPr lang="da-DK" smtClean="0"/>
              <a:t>12-09-2019</a:t>
            </a:fld>
            <a:endParaRPr lang="da-DK"/>
          </a:p>
        </p:txBody>
      </p:sp>
      <p:sp>
        <p:nvSpPr>
          <p:cNvPr id="5" name="Pladsholder til sidefod 4">
            <a:extLst>
              <a:ext uri="{FF2B5EF4-FFF2-40B4-BE49-F238E27FC236}">
                <a16:creationId xmlns:a16="http://schemas.microsoft.com/office/drawing/2014/main" id="{BDDECB1B-81D4-429F-B5AF-2BE6BFA7BCD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2114921-BBFB-4164-AAC0-82812FD618DA}"/>
              </a:ext>
            </a:extLst>
          </p:cNvPr>
          <p:cNvSpPr>
            <a:spLocks noGrp="1"/>
          </p:cNvSpPr>
          <p:nvPr>
            <p:ph type="sldNum" sz="quarter" idx="12"/>
          </p:nvPr>
        </p:nvSpPr>
        <p:spPr/>
        <p:txBody>
          <a:bodyPr/>
          <a:lstStyle/>
          <a:p>
            <a:fld id="{CB1F4D0D-685E-4D37-9F3A-5247DCA9AEF3}" type="slidenum">
              <a:rPr lang="da-DK" smtClean="0"/>
              <a:t>‹nr.›</a:t>
            </a:fld>
            <a:endParaRPr lang="da-DK"/>
          </a:p>
        </p:txBody>
      </p:sp>
    </p:spTree>
    <p:extLst>
      <p:ext uri="{BB962C8B-B14F-4D97-AF65-F5344CB8AC3E}">
        <p14:creationId xmlns:p14="http://schemas.microsoft.com/office/powerpoint/2010/main" val="385668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4206C-19AA-46AF-859A-4A67AF6F629C}"/>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22055E2-72FF-4D38-8DAC-46EC4F6D5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863C0AFD-93DC-4A46-91BF-4B075BB557AB}"/>
              </a:ext>
            </a:extLst>
          </p:cNvPr>
          <p:cNvSpPr>
            <a:spLocks noGrp="1"/>
          </p:cNvSpPr>
          <p:nvPr>
            <p:ph type="dt" sz="half" idx="10"/>
          </p:nvPr>
        </p:nvSpPr>
        <p:spPr/>
        <p:txBody>
          <a:bodyPr/>
          <a:lstStyle/>
          <a:p>
            <a:fld id="{36AD9862-CE50-4E97-B22D-861564E7713A}" type="datetimeFigureOut">
              <a:rPr lang="da-DK" smtClean="0"/>
              <a:t>12-09-2019</a:t>
            </a:fld>
            <a:endParaRPr lang="da-DK"/>
          </a:p>
        </p:txBody>
      </p:sp>
      <p:sp>
        <p:nvSpPr>
          <p:cNvPr id="5" name="Pladsholder til sidefod 4">
            <a:extLst>
              <a:ext uri="{FF2B5EF4-FFF2-40B4-BE49-F238E27FC236}">
                <a16:creationId xmlns:a16="http://schemas.microsoft.com/office/drawing/2014/main" id="{013BFC33-44CC-4FD9-BE95-DAF9E4DDCAD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4202439-93E5-4747-B4C4-88473355535E}"/>
              </a:ext>
            </a:extLst>
          </p:cNvPr>
          <p:cNvSpPr>
            <a:spLocks noGrp="1"/>
          </p:cNvSpPr>
          <p:nvPr>
            <p:ph type="sldNum" sz="quarter" idx="12"/>
          </p:nvPr>
        </p:nvSpPr>
        <p:spPr/>
        <p:txBody>
          <a:bodyPr/>
          <a:lstStyle/>
          <a:p>
            <a:fld id="{CB1F4D0D-685E-4D37-9F3A-5247DCA9AEF3}" type="slidenum">
              <a:rPr lang="da-DK" smtClean="0"/>
              <a:t>‹nr.›</a:t>
            </a:fld>
            <a:endParaRPr lang="da-DK"/>
          </a:p>
        </p:txBody>
      </p:sp>
    </p:spTree>
    <p:extLst>
      <p:ext uri="{BB962C8B-B14F-4D97-AF65-F5344CB8AC3E}">
        <p14:creationId xmlns:p14="http://schemas.microsoft.com/office/powerpoint/2010/main" val="412650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1692AA-5524-4EB4-B68C-42D5BCF06DE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4A59278-D65A-4D36-A8C4-F9D982D210F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8E17D18-27B5-474A-8A8E-1BF833A1E6D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AAB1A09-9D68-46E7-8B46-DB30EB32476D}"/>
              </a:ext>
            </a:extLst>
          </p:cNvPr>
          <p:cNvSpPr>
            <a:spLocks noGrp="1"/>
          </p:cNvSpPr>
          <p:nvPr>
            <p:ph type="dt" sz="half" idx="10"/>
          </p:nvPr>
        </p:nvSpPr>
        <p:spPr/>
        <p:txBody>
          <a:bodyPr/>
          <a:lstStyle/>
          <a:p>
            <a:fld id="{36AD9862-CE50-4E97-B22D-861564E7713A}" type="datetimeFigureOut">
              <a:rPr lang="da-DK" smtClean="0"/>
              <a:t>12-09-2019</a:t>
            </a:fld>
            <a:endParaRPr lang="da-DK"/>
          </a:p>
        </p:txBody>
      </p:sp>
      <p:sp>
        <p:nvSpPr>
          <p:cNvPr id="6" name="Pladsholder til sidefod 5">
            <a:extLst>
              <a:ext uri="{FF2B5EF4-FFF2-40B4-BE49-F238E27FC236}">
                <a16:creationId xmlns:a16="http://schemas.microsoft.com/office/drawing/2014/main" id="{CA3ADB6C-E51A-45F5-8E81-BCD2D939B4C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641AA97-3F0B-43CC-95DE-87BEB6A572D2}"/>
              </a:ext>
            </a:extLst>
          </p:cNvPr>
          <p:cNvSpPr>
            <a:spLocks noGrp="1"/>
          </p:cNvSpPr>
          <p:nvPr>
            <p:ph type="sldNum" sz="quarter" idx="12"/>
          </p:nvPr>
        </p:nvSpPr>
        <p:spPr/>
        <p:txBody>
          <a:bodyPr/>
          <a:lstStyle/>
          <a:p>
            <a:fld id="{CB1F4D0D-685E-4D37-9F3A-5247DCA9AEF3}" type="slidenum">
              <a:rPr lang="da-DK" smtClean="0"/>
              <a:t>‹nr.›</a:t>
            </a:fld>
            <a:endParaRPr lang="da-DK"/>
          </a:p>
        </p:txBody>
      </p:sp>
    </p:spTree>
    <p:extLst>
      <p:ext uri="{BB962C8B-B14F-4D97-AF65-F5344CB8AC3E}">
        <p14:creationId xmlns:p14="http://schemas.microsoft.com/office/powerpoint/2010/main" val="374518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465C9-FE78-4A98-8169-68E0FB34EBC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C99DE65-D309-45DE-A558-0F652FA4F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A5893C5-43FF-4259-BDAD-E6F968665DC6}"/>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C00ADB6-FEC8-4ECC-96E9-E770AFA3E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4E3C279-9362-48AB-868C-A72D99A4B08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DDFFC4F-7CDF-42CA-83F8-531F38F7B6D4}"/>
              </a:ext>
            </a:extLst>
          </p:cNvPr>
          <p:cNvSpPr>
            <a:spLocks noGrp="1"/>
          </p:cNvSpPr>
          <p:nvPr>
            <p:ph type="dt" sz="half" idx="10"/>
          </p:nvPr>
        </p:nvSpPr>
        <p:spPr/>
        <p:txBody>
          <a:bodyPr/>
          <a:lstStyle/>
          <a:p>
            <a:fld id="{36AD9862-CE50-4E97-B22D-861564E7713A}" type="datetimeFigureOut">
              <a:rPr lang="da-DK" smtClean="0"/>
              <a:t>12-09-2019</a:t>
            </a:fld>
            <a:endParaRPr lang="da-DK"/>
          </a:p>
        </p:txBody>
      </p:sp>
      <p:sp>
        <p:nvSpPr>
          <p:cNvPr id="8" name="Pladsholder til sidefod 7">
            <a:extLst>
              <a:ext uri="{FF2B5EF4-FFF2-40B4-BE49-F238E27FC236}">
                <a16:creationId xmlns:a16="http://schemas.microsoft.com/office/drawing/2014/main" id="{3EB2FE35-EA29-42D2-8A31-FC5EFF37119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53941C8-0131-404A-ADFB-360592B7E2AB}"/>
              </a:ext>
            </a:extLst>
          </p:cNvPr>
          <p:cNvSpPr>
            <a:spLocks noGrp="1"/>
          </p:cNvSpPr>
          <p:nvPr>
            <p:ph type="sldNum" sz="quarter" idx="12"/>
          </p:nvPr>
        </p:nvSpPr>
        <p:spPr/>
        <p:txBody>
          <a:bodyPr/>
          <a:lstStyle/>
          <a:p>
            <a:fld id="{CB1F4D0D-685E-4D37-9F3A-5247DCA9AEF3}" type="slidenum">
              <a:rPr lang="da-DK" smtClean="0"/>
              <a:t>‹nr.›</a:t>
            </a:fld>
            <a:endParaRPr lang="da-DK"/>
          </a:p>
        </p:txBody>
      </p:sp>
    </p:spTree>
    <p:extLst>
      <p:ext uri="{BB962C8B-B14F-4D97-AF65-F5344CB8AC3E}">
        <p14:creationId xmlns:p14="http://schemas.microsoft.com/office/powerpoint/2010/main" val="97298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A9FF0-EF80-4919-880E-77C01742334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B679BC4-AF3C-41A0-9B1A-389F38BC67F1}"/>
              </a:ext>
            </a:extLst>
          </p:cNvPr>
          <p:cNvSpPr>
            <a:spLocks noGrp="1"/>
          </p:cNvSpPr>
          <p:nvPr>
            <p:ph type="dt" sz="half" idx="10"/>
          </p:nvPr>
        </p:nvSpPr>
        <p:spPr/>
        <p:txBody>
          <a:bodyPr/>
          <a:lstStyle/>
          <a:p>
            <a:fld id="{36AD9862-CE50-4E97-B22D-861564E7713A}" type="datetimeFigureOut">
              <a:rPr lang="da-DK" smtClean="0"/>
              <a:t>12-09-2019</a:t>
            </a:fld>
            <a:endParaRPr lang="da-DK"/>
          </a:p>
        </p:txBody>
      </p:sp>
      <p:sp>
        <p:nvSpPr>
          <p:cNvPr id="4" name="Pladsholder til sidefod 3">
            <a:extLst>
              <a:ext uri="{FF2B5EF4-FFF2-40B4-BE49-F238E27FC236}">
                <a16:creationId xmlns:a16="http://schemas.microsoft.com/office/drawing/2014/main" id="{62607BA6-64D6-47D4-8DFD-E52FC3619D8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D2CE660-723E-4400-89F1-BFED7BA2CA86}"/>
              </a:ext>
            </a:extLst>
          </p:cNvPr>
          <p:cNvSpPr>
            <a:spLocks noGrp="1"/>
          </p:cNvSpPr>
          <p:nvPr>
            <p:ph type="sldNum" sz="quarter" idx="12"/>
          </p:nvPr>
        </p:nvSpPr>
        <p:spPr/>
        <p:txBody>
          <a:bodyPr/>
          <a:lstStyle/>
          <a:p>
            <a:fld id="{CB1F4D0D-685E-4D37-9F3A-5247DCA9AEF3}" type="slidenum">
              <a:rPr lang="da-DK" smtClean="0"/>
              <a:t>‹nr.›</a:t>
            </a:fld>
            <a:endParaRPr lang="da-DK"/>
          </a:p>
        </p:txBody>
      </p:sp>
    </p:spTree>
    <p:extLst>
      <p:ext uri="{BB962C8B-B14F-4D97-AF65-F5344CB8AC3E}">
        <p14:creationId xmlns:p14="http://schemas.microsoft.com/office/powerpoint/2010/main" val="250146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6CCDC18-8581-47FC-8AE1-8EA2C28017F1}"/>
              </a:ext>
            </a:extLst>
          </p:cNvPr>
          <p:cNvSpPr>
            <a:spLocks noGrp="1"/>
          </p:cNvSpPr>
          <p:nvPr>
            <p:ph type="dt" sz="half" idx="10"/>
          </p:nvPr>
        </p:nvSpPr>
        <p:spPr/>
        <p:txBody>
          <a:bodyPr/>
          <a:lstStyle/>
          <a:p>
            <a:fld id="{36AD9862-CE50-4E97-B22D-861564E7713A}" type="datetimeFigureOut">
              <a:rPr lang="da-DK" smtClean="0"/>
              <a:t>12-09-2019</a:t>
            </a:fld>
            <a:endParaRPr lang="da-DK"/>
          </a:p>
        </p:txBody>
      </p:sp>
      <p:sp>
        <p:nvSpPr>
          <p:cNvPr id="3" name="Pladsholder til sidefod 2">
            <a:extLst>
              <a:ext uri="{FF2B5EF4-FFF2-40B4-BE49-F238E27FC236}">
                <a16:creationId xmlns:a16="http://schemas.microsoft.com/office/drawing/2014/main" id="{7549B3AC-CC7D-4F31-9AE0-90CCE618A4E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81DB99F7-9929-45F8-B9E8-3A4DC57ECAF8}"/>
              </a:ext>
            </a:extLst>
          </p:cNvPr>
          <p:cNvSpPr>
            <a:spLocks noGrp="1"/>
          </p:cNvSpPr>
          <p:nvPr>
            <p:ph type="sldNum" sz="quarter" idx="12"/>
          </p:nvPr>
        </p:nvSpPr>
        <p:spPr/>
        <p:txBody>
          <a:bodyPr/>
          <a:lstStyle/>
          <a:p>
            <a:fld id="{CB1F4D0D-685E-4D37-9F3A-5247DCA9AEF3}" type="slidenum">
              <a:rPr lang="da-DK" smtClean="0"/>
              <a:t>‹nr.›</a:t>
            </a:fld>
            <a:endParaRPr lang="da-DK"/>
          </a:p>
        </p:txBody>
      </p:sp>
    </p:spTree>
    <p:extLst>
      <p:ext uri="{BB962C8B-B14F-4D97-AF65-F5344CB8AC3E}">
        <p14:creationId xmlns:p14="http://schemas.microsoft.com/office/powerpoint/2010/main" val="309240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A4AAC-F87A-44BA-93D3-CA2A2C90793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A6086CD-1133-42E4-8762-9542AC379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DDD6CA9-22A3-4104-BBB2-6703D9C0B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F23E6AB-C274-47AC-8340-2FDC9283F72A}"/>
              </a:ext>
            </a:extLst>
          </p:cNvPr>
          <p:cNvSpPr>
            <a:spLocks noGrp="1"/>
          </p:cNvSpPr>
          <p:nvPr>
            <p:ph type="dt" sz="half" idx="10"/>
          </p:nvPr>
        </p:nvSpPr>
        <p:spPr/>
        <p:txBody>
          <a:bodyPr/>
          <a:lstStyle/>
          <a:p>
            <a:fld id="{36AD9862-CE50-4E97-B22D-861564E7713A}" type="datetimeFigureOut">
              <a:rPr lang="da-DK" smtClean="0"/>
              <a:t>12-09-2019</a:t>
            </a:fld>
            <a:endParaRPr lang="da-DK"/>
          </a:p>
        </p:txBody>
      </p:sp>
      <p:sp>
        <p:nvSpPr>
          <p:cNvPr id="6" name="Pladsholder til sidefod 5">
            <a:extLst>
              <a:ext uri="{FF2B5EF4-FFF2-40B4-BE49-F238E27FC236}">
                <a16:creationId xmlns:a16="http://schemas.microsoft.com/office/drawing/2014/main" id="{93232293-BC88-46B9-8801-7A2FEDDFE93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EE6D759-46CB-41C7-8A6C-D47867E0D811}"/>
              </a:ext>
            </a:extLst>
          </p:cNvPr>
          <p:cNvSpPr>
            <a:spLocks noGrp="1"/>
          </p:cNvSpPr>
          <p:nvPr>
            <p:ph type="sldNum" sz="quarter" idx="12"/>
          </p:nvPr>
        </p:nvSpPr>
        <p:spPr/>
        <p:txBody>
          <a:bodyPr/>
          <a:lstStyle/>
          <a:p>
            <a:fld id="{CB1F4D0D-685E-4D37-9F3A-5247DCA9AEF3}" type="slidenum">
              <a:rPr lang="da-DK" smtClean="0"/>
              <a:t>‹nr.›</a:t>
            </a:fld>
            <a:endParaRPr lang="da-DK"/>
          </a:p>
        </p:txBody>
      </p:sp>
    </p:spTree>
    <p:extLst>
      <p:ext uri="{BB962C8B-B14F-4D97-AF65-F5344CB8AC3E}">
        <p14:creationId xmlns:p14="http://schemas.microsoft.com/office/powerpoint/2010/main" val="321398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9162AC-46BC-423E-BD39-42E997F1960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7CF946E-FB72-405B-80E9-8737EC9C7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CE10AE7-D6BA-4477-A33C-8E57C76D3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14060DA-4FC9-4D05-BBF8-F526EB41B5BB}"/>
              </a:ext>
            </a:extLst>
          </p:cNvPr>
          <p:cNvSpPr>
            <a:spLocks noGrp="1"/>
          </p:cNvSpPr>
          <p:nvPr>
            <p:ph type="dt" sz="half" idx="10"/>
          </p:nvPr>
        </p:nvSpPr>
        <p:spPr/>
        <p:txBody>
          <a:bodyPr/>
          <a:lstStyle/>
          <a:p>
            <a:fld id="{36AD9862-CE50-4E97-B22D-861564E7713A}" type="datetimeFigureOut">
              <a:rPr lang="da-DK" smtClean="0"/>
              <a:t>12-09-2019</a:t>
            </a:fld>
            <a:endParaRPr lang="da-DK"/>
          </a:p>
        </p:txBody>
      </p:sp>
      <p:sp>
        <p:nvSpPr>
          <p:cNvPr id="6" name="Pladsholder til sidefod 5">
            <a:extLst>
              <a:ext uri="{FF2B5EF4-FFF2-40B4-BE49-F238E27FC236}">
                <a16:creationId xmlns:a16="http://schemas.microsoft.com/office/drawing/2014/main" id="{E867E895-BAEE-4FD4-A5D0-33622A7F3DA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78D21F6-87E9-429A-9A21-81F593ED0037}"/>
              </a:ext>
            </a:extLst>
          </p:cNvPr>
          <p:cNvSpPr>
            <a:spLocks noGrp="1"/>
          </p:cNvSpPr>
          <p:nvPr>
            <p:ph type="sldNum" sz="quarter" idx="12"/>
          </p:nvPr>
        </p:nvSpPr>
        <p:spPr/>
        <p:txBody>
          <a:bodyPr/>
          <a:lstStyle/>
          <a:p>
            <a:fld id="{CB1F4D0D-685E-4D37-9F3A-5247DCA9AEF3}" type="slidenum">
              <a:rPr lang="da-DK" smtClean="0"/>
              <a:t>‹nr.›</a:t>
            </a:fld>
            <a:endParaRPr lang="da-DK"/>
          </a:p>
        </p:txBody>
      </p:sp>
    </p:spTree>
    <p:extLst>
      <p:ext uri="{BB962C8B-B14F-4D97-AF65-F5344CB8AC3E}">
        <p14:creationId xmlns:p14="http://schemas.microsoft.com/office/powerpoint/2010/main" val="2278042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5B0DE8F-4B87-4083-8F3E-2588DD59B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2D8EDDE-7201-41BF-8FE2-1BA0896481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2793A55-1F90-4D31-AD93-30CCA028DE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D9862-CE50-4E97-B22D-861564E7713A}" type="datetimeFigureOut">
              <a:rPr lang="da-DK" smtClean="0"/>
              <a:t>12-09-2019</a:t>
            </a:fld>
            <a:endParaRPr lang="da-DK"/>
          </a:p>
        </p:txBody>
      </p:sp>
      <p:sp>
        <p:nvSpPr>
          <p:cNvPr id="5" name="Pladsholder til sidefod 4">
            <a:extLst>
              <a:ext uri="{FF2B5EF4-FFF2-40B4-BE49-F238E27FC236}">
                <a16:creationId xmlns:a16="http://schemas.microsoft.com/office/drawing/2014/main" id="{EEB32129-AEB2-4FCC-9147-95212382A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57F99722-33F0-4E06-AF45-B4AE2F284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F4D0D-685E-4D37-9F3A-5247DCA9AEF3}" type="slidenum">
              <a:rPr lang="da-DK" smtClean="0"/>
              <a:t>‹nr.›</a:t>
            </a:fld>
            <a:endParaRPr lang="da-DK"/>
          </a:p>
        </p:txBody>
      </p:sp>
    </p:spTree>
    <p:extLst>
      <p:ext uri="{BB962C8B-B14F-4D97-AF65-F5344CB8AC3E}">
        <p14:creationId xmlns:p14="http://schemas.microsoft.com/office/powerpoint/2010/main" val="4136554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dk/url?sa=i&amp;rct=j&amp;q=&amp;esrc=s&amp;source=images&amp;cd=&amp;ved=2ahUKEwiF-ofu_qTiAhVDa1AKHbRxCJEQjRx6BAgBEAU&amp;url=https%3A%2F%2Fwww.facebook.com%2Fdfbib%2F&amp;psig=AOvVaw1RvcpIul5U3IqcqvweqaVU&amp;ust=1558265865161193"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dk/imgres?imgurl=https%3A%2F%2Fcache.nichehuset.dk%2Fannoncer%2Fjobannoncer%2Fimages%2Fannoncoerer%2Flogoer%2F111%2F1047.png&amp;imgrefurl=https%3A%2F%2Fwww.altinget.dk%2Fchristiansborg%2Fjobannoncer%2Fkontorchef-til-minister-og-ledelsessekretariatet-i-uddannelses-og-forskningsministeriet&amp;docid=WyyDUvkKCjEqRM&amp;tbnid=TTuyNHPQ9GB5vM%3A&amp;vet=10ahUKEwievPXn86TiAhVosYsKHaxJAuEQMwg-KAAwAA..i&amp;w=2973&amp;h=928&amp;bih=603&amp;biw=1280&amp;q=uddannelses%20og%20forskningsministeriet&amp;ved=0ahUKEwievPXn86TiAhVosYsKHaxJAuEQMwg-KAAwAA&amp;iact=mrc&amp;uact=8"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google.dk/imgres?imgurl=https%3A%2F%2Fupload.wikimedia.org%2Fwikipedia%2Fcommons%2Fthumb%2Fe%2Fe7%2FElsevier.svg%2F1200px-Elsevier.svg.png&amp;imgrefurl=https%3A%2F%2Fen.wikipedia.org%2Fwiki%2FElsevier&amp;docid=rT6DE3FaWlwEKM&amp;tbnid=We42szVUQ_wY9M%3A&amp;vet=10ahUKEwiG-Oe4_aTiAhUIxIsKHS7NBg8QMwg-KAAwAA..i&amp;w=1200&amp;h=1320&amp;bih=603&amp;biw=1280&amp;q=elsevier&amp;ved=0ahUKEwiG-Oe4_aTiAhUIxIsKHS7NBg8QMwg-KAAwAA&amp;iact=mrc&amp;uact=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7C88311B-52C9-CD44-9B93-9C3981CCE675}"/>
              </a:ext>
            </a:extLst>
          </p:cNvPr>
          <p:cNvPicPr>
            <a:picLocks noChangeAspect="1"/>
          </p:cNvPicPr>
          <p:nvPr/>
        </p:nvPicPr>
        <p:blipFill>
          <a:blip r:embed="rId2"/>
          <a:stretch>
            <a:fillRect/>
          </a:stretch>
        </p:blipFill>
        <p:spPr>
          <a:xfrm>
            <a:off x="0" y="0"/>
            <a:ext cx="13537096" cy="12529989"/>
          </a:xfrm>
          <a:prstGeom prst="rect">
            <a:avLst/>
          </a:prstGeom>
        </p:spPr>
      </p:pic>
      <p:pic>
        <p:nvPicPr>
          <p:cNvPr id="8" name="Billede 7">
            <a:extLst>
              <a:ext uri="{FF2B5EF4-FFF2-40B4-BE49-F238E27FC236}">
                <a16:creationId xmlns:a16="http://schemas.microsoft.com/office/drawing/2014/main" id="{AD22D43E-9855-1B47-B3CB-D25E6E5980B6}"/>
              </a:ext>
            </a:extLst>
          </p:cNvPr>
          <p:cNvPicPr>
            <a:picLocks noChangeAspect="1"/>
          </p:cNvPicPr>
          <p:nvPr/>
        </p:nvPicPr>
        <p:blipFill>
          <a:blip r:embed="rId3"/>
          <a:stretch>
            <a:fillRect/>
          </a:stretch>
        </p:blipFill>
        <p:spPr>
          <a:xfrm>
            <a:off x="5559011" y="2400300"/>
            <a:ext cx="3435902" cy="1028700"/>
          </a:xfrm>
          <a:prstGeom prst="rect">
            <a:avLst/>
          </a:prstGeom>
        </p:spPr>
      </p:pic>
      <p:sp>
        <p:nvSpPr>
          <p:cNvPr id="3" name="Tekstfelt 2">
            <a:extLst>
              <a:ext uri="{FF2B5EF4-FFF2-40B4-BE49-F238E27FC236}">
                <a16:creationId xmlns:a16="http://schemas.microsoft.com/office/drawing/2014/main" id="{77FDC98F-6B06-4CB9-BED7-F51C399582E3}"/>
              </a:ext>
            </a:extLst>
          </p:cNvPr>
          <p:cNvSpPr txBox="1"/>
          <p:nvPr/>
        </p:nvSpPr>
        <p:spPr>
          <a:xfrm>
            <a:off x="4132428" y="3465366"/>
            <a:ext cx="3435902" cy="438582"/>
          </a:xfrm>
          <a:prstGeom prst="rect">
            <a:avLst/>
          </a:prstGeom>
          <a:noFill/>
        </p:spPr>
        <p:txBody>
          <a:bodyPr wrap="square" rtlCol="0">
            <a:spAutoFit/>
          </a:bodyPr>
          <a:lstStyle/>
          <a:p>
            <a:r>
              <a:rPr lang="da-DK" sz="1125" dirty="0">
                <a:solidFill>
                  <a:srgbClr val="5F5F5F"/>
                </a:solidFill>
                <a:latin typeface="Century Gothic" panose="020B0502020202020204" pitchFamily="34" charset="0"/>
              </a:rPr>
              <a:t>Kompetencer og services</a:t>
            </a:r>
          </a:p>
          <a:p>
            <a:r>
              <a:rPr lang="da-DK" sz="1125" dirty="0">
                <a:solidFill>
                  <a:srgbClr val="5F5F5F"/>
                </a:solidFill>
                <a:latin typeface="Century Gothic" panose="020B0502020202020204" pitchFamily="34" charset="0"/>
              </a:rPr>
              <a:t>Biblioteksparaplyen , 13. september 2019</a:t>
            </a:r>
          </a:p>
        </p:txBody>
      </p:sp>
      <p:sp>
        <p:nvSpPr>
          <p:cNvPr id="2" name="Titel 1">
            <a:extLst>
              <a:ext uri="{FF2B5EF4-FFF2-40B4-BE49-F238E27FC236}">
                <a16:creationId xmlns:a16="http://schemas.microsoft.com/office/drawing/2014/main" id="{29D4EE85-2467-4B01-9E70-7FB76CB114AE}"/>
              </a:ext>
            </a:extLst>
          </p:cNvPr>
          <p:cNvSpPr>
            <a:spLocks noGrp="1"/>
          </p:cNvSpPr>
          <p:nvPr>
            <p:ph type="title" idx="4294967295"/>
          </p:nvPr>
        </p:nvSpPr>
        <p:spPr>
          <a:xfrm>
            <a:off x="4132428" y="2400300"/>
            <a:ext cx="5154674" cy="816173"/>
          </a:xfrm>
        </p:spPr>
        <p:txBody>
          <a:bodyPr>
            <a:normAutofit fontScale="90000"/>
          </a:bodyPr>
          <a:lstStyle/>
          <a:p>
            <a:r>
              <a:rPr lang="da-DK" dirty="0">
                <a:latin typeface="Century Gothic" panose="020B0502020202020204" pitchFamily="34" charset="0"/>
              </a:rPr>
              <a:t>Fremtidens FFU-biblioteker</a:t>
            </a:r>
          </a:p>
        </p:txBody>
      </p:sp>
    </p:spTree>
    <p:extLst>
      <p:ext uri="{BB962C8B-B14F-4D97-AF65-F5344CB8AC3E}">
        <p14:creationId xmlns:p14="http://schemas.microsoft.com/office/powerpoint/2010/main" val="187005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E06F125B-49BE-6B41-BBBE-7098E822FECE}"/>
              </a:ext>
            </a:extLst>
          </p:cNvPr>
          <p:cNvPicPr>
            <a:picLocks noChangeAspect="1"/>
          </p:cNvPicPr>
          <p:nvPr/>
        </p:nvPicPr>
        <p:blipFill rotWithShape="1">
          <a:blip r:embed="rId2"/>
          <a:srcRect t="20611" b="26795"/>
          <a:stretch/>
        </p:blipFill>
        <p:spPr>
          <a:xfrm>
            <a:off x="0" y="0"/>
            <a:ext cx="12191980" cy="6857990"/>
          </a:xfrm>
          <a:prstGeom prst="rect">
            <a:avLst/>
          </a:prstGeom>
        </p:spPr>
      </p:pic>
      <p:sp>
        <p:nvSpPr>
          <p:cNvPr id="2" name="Tekstfelt 1">
            <a:extLst>
              <a:ext uri="{FF2B5EF4-FFF2-40B4-BE49-F238E27FC236}">
                <a16:creationId xmlns:a16="http://schemas.microsoft.com/office/drawing/2014/main" id="{767019D6-3D13-4D23-9CB4-DD7975D61CCD}"/>
              </a:ext>
            </a:extLst>
          </p:cNvPr>
          <p:cNvSpPr txBox="1"/>
          <p:nvPr/>
        </p:nvSpPr>
        <p:spPr>
          <a:xfrm>
            <a:off x="4429110" y="3657600"/>
            <a:ext cx="3333760" cy="1569660"/>
          </a:xfrm>
          <a:prstGeom prst="rect">
            <a:avLst/>
          </a:prstGeom>
          <a:noFill/>
        </p:spPr>
        <p:txBody>
          <a:bodyPr wrap="square" rtlCol="0">
            <a:spAutoFit/>
          </a:bodyPr>
          <a:lstStyle/>
          <a:p>
            <a:pPr algn="ctr"/>
            <a:r>
              <a:rPr lang="da-DK" sz="3200" b="1" dirty="0">
                <a:solidFill>
                  <a:schemeClr val="tx1">
                    <a:lumMod val="75000"/>
                    <a:lumOff val="25000"/>
                  </a:schemeClr>
                </a:solidFill>
                <a:latin typeface="Cambria" panose="02040503050406030204" pitchFamily="18" charset="0"/>
                <a:ea typeface="Cambria" panose="02040503050406030204" pitchFamily="18" charset="0"/>
              </a:rPr>
              <a:t>SYNLIGHED</a:t>
            </a:r>
          </a:p>
          <a:p>
            <a:pPr algn="ctr"/>
            <a:r>
              <a:rPr lang="da-DK" sz="3200" b="1" dirty="0">
                <a:solidFill>
                  <a:schemeClr val="tx1">
                    <a:lumMod val="75000"/>
                    <a:lumOff val="25000"/>
                  </a:schemeClr>
                </a:solidFill>
                <a:latin typeface="Cambria" panose="02040503050406030204" pitchFamily="18" charset="0"/>
                <a:ea typeface="Cambria" panose="02040503050406030204" pitchFamily="18" charset="0"/>
              </a:rPr>
              <a:t>RELATIONER</a:t>
            </a:r>
          </a:p>
          <a:p>
            <a:pPr algn="ctr"/>
            <a:r>
              <a:rPr lang="da-DK" sz="3200" b="1" dirty="0">
                <a:solidFill>
                  <a:schemeClr val="tx1">
                    <a:lumMod val="75000"/>
                    <a:lumOff val="25000"/>
                  </a:schemeClr>
                </a:solidFill>
                <a:latin typeface="Cambria" panose="02040503050406030204" pitchFamily="18" charset="0"/>
                <a:ea typeface="Cambria" panose="02040503050406030204" pitchFamily="18" charset="0"/>
              </a:rPr>
              <a:t>KOMPETENCER</a:t>
            </a:r>
          </a:p>
        </p:txBody>
      </p:sp>
    </p:spTree>
    <p:extLst>
      <p:ext uri="{BB962C8B-B14F-4D97-AF65-F5344CB8AC3E}">
        <p14:creationId xmlns:p14="http://schemas.microsoft.com/office/powerpoint/2010/main" val="820078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742D61A4-FE1F-9845-BCB6-7DEEB2F209F1}"/>
              </a:ext>
            </a:extLst>
          </p:cNvPr>
          <p:cNvPicPr>
            <a:picLocks noChangeAspect="1"/>
          </p:cNvPicPr>
          <p:nvPr/>
        </p:nvPicPr>
        <p:blipFill rotWithShape="1">
          <a:blip r:embed="rId2"/>
          <a:srcRect l="29578" r="34991"/>
          <a:stretch/>
        </p:blipFill>
        <p:spPr>
          <a:xfrm>
            <a:off x="6934200" y="480900"/>
            <a:ext cx="4699000" cy="4611801"/>
          </a:xfrm>
          <a:prstGeom prst="ellipse">
            <a:avLst/>
          </a:prstGeom>
          <a:ln>
            <a:noFill/>
          </a:ln>
          <a:effectLst>
            <a:softEdge rad="112500"/>
          </a:effectLst>
        </p:spPr>
      </p:pic>
      <p:sp>
        <p:nvSpPr>
          <p:cNvPr id="4" name="Rektangel 3">
            <a:extLst>
              <a:ext uri="{FF2B5EF4-FFF2-40B4-BE49-F238E27FC236}">
                <a16:creationId xmlns:a16="http://schemas.microsoft.com/office/drawing/2014/main" id="{5D53AB82-3BBB-4FB4-A639-4E882CBD9476}"/>
              </a:ext>
            </a:extLst>
          </p:cNvPr>
          <p:cNvSpPr/>
          <p:nvPr/>
        </p:nvSpPr>
        <p:spPr>
          <a:xfrm>
            <a:off x="1130300" y="1687036"/>
            <a:ext cx="6781800" cy="769441"/>
          </a:xfrm>
          <a:prstGeom prst="rect">
            <a:avLst/>
          </a:prstGeom>
        </p:spPr>
        <p:txBody>
          <a:bodyPr wrap="square">
            <a:spAutoFit/>
          </a:bodyPr>
          <a:lstStyle/>
          <a:p>
            <a:pPr algn="just">
              <a:spcAft>
                <a:spcPts val="0"/>
              </a:spcAft>
            </a:pPr>
            <a:r>
              <a:rPr lang="da-DK" sz="4400" b="1" dirty="0">
                <a:solidFill>
                  <a:schemeClr val="accent2"/>
                </a:solidFill>
                <a:latin typeface="Century Gothic" panose="020B0502020202020204" pitchFamily="34" charset="0"/>
              </a:rPr>
              <a:t>TAK FOR ORDET! </a:t>
            </a:r>
            <a:r>
              <a:rPr lang="da-DK" sz="4400" b="1" dirty="0">
                <a:solidFill>
                  <a:schemeClr val="accent2"/>
                </a:solidFill>
                <a:latin typeface="Century Gothic" panose="020B0502020202020204" pitchFamily="34" charset="0"/>
                <a:sym typeface="Wingdings" panose="05000000000000000000" pitchFamily="2" charset="2"/>
              </a:rPr>
              <a:t> </a:t>
            </a:r>
            <a:endParaRPr lang="da-DK" sz="440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121857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3436D163-416A-49AB-BADF-00681C445029}"/>
              </a:ext>
            </a:extLst>
          </p:cNvPr>
          <p:cNvSpPr txBox="1"/>
          <p:nvPr/>
        </p:nvSpPr>
        <p:spPr>
          <a:xfrm>
            <a:off x="1678004" y="1936439"/>
            <a:ext cx="5714198" cy="2031325"/>
          </a:xfrm>
          <a:prstGeom prst="rect">
            <a:avLst/>
          </a:prstGeom>
          <a:noFill/>
        </p:spPr>
        <p:txBody>
          <a:bodyPr wrap="square" rtlCol="0">
            <a:spAutoFit/>
          </a:bodyPr>
          <a:lstStyle/>
          <a:p>
            <a:r>
              <a:rPr lang="da-DK" dirty="0">
                <a:solidFill>
                  <a:schemeClr val="accent2"/>
                </a:solidFill>
                <a:latin typeface="Century Gothic" panose="020B0502020202020204" pitchFamily="34" charset="0"/>
              </a:rPr>
              <a:t>FORUDSÆTNINGER: Synlighed &amp; relationer</a:t>
            </a:r>
          </a:p>
          <a:p>
            <a:endParaRPr lang="da-DK" dirty="0"/>
          </a:p>
          <a:p>
            <a:pPr marL="285750" indent="-285750">
              <a:buFont typeface="Arial" panose="020B0604020202020204" pitchFamily="34" charset="0"/>
              <a:buChar char="•"/>
            </a:pPr>
            <a:r>
              <a:rPr lang="da-DK" dirty="0"/>
              <a:t>Teamdeltager fra </a:t>
            </a:r>
            <a:r>
              <a:rPr lang="da-DK" dirty="0" err="1"/>
              <a:t>a-z</a:t>
            </a:r>
            <a:r>
              <a:rPr lang="da-DK" dirty="0"/>
              <a:t> kræver ledelsesfokus – også fra moderinstitutionen.</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Ændring af selvforståelse hos FFU ansatte</a:t>
            </a:r>
          </a:p>
          <a:p>
            <a:endParaRPr lang="da-DK" dirty="0"/>
          </a:p>
        </p:txBody>
      </p:sp>
      <p:sp>
        <p:nvSpPr>
          <p:cNvPr id="3" name="Tekstfelt 2">
            <a:extLst>
              <a:ext uri="{FF2B5EF4-FFF2-40B4-BE49-F238E27FC236}">
                <a16:creationId xmlns:a16="http://schemas.microsoft.com/office/drawing/2014/main" id="{AC9A7562-7275-4A05-B59A-35FB131785A3}"/>
              </a:ext>
            </a:extLst>
          </p:cNvPr>
          <p:cNvSpPr txBox="1"/>
          <p:nvPr/>
        </p:nvSpPr>
        <p:spPr>
          <a:xfrm>
            <a:off x="6412403" y="3818412"/>
            <a:ext cx="554818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i="1" dirty="0"/>
              <a:t>”Ydmyghed er ikke en nødvendighed, nok nærmere en bekvemmelighed</a:t>
            </a:r>
            <a:r>
              <a:rPr lang="da-DK" dirty="0"/>
              <a:t>” medarbejder workshop</a:t>
            </a:r>
          </a:p>
        </p:txBody>
      </p:sp>
      <p:sp>
        <p:nvSpPr>
          <p:cNvPr id="4" name="Tekstfelt 3">
            <a:extLst>
              <a:ext uri="{FF2B5EF4-FFF2-40B4-BE49-F238E27FC236}">
                <a16:creationId xmlns:a16="http://schemas.microsoft.com/office/drawing/2014/main" id="{36AAFEC8-8F33-489F-8F72-444005C246EF}"/>
              </a:ext>
            </a:extLst>
          </p:cNvPr>
          <p:cNvSpPr txBox="1"/>
          <p:nvPr/>
        </p:nvSpPr>
        <p:spPr>
          <a:xfrm>
            <a:off x="805525" y="4775744"/>
            <a:ext cx="480677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dirty="0"/>
              <a:t>”</a:t>
            </a:r>
            <a:r>
              <a:rPr lang="da-DK" i="1" dirty="0"/>
              <a:t>Vi lider nok lidt at et mindreværdskompleks i forhold til forskeren” medarbejder, workshop</a:t>
            </a:r>
          </a:p>
        </p:txBody>
      </p:sp>
      <p:pic>
        <p:nvPicPr>
          <p:cNvPr id="7" name="Billede 6">
            <a:extLst>
              <a:ext uri="{FF2B5EF4-FFF2-40B4-BE49-F238E27FC236}">
                <a16:creationId xmlns:a16="http://schemas.microsoft.com/office/drawing/2014/main" id="{9D7A94F5-75BA-2346-B18F-BB106D5872C6}"/>
              </a:ext>
            </a:extLst>
          </p:cNvPr>
          <p:cNvPicPr>
            <a:picLocks noChangeAspect="1"/>
          </p:cNvPicPr>
          <p:nvPr/>
        </p:nvPicPr>
        <p:blipFill rotWithShape="1">
          <a:blip r:embed="rId2"/>
          <a:srcRect l="5192" t="8591" b="10909"/>
          <a:stretch/>
        </p:blipFill>
        <p:spPr>
          <a:xfrm>
            <a:off x="9410700" y="236251"/>
            <a:ext cx="2222849" cy="2157007"/>
          </a:xfrm>
          <a:prstGeom prst="rect">
            <a:avLst/>
          </a:prstGeom>
        </p:spPr>
      </p:pic>
    </p:spTree>
    <p:extLst>
      <p:ext uri="{BB962C8B-B14F-4D97-AF65-F5344CB8AC3E}">
        <p14:creationId xmlns:p14="http://schemas.microsoft.com/office/powerpoint/2010/main" val="329157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3436D163-416A-49AB-BADF-00681C445029}"/>
              </a:ext>
            </a:extLst>
          </p:cNvPr>
          <p:cNvSpPr txBox="1"/>
          <p:nvPr/>
        </p:nvSpPr>
        <p:spPr>
          <a:xfrm>
            <a:off x="1678004" y="1936439"/>
            <a:ext cx="5714198" cy="1754326"/>
          </a:xfrm>
          <a:prstGeom prst="rect">
            <a:avLst/>
          </a:prstGeom>
          <a:noFill/>
        </p:spPr>
        <p:txBody>
          <a:bodyPr wrap="square" rtlCol="0">
            <a:spAutoFit/>
          </a:bodyPr>
          <a:lstStyle/>
          <a:p>
            <a:r>
              <a:rPr lang="da-DK" dirty="0">
                <a:solidFill>
                  <a:schemeClr val="accent2"/>
                </a:solidFill>
                <a:latin typeface="Century Gothic" panose="020B0502020202020204" pitchFamily="34" charset="0"/>
              </a:rPr>
              <a:t>FORUDSÆTNINGER: Synlighed &amp; relationer</a:t>
            </a:r>
          </a:p>
          <a:p>
            <a:endParaRPr lang="da-DK" dirty="0"/>
          </a:p>
          <a:p>
            <a:r>
              <a:rPr lang="da-DK" dirty="0"/>
              <a:t>Relation til den studerende</a:t>
            </a:r>
          </a:p>
          <a:p>
            <a:endParaRPr lang="da-DK" dirty="0"/>
          </a:p>
          <a:p>
            <a:r>
              <a:rPr lang="da-DK" dirty="0"/>
              <a:t>Relation til underviseren (moderinstitution)</a:t>
            </a:r>
          </a:p>
          <a:p>
            <a:endParaRPr lang="da-DK" dirty="0"/>
          </a:p>
        </p:txBody>
      </p:sp>
      <p:pic>
        <p:nvPicPr>
          <p:cNvPr id="8" name="Billede 7">
            <a:extLst>
              <a:ext uri="{FF2B5EF4-FFF2-40B4-BE49-F238E27FC236}">
                <a16:creationId xmlns:a16="http://schemas.microsoft.com/office/drawing/2014/main" id="{0FF51FE9-31CE-A44F-AC04-6CC2D74223DF}"/>
              </a:ext>
            </a:extLst>
          </p:cNvPr>
          <p:cNvPicPr>
            <a:picLocks noChangeAspect="1"/>
          </p:cNvPicPr>
          <p:nvPr/>
        </p:nvPicPr>
        <p:blipFill rotWithShape="1">
          <a:blip r:embed="rId2"/>
          <a:srcRect t="4231"/>
          <a:stretch/>
        </p:blipFill>
        <p:spPr>
          <a:xfrm>
            <a:off x="9732824" y="431549"/>
            <a:ext cx="1916106" cy="1860532"/>
          </a:xfrm>
          <a:prstGeom prst="rect">
            <a:avLst/>
          </a:prstGeom>
        </p:spPr>
      </p:pic>
      <p:sp>
        <p:nvSpPr>
          <p:cNvPr id="9" name="Tekstfelt 8">
            <a:extLst>
              <a:ext uri="{FF2B5EF4-FFF2-40B4-BE49-F238E27FC236}">
                <a16:creationId xmlns:a16="http://schemas.microsoft.com/office/drawing/2014/main" id="{2549D865-CB3C-0C43-9760-464D6C38849E}"/>
              </a:ext>
            </a:extLst>
          </p:cNvPr>
          <p:cNvSpPr txBox="1"/>
          <p:nvPr/>
        </p:nvSpPr>
        <p:spPr>
          <a:xfrm>
            <a:off x="547816" y="4961412"/>
            <a:ext cx="554818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i="1" dirty="0"/>
              <a:t>”….I dag er der digital adgang. Bibliotekerne bliver nødt til at forholde sig til at de studerende ikke nødvendigvis kommer af sig selv.” Hanne Louise Kirkegaard, Styrelsen for forskning og uddannelse</a:t>
            </a:r>
          </a:p>
        </p:txBody>
      </p:sp>
      <p:sp>
        <p:nvSpPr>
          <p:cNvPr id="10" name="Tekstfelt 9">
            <a:extLst>
              <a:ext uri="{FF2B5EF4-FFF2-40B4-BE49-F238E27FC236}">
                <a16:creationId xmlns:a16="http://schemas.microsoft.com/office/drawing/2014/main" id="{A6D54F1B-99D2-0F45-B634-E219EC084ADA}"/>
              </a:ext>
            </a:extLst>
          </p:cNvPr>
          <p:cNvSpPr txBox="1"/>
          <p:nvPr/>
        </p:nvSpPr>
        <p:spPr>
          <a:xfrm>
            <a:off x="6507146" y="2959100"/>
            <a:ext cx="554818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i="1" dirty="0"/>
              <a:t>”….Viden er demokratiseret og tilgængelig, men de studerende er i høj grad forudsætningsløse. Her har biblioteket en enorm rolle at spille. Men det kræver, at biblioteket bliver en del af undervisningen. Det forudsætter øget </a:t>
            </a:r>
            <a:r>
              <a:rPr lang="da-DK" i="1" dirty="0" err="1"/>
              <a:t>relationsarbejde</a:t>
            </a:r>
            <a:r>
              <a:rPr lang="da-DK" i="1" dirty="0"/>
              <a:t> til undervisere og studerende. Michel Steen- Hansen, direktør, DB</a:t>
            </a:r>
          </a:p>
        </p:txBody>
      </p:sp>
    </p:spTree>
    <p:extLst>
      <p:ext uri="{BB962C8B-B14F-4D97-AF65-F5344CB8AC3E}">
        <p14:creationId xmlns:p14="http://schemas.microsoft.com/office/powerpoint/2010/main" val="19963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2CB2024C-B25A-406D-807C-77DDDECCADC9}"/>
              </a:ext>
            </a:extLst>
          </p:cNvPr>
          <p:cNvSpPr txBox="1"/>
          <p:nvPr/>
        </p:nvSpPr>
        <p:spPr>
          <a:xfrm>
            <a:off x="1702294" y="1500644"/>
            <a:ext cx="7143243" cy="2308324"/>
          </a:xfrm>
          <a:prstGeom prst="rect">
            <a:avLst/>
          </a:prstGeom>
          <a:noFill/>
        </p:spPr>
        <p:txBody>
          <a:bodyPr wrap="square" rtlCol="0">
            <a:spAutoFit/>
          </a:bodyPr>
          <a:lstStyle/>
          <a:p>
            <a:endParaRPr lang="da-DK" dirty="0"/>
          </a:p>
          <a:p>
            <a:r>
              <a:rPr lang="da-DK" dirty="0">
                <a:solidFill>
                  <a:schemeClr val="accent2"/>
                </a:solidFill>
                <a:latin typeface="Century Gothic" panose="020B0502020202020204" pitchFamily="34" charset="0"/>
              </a:rPr>
              <a:t>FORUDSÆTNINGER: Synlighed &amp; relationer </a:t>
            </a:r>
          </a:p>
          <a:p>
            <a:endParaRPr lang="da-DK" dirty="0">
              <a:solidFill>
                <a:schemeClr val="accent2"/>
              </a:solidFill>
              <a:latin typeface="Century Gothic" panose="020B0502020202020204" pitchFamily="34" charset="0"/>
            </a:endParaRPr>
          </a:p>
          <a:p>
            <a:r>
              <a:rPr lang="da-DK" dirty="0"/>
              <a:t>Kendskab hos borgerne, der kan opnås i samarbejde med folkebiblioteker</a:t>
            </a:r>
            <a:br>
              <a:rPr lang="da-DK" dirty="0"/>
            </a:br>
            <a:r>
              <a:rPr lang="da-DK" dirty="0"/>
              <a:t>Konkrete ( og lokale) samarbejdsopgaver </a:t>
            </a:r>
          </a:p>
          <a:p>
            <a:r>
              <a:rPr lang="da-DK" dirty="0"/>
              <a:t>Strategiske partnerskaber</a:t>
            </a:r>
          </a:p>
          <a:p>
            <a:endParaRPr lang="da-DK" dirty="0">
              <a:solidFill>
                <a:schemeClr val="accent2"/>
              </a:solidFill>
              <a:latin typeface="Century Gothic" panose="020B0502020202020204" pitchFamily="34" charset="0"/>
            </a:endParaRPr>
          </a:p>
          <a:p>
            <a:endParaRPr lang="da-DK" dirty="0"/>
          </a:p>
        </p:txBody>
      </p:sp>
      <p:sp>
        <p:nvSpPr>
          <p:cNvPr id="4" name="Tekstfelt 3">
            <a:extLst>
              <a:ext uri="{FF2B5EF4-FFF2-40B4-BE49-F238E27FC236}">
                <a16:creationId xmlns:a16="http://schemas.microsoft.com/office/drawing/2014/main" id="{BA0F6A38-8900-48C7-8EE3-B676A9BAEA23}"/>
              </a:ext>
            </a:extLst>
          </p:cNvPr>
          <p:cNvSpPr txBox="1"/>
          <p:nvPr/>
        </p:nvSpPr>
        <p:spPr>
          <a:xfrm>
            <a:off x="6527800" y="5045690"/>
            <a:ext cx="519646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dirty="0"/>
              <a:t>”Vi har en forpligtigelse til at rykke sammen på tværs af sektorer. Forståelsen for hinanden gør os i stand til at formidle til hinanden. Det gør i stand til at bygge en bro mellem os for borgerne”</a:t>
            </a:r>
          </a:p>
          <a:p>
            <a:r>
              <a:rPr lang="da-DK" dirty="0"/>
              <a:t>Pia H. Friis, Bibliotekschef Kolding og formand for BCF</a:t>
            </a:r>
          </a:p>
        </p:txBody>
      </p:sp>
      <p:pic>
        <p:nvPicPr>
          <p:cNvPr id="5" name="Billede 4">
            <a:extLst>
              <a:ext uri="{FF2B5EF4-FFF2-40B4-BE49-F238E27FC236}">
                <a16:creationId xmlns:a16="http://schemas.microsoft.com/office/drawing/2014/main" id="{05BE7D1D-512D-ED4D-9871-7B0FF840E24E}"/>
              </a:ext>
            </a:extLst>
          </p:cNvPr>
          <p:cNvPicPr>
            <a:picLocks noChangeAspect="1"/>
          </p:cNvPicPr>
          <p:nvPr/>
        </p:nvPicPr>
        <p:blipFill>
          <a:blip r:embed="rId2"/>
          <a:stretch>
            <a:fillRect/>
          </a:stretch>
        </p:blipFill>
        <p:spPr>
          <a:xfrm>
            <a:off x="9619185" y="570378"/>
            <a:ext cx="1842642" cy="1860532"/>
          </a:xfrm>
          <a:prstGeom prst="rect">
            <a:avLst/>
          </a:prstGeom>
        </p:spPr>
      </p:pic>
      <p:sp>
        <p:nvSpPr>
          <p:cNvPr id="6" name="Tekstfelt 5">
            <a:extLst>
              <a:ext uri="{FF2B5EF4-FFF2-40B4-BE49-F238E27FC236}">
                <a16:creationId xmlns:a16="http://schemas.microsoft.com/office/drawing/2014/main" id="{3090B2B0-359B-914E-93C1-18852743A015}"/>
              </a:ext>
            </a:extLst>
          </p:cNvPr>
          <p:cNvSpPr txBox="1"/>
          <p:nvPr/>
        </p:nvSpPr>
        <p:spPr>
          <a:xfrm>
            <a:off x="774700" y="3880028"/>
            <a:ext cx="519646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dirty="0"/>
              <a:t>”Vi skal være i stand til at betjene forskeren, fru Jensen og den unge gymnasieelev, der møder forskningsbiblioteket for første gang. Det kræver omstillingsparathed”. </a:t>
            </a:r>
            <a:br>
              <a:rPr lang="da-DK" dirty="0"/>
            </a:br>
            <a:r>
              <a:rPr lang="da-DK" dirty="0"/>
              <a:t>Medarbejder ve FFU-Bibliotek, Workshop </a:t>
            </a:r>
          </a:p>
        </p:txBody>
      </p:sp>
    </p:spTree>
    <p:extLst>
      <p:ext uri="{BB962C8B-B14F-4D97-AF65-F5344CB8AC3E}">
        <p14:creationId xmlns:p14="http://schemas.microsoft.com/office/powerpoint/2010/main" val="207772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11836F4-F5A4-4AD7-AC91-D929F9E6D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9473" y="5351200"/>
            <a:ext cx="2114164" cy="753391"/>
          </a:xfrm>
          <a:prstGeom prst="rect">
            <a:avLst/>
          </a:prstGeom>
        </p:spPr>
      </p:pic>
      <p:sp>
        <p:nvSpPr>
          <p:cNvPr id="3" name="Tekstfelt 2">
            <a:extLst>
              <a:ext uri="{FF2B5EF4-FFF2-40B4-BE49-F238E27FC236}">
                <a16:creationId xmlns:a16="http://schemas.microsoft.com/office/drawing/2014/main" id="{FC3A0664-21B9-419E-98B8-C16D10E494CD}"/>
              </a:ext>
            </a:extLst>
          </p:cNvPr>
          <p:cNvSpPr txBox="1"/>
          <p:nvPr/>
        </p:nvSpPr>
        <p:spPr>
          <a:xfrm>
            <a:off x="1992274" y="1692613"/>
            <a:ext cx="5084564" cy="2135200"/>
          </a:xfrm>
          <a:prstGeom prst="rect">
            <a:avLst/>
          </a:prstGeom>
          <a:noFill/>
        </p:spPr>
        <p:txBody>
          <a:bodyPr wrap="square" rtlCol="0">
            <a:spAutoFit/>
          </a:bodyPr>
          <a:lstStyle/>
          <a:p>
            <a:r>
              <a:rPr lang="da-DK" sz="2400" dirty="0">
                <a:solidFill>
                  <a:schemeClr val="accent2"/>
                </a:solidFill>
                <a:latin typeface="Century Gothic" panose="020B0502020202020204" pitchFamily="34" charset="0"/>
              </a:rPr>
              <a:t>Baggrund for projektet</a:t>
            </a:r>
          </a:p>
          <a:p>
            <a:endParaRPr lang="da-DK" sz="1125" dirty="0">
              <a:solidFill>
                <a:srgbClr val="5F5F5F"/>
              </a:solidFill>
            </a:endParaRPr>
          </a:p>
          <a:p>
            <a:r>
              <a:rPr lang="da-DK" sz="1500" dirty="0">
                <a:solidFill>
                  <a:srgbClr val="5F5F5F"/>
                </a:solidFill>
              </a:rPr>
              <a:t>FFU-biblioteket – i udvikling og til debat</a:t>
            </a:r>
          </a:p>
          <a:p>
            <a:endParaRPr lang="da-DK" sz="1500" dirty="0">
              <a:solidFill>
                <a:srgbClr val="5F5F5F"/>
              </a:solidFill>
            </a:endParaRPr>
          </a:p>
          <a:p>
            <a:r>
              <a:rPr lang="da-DK" sz="1500" dirty="0">
                <a:solidFill>
                  <a:srgbClr val="5F5F5F"/>
                </a:solidFill>
                <a:sym typeface="Wingdings" panose="05000000000000000000" pitchFamily="2" charset="2"/>
              </a:rPr>
              <a:t> ministerens arbejdsgruppe</a:t>
            </a:r>
          </a:p>
          <a:p>
            <a:endParaRPr lang="da-DK" sz="1500" dirty="0">
              <a:solidFill>
                <a:srgbClr val="5F5F5F"/>
              </a:solidFill>
            </a:endParaRPr>
          </a:p>
          <a:p>
            <a:r>
              <a:rPr lang="da-DK" sz="1500" dirty="0">
                <a:solidFill>
                  <a:srgbClr val="5F5F5F"/>
                </a:solidFill>
              </a:rPr>
              <a:t>DFFU strategiarbejde</a:t>
            </a:r>
          </a:p>
          <a:p>
            <a:endParaRPr lang="da-DK" sz="1125" dirty="0">
              <a:solidFill>
                <a:srgbClr val="5F5F5F"/>
              </a:solidFill>
            </a:endParaRPr>
          </a:p>
          <a:p>
            <a:endParaRPr lang="da-DK" sz="1125" dirty="0">
              <a:solidFill>
                <a:srgbClr val="5F5F5F"/>
              </a:solidFill>
            </a:endParaRPr>
          </a:p>
        </p:txBody>
      </p:sp>
      <p:sp>
        <p:nvSpPr>
          <p:cNvPr id="6" name="Tekstfelt 5">
            <a:extLst>
              <a:ext uri="{FF2B5EF4-FFF2-40B4-BE49-F238E27FC236}">
                <a16:creationId xmlns:a16="http://schemas.microsoft.com/office/drawing/2014/main" id="{99F0007C-A332-4BF1-9C4E-7F63DF00295C}"/>
              </a:ext>
            </a:extLst>
          </p:cNvPr>
          <p:cNvSpPr txBox="1"/>
          <p:nvPr/>
        </p:nvSpPr>
        <p:spPr>
          <a:xfrm>
            <a:off x="1183245" y="4692146"/>
            <a:ext cx="5893593" cy="830997"/>
          </a:xfrm>
          <a:prstGeom prst="rect">
            <a:avLst/>
          </a:prstGeom>
          <a:noFill/>
        </p:spPr>
        <p:txBody>
          <a:bodyPr wrap="square" rtlCol="0">
            <a:spAutoFit/>
          </a:bodyPr>
          <a:lstStyle/>
          <a:p>
            <a:r>
              <a:rPr lang="da-DK" sz="1200" dirty="0">
                <a:solidFill>
                  <a:srgbClr val="5F5F5F"/>
                </a:solidFill>
              </a:rPr>
              <a:t>Projektpartnere: Danske Fag-, Forsknings,- og Uddannelsesbiblioteker og Tænketanken Fremtidens Biblioteker</a:t>
            </a:r>
          </a:p>
          <a:p>
            <a:endParaRPr lang="da-DK" sz="1200" dirty="0">
              <a:solidFill>
                <a:srgbClr val="5F5F5F"/>
              </a:solidFill>
            </a:endParaRPr>
          </a:p>
          <a:p>
            <a:r>
              <a:rPr lang="da-DK" sz="1200" dirty="0">
                <a:solidFill>
                  <a:srgbClr val="5F5F5F"/>
                </a:solidFill>
              </a:rPr>
              <a:t>Projektet er støttet af DEFF</a:t>
            </a:r>
          </a:p>
        </p:txBody>
      </p:sp>
      <p:pic>
        <p:nvPicPr>
          <p:cNvPr id="3074" name="Picture 2" descr="Billedresultat for danske fag-, forsknings- og uddannelsesbiblioteker">
            <a:hlinkClick r:id="rId3"/>
            <a:extLst>
              <a:ext uri="{FF2B5EF4-FFF2-40B4-BE49-F238E27FC236}">
                <a16:creationId xmlns:a16="http://schemas.microsoft.com/office/drawing/2014/main" id="{AF323680-3E54-4003-863E-86368076FD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1510" y="5138633"/>
            <a:ext cx="727167" cy="769019"/>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a:extLst>
              <a:ext uri="{FF2B5EF4-FFF2-40B4-BE49-F238E27FC236}">
                <a16:creationId xmlns:a16="http://schemas.microsoft.com/office/drawing/2014/main" id="{63192DC1-FE0D-1545-88AE-B3D0461D667A}"/>
              </a:ext>
            </a:extLst>
          </p:cNvPr>
          <p:cNvPicPr>
            <a:picLocks noChangeAspect="1"/>
          </p:cNvPicPr>
          <p:nvPr/>
        </p:nvPicPr>
        <p:blipFill>
          <a:blip r:embed="rId5"/>
          <a:stretch>
            <a:fillRect/>
          </a:stretch>
        </p:blipFill>
        <p:spPr>
          <a:xfrm>
            <a:off x="7580584" y="596144"/>
            <a:ext cx="3462919" cy="3707632"/>
          </a:xfrm>
          <a:prstGeom prst="rect">
            <a:avLst/>
          </a:prstGeom>
        </p:spPr>
      </p:pic>
    </p:spTree>
    <p:extLst>
      <p:ext uri="{BB962C8B-B14F-4D97-AF65-F5344CB8AC3E}">
        <p14:creationId xmlns:p14="http://schemas.microsoft.com/office/powerpoint/2010/main" val="339207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FC3A0664-21B9-419E-98B8-C16D10E494CD}"/>
              </a:ext>
            </a:extLst>
          </p:cNvPr>
          <p:cNvSpPr txBox="1"/>
          <p:nvPr/>
        </p:nvSpPr>
        <p:spPr>
          <a:xfrm>
            <a:off x="1210796" y="1093256"/>
            <a:ext cx="3594777" cy="4812856"/>
          </a:xfrm>
          <a:prstGeom prst="rect">
            <a:avLst/>
          </a:prstGeom>
          <a:noFill/>
        </p:spPr>
        <p:txBody>
          <a:bodyPr wrap="square" rtlCol="0" anchor="t">
            <a:spAutoFit/>
          </a:bodyPr>
          <a:lstStyle/>
          <a:p>
            <a:endParaRPr lang="da-DK" sz="1125" dirty="0">
              <a:solidFill>
                <a:srgbClr val="5F5F5F"/>
              </a:solidFill>
            </a:endParaRPr>
          </a:p>
          <a:p>
            <a:r>
              <a:rPr lang="da-DK" dirty="0">
                <a:solidFill>
                  <a:schemeClr val="accent2"/>
                </a:solidFill>
                <a:latin typeface="Century Gothic"/>
              </a:rPr>
              <a:t>Proces:</a:t>
            </a:r>
          </a:p>
          <a:p>
            <a:endParaRPr lang="da-DK" sz="1125" dirty="0">
              <a:solidFill>
                <a:srgbClr val="5F5F5F"/>
              </a:solidFill>
            </a:endParaRPr>
          </a:p>
          <a:p>
            <a:r>
              <a:rPr lang="da-DK" sz="1500" dirty="0">
                <a:solidFill>
                  <a:srgbClr val="5F5F5F"/>
                </a:solidFill>
              </a:rPr>
              <a:t>Indsigter: </a:t>
            </a:r>
          </a:p>
          <a:p>
            <a:pPr marL="160655" indent="-160655">
              <a:buFontTx/>
              <a:buChar char="-"/>
            </a:pPr>
            <a:r>
              <a:rPr lang="da-DK" sz="1500" dirty="0" err="1">
                <a:solidFill>
                  <a:srgbClr val="5F5F5F"/>
                </a:solidFill>
              </a:rPr>
              <a:t>Desk</a:t>
            </a:r>
            <a:r>
              <a:rPr lang="da-DK" sz="1500" dirty="0">
                <a:solidFill>
                  <a:srgbClr val="5F5F5F"/>
                </a:solidFill>
              </a:rPr>
              <a:t> research</a:t>
            </a:r>
            <a:endParaRPr lang="da-DK" sz="1500" dirty="0">
              <a:solidFill>
                <a:srgbClr val="5F5F5F"/>
              </a:solidFill>
              <a:cs typeface="Calibri" panose="020F0502020204030204"/>
            </a:endParaRPr>
          </a:p>
          <a:p>
            <a:pPr marL="160655" indent="-160655">
              <a:buFontTx/>
              <a:buChar char="-"/>
            </a:pPr>
            <a:r>
              <a:rPr lang="da-DK" sz="1500" dirty="0">
                <a:solidFill>
                  <a:srgbClr val="5F5F5F"/>
                </a:solidFill>
              </a:rPr>
              <a:t>Kvalitative interviews</a:t>
            </a:r>
            <a:endParaRPr lang="da-DK" sz="1500" dirty="0">
              <a:solidFill>
                <a:srgbClr val="5F5F5F"/>
              </a:solidFill>
              <a:cs typeface="Calibri" panose="020F0502020204030204"/>
            </a:endParaRPr>
          </a:p>
          <a:p>
            <a:pPr marL="160655" indent="-160655">
              <a:buFontTx/>
              <a:buChar char="-"/>
            </a:pPr>
            <a:endParaRPr lang="da-DK" sz="1500" dirty="0">
              <a:solidFill>
                <a:srgbClr val="5F5F5F"/>
              </a:solidFill>
              <a:cs typeface="Calibri" panose="020F0502020204030204"/>
            </a:endParaRPr>
          </a:p>
          <a:p>
            <a:r>
              <a:rPr lang="da-DK" sz="1500" dirty="0">
                <a:solidFill>
                  <a:srgbClr val="5F5F5F"/>
                </a:solidFill>
              </a:rPr>
              <a:t>Involvering i 4 strategiske workshop:</a:t>
            </a:r>
          </a:p>
          <a:p>
            <a:pPr marL="160655" indent="-160655">
              <a:buFontTx/>
              <a:buChar char="-"/>
            </a:pPr>
            <a:r>
              <a:rPr lang="da-DK" sz="1500" dirty="0">
                <a:solidFill>
                  <a:srgbClr val="5F5F5F"/>
                </a:solidFill>
              </a:rPr>
              <a:t>Medarbejdere </a:t>
            </a:r>
            <a:endParaRPr lang="da-DK" sz="1500" dirty="0">
              <a:solidFill>
                <a:srgbClr val="5F5F5F"/>
              </a:solidFill>
              <a:cs typeface="Calibri" panose="020F0502020204030204"/>
            </a:endParaRPr>
          </a:p>
          <a:p>
            <a:pPr marL="160655" indent="-160655">
              <a:buFontTx/>
              <a:buChar char="-"/>
            </a:pPr>
            <a:r>
              <a:rPr lang="da-DK" sz="1500" dirty="0">
                <a:solidFill>
                  <a:srgbClr val="5F5F5F"/>
                </a:solidFill>
              </a:rPr>
              <a:t>DFFUs faglige fora </a:t>
            </a:r>
            <a:endParaRPr lang="da-DK" sz="1500" dirty="0">
              <a:solidFill>
                <a:srgbClr val="5F5F5F"/>
              </a:solidFill>
              <a:cs typeface="Calibri" panose="020F0502020204030204"/>
            </a:endParaRPr>
          </a:p>
          <a:p>
            <a:pPr marL="160655" indent="-160655">
              <a:buFontTx/>
              <a:buChar char="-"/>
            </a:pPr>
            <a:r>
              <a:rPr lang="da-DK" sz="1500" dirty="0">
                <a:solidFill>
                  <a:srgbClr val="5F5F5F"/>
                </a:solidFill>
              </a:rPr>
              <a:t>FFU-biblioteket i samfundet</a:t>
            </a:r>
            <a:endParaRPr lang="da-DK" sz="1500" dirty="0">
              <a:solidFill>
                <a:srgbClr val="5F5F5F"/>
              </a:solidFill>
              <a:cs typeface="Calibri" panose="020F0502020204030204"/>
            </a:endParaRPr>
          </a:p>
          <a:p>
            <a:pPr marL="160655" indent="-160655">
              <a:buFontTx/>
              <a:buChar char="-"/>
            </a:pPr>
            <a:r>
              <a:rPr lang="da-DK" sz="1500" dirty="0">
                <a:solidFill>
                  <a:srgbClr val="5F5F5F"/>
                </a:solidFill>
              </a:rPr>
              <a:t>DFFU bestyrelse og ledelse </a:t>
            </a:r>
            <a:endParaRPr lang="da-DK" sz="1500" dirty="0">
              <a:solidFill>
                <a:srgbClr val="5F5F5F"/>
              </a:solidFill>
              <a:cs typeface="Calibri" panose="020F0502020204030204"/>
            </a:endParaRPr>
          </a:p>
          <a:p>
            <a:pPr marL="160655" indent="-160655">
              <a:buFontTx/>
              <a:buChar char="-"/>
            </a:pPr>
            <a:endParaRPr lang="da-DK" sz="1500" dirty="0">
              <a:solidFill>
                <a:srgbClr val="5F5F5F"/>
              </a:solidFill>
              <a:cs typeface="Calibri" panose="020F0502020204030204"/>
            </a:endParaRPr>
          </a:p>
          <a:p>
            <a:r>
              <a:rPr lang="da-DK" sz="1500" dirty="0">
                <a:solidFill>
                  <a:srgbClr val="5F5F5F"/>
                </a:solidFill>
              </a:rPr>
              <a:t>Afrapportering:</a:t>
            </a:r>
          </a:p>
          <a:p>
            <a:pPr marL="285750" indent="-285750">
              <a:buFontTx/>
              <a:buChar char="-"/>
            </a:pPr>
            <a:r>
              <a:rPr lang="da-DK" sz="1500" dirty="0">
                <a:solidFill>
                  <a:srgbClr val="5F5F5F"/>
                </a:solidFill>
              </a:rPr>
              <a:t>Input til den videre strategiproces i DFFU</a:t>
            </a:r>
          </a:p>
          <a:p>
            <a:pPr marL="285750" indent="-285750">
              <a:buFontTx/>
              <a:buChar char="-"/>
            </a:pPr>
            <a:endParaRPr lang="da-DK" sz="1500" dirty="0">
              <a:solidFill>
                <a:srgbClr val="5F5F5F"/>
              </a:solidFill>
            </a:endParaRPr>
          </a:p>
          <a:p>
            <a:r>
              <a:rPr lang="da-DK" sz="1500" dirty="0">
                <a:solidFill>
                  <a:srgbClr val="5F5F5F"/>
                </a:solidFill>
              </a:rPr>
              <a:t>Behandling</a:t>
            </a:r>
          </a:p>
          <a:p>
            <a:r>
              <a:rPr lang="da-DK" sz="1500" dirty="0">
                <a:solidFill>
                  <a:srgbClr val="5F5F5F"/>
                </a:solidFill>
              </a:rPr>
              <a:t>DFFU bestyrelse oplæg til strategi</a:t>
            </a:r>
          </a:p>
          <a:p>
            <a:r>
              <a:rPr lang="da-DK" sz="1500" dirty="0">
                <a:solidFill>
                  <a:srgbClr val="5F5F5F"/>
                </a:solidFill>
              </a:rPr>
              <a:t>Behandles på DFFU Årsmøde 2019</a:t>
            </a:r>
          </a:p>
          <a:p>
            <a:endParaRPr lang="da-DK" sz="1125" dirty="0">
              <a:solidFill>
                <a:srgbClr val="5F5F5F"/>
              </a:solidFill>
            </a:endParaRPr>
          </a:p>
        </p:txBody>
      </p:sp>
      <p:pic>
        <p:nvPicPr>
          <p:cNvPr id="4" name="Billede 3">
            <a:extLst>
              <a:ext uri="{FF2B5EF4-FFF2-40B4-BE49-F238E27FC236}">
                <a16:creationId xmlns:a16="http://schemas.microsoft.com/office/drawing/2014/main" id="{C8552A81-9C7E-A14A-A7B3-0CB5F417EDA6}"/>
              </a:ext>
            </a:extLst>
          </p:cNvPr>
          <p:cNvPicPr>
            <a:picLocks noChangeAspect="1"/>
          </p:cNvPicPr>
          <p:nvPr/>
        </p:nvPicPr>
        <p:blipFill rotWithShape="1">
          <a:blip r:embed="rId2"/>
          <a:srcRect l="28952" t="-195" r="-1249" b="195"/>
          <a:stretch/>
        </p:blipFill>
        <p:spPr>
          <a:xfrm>
            <a:off x="9507835" y="444389"/>
            <a:ext cx="1950720" cy="1945540"/>
          </a:xfrm>
          <a:prstGeom prst="ellipse">
            <a:avLst/>
          </a:prstGeom>
          <a:ln>
            <a:noFill/>
          </a:ln>
          <a:effectLst>
            <a:softEdge rad="112500"/>
          </a:effectLst>
        </p:spPr>
      </p:pic>
      <p:pic>
        <p:nvPicPr>
          <p:cNvPr id="5" name="Billede 4">
            <a:extLst>
              <a:ext uri="{FF2B5EF4-FFF2-40B4-BE49-F238E27FC236}">
                <a16:creationId xmlns:a16="http://schemas.microsoft.com/office/drawing/2014/main" id="{C16EE857-8AA0-054A-9C6F-B1321E8E9E84}"/>
              </a:ext>
            </a:extLst>
          </p:cNvPr>
          <p:cNvPicPr>
            <a:picLocks noChangeAspect="1"/>
          </p:cNvPicPr>
          <p:nvPr/>
        </p:nvPicPr>
        <p:blipFill rotWithShape="1">
          <a:blip r:embed="rId3"/>
          <a:srcRect l="8322" r="15836"/>
          <a:stretch/>
        </p:blipFill>
        <p:spPr>
          <a:xfrm>
            <a:off x="7203493" y="1563687"/>
            <a:ext cx="2133600" cy="2037872"/>
          </a:xfrm>
          <a:prstGeom prst="ellipse">
            <a:avLst/>
          </a:prstGeom>
          <a:ln>
            <a:noFill/>
          </a:ln>
          <a:effectLst>
            <a:softEdge rad="112500"/>
          </a:effectLst>
        </p:spPr>
      </p:pic>
      <p:pic>
        <p:nvPicPr>
          <p:cNvPr id="6" name="Billede 5">
            <a:extLst>
              <a:ext uri="{FF2B5EF4-FFF2-40B4-BE49-F238E27FC236}">
                <a16:creationId xmlns:a16="http://schemas.microsoft.com/office/drawing/2014/main" id="{AABFD4E8-E957-A541-919B-D7DDCE247CD9}"/>
              </a:ext>
            </a:extLst>
          </p:cNvPr>
          <p:cNvPicPr>
            <a:picLocks noChangeAspect="1"/>
          </p:cNvPicPr>
          <p:nvPr/>
        </p:nvPicPr>
        <p:blipFill rotWithShape="1">
          <a:blip r:embed="rId4"/>
          <a:srcRect l="28798" r="13656"/>
          <a:stretch/>
        </p:blipFill>
        <p:spPr>
          <a:xfrm>
            <a:off x="9337093" y="2933233"/>
            <a:ext cx="1950721" cy="1839282"/>
          </a:xfrm>
          <a:prstGeom prst="ellipse">
            <a:avLst/>
          </a:prstGeom>
          <a:ln>
            <a:noFill/>
          </a:ln>
          <a:effectLst>
            <a:softEdge rad="112500"/>
          </a:effectLst>
        </p:spPr>
      </p:pic>
      <p:pic>
        <p:nvPicPr>
          <p:cNvPr id="7" name="Billede 6">
            <a:extLst>
              <a:ext uri="{FF2B5EF4-FFF2-40B4-BE49-F238E27FC236}">
                <a16:creationId xmlns:a16="http://schemas.microsoft.com/office/drawing/2014/main" id="{B5E8CEB5-73AE-4D4A-AC06-774A5F399B71}"/>
              </a:ext>
            </a:extLst>
          </p:cNvPr>
          <p:cNvPicPr>
            <a:picLocks noChangeAspect="1"/>
          </p:cNvPicPr>
          <p:nvPr/>
        </p:nvPicPr>
        <p:blipFill rotWithShape="1">
          <a:blip r:embed="rId5"/>
          <a:srcRect l="18875" t="-1326" r="7871" b="1326"/>
          <a:stretch/>
        </p:blipFill>
        <p:spPr>
          <a:xfrm>
            <a:off x="7094272" y="3852874"/>
            <a:ext cx="1950721" cy="1976185"/>
          </a:xfrm>
          <a:prstGeom prst="ellipse">
            <a:avLst/>
          </a:prstGeom>
          <a:ln>
            <a:noFill/>
          </a:ln>
          <a:effectLst>
            <a:softEdge rad="112500"/>
          </a:effectLst>
        </p:spPr>
      </p:pic>
    </p:spTree>
    <p:extLst>
      <p:ext uri="{BB962C8B-B14F-4D97-AF65-F5344CB8AC3E}">
        <p14:creationId xmlns:p14="http://schemas.microsoft.com/office/powerpoint/2010/main" val="93151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1372409E-B514-4BB9-AAFB-59AE0427E93E}"/>
              </a:ext>
            </a:extLst>
          </p:cNvPr>
          <p:cNvSpPr txBox="1"/>
          <p:nvPr/>
        </p:nvSpPr>
        <p:spPr>
          <a:xfrm>
            <a:off x="2739206" y="1877106"/>
            <a:ext cx="4766494" cy="3507499"/>
          </a:xfrm>
          <a:prstGeom prst="rect">
            <a:avLst/>
          </a:prstGeom>
          <a:noFill/>
        </p:spPr>
        <p:txBody>
          <a:bodyPr wrap="square" rtlCol="0">
            <a:spAutoFit/>
          </a:bodyPr>
          <a:lstStyle/>
          <a:p>
            <a:r>
              <a:rPr lang="da-DK" b="1" dirty="0" err="1">
                <a:solidFill>
                  <a:schemeClr val="accent2"/>
                </a:solidFill>
                <a:latin typeface="Century Gothic" panose="020B0502020202020204" pitchFamily="34" charset="0"/>
              </a:rPr>
              <a:t>Megatrends</a:t>
            </a:r>
            <a:r>
              <a:rPr lang="da-DK" b="1" dirty="0">
                <a:solidFill>
                  <a:schemeClr val="accent2"/>
                </a:solidFill>
                <a:latin typeface="Century Gothic" panose="020B0502020202020204" pitchFamily="34" charset="0"/>
              </a:rPr>
              <a:t> &amp; Strukturelle vilkår</a:t>
            </a:r>
          </a:p>
          <a:p>
            <a:endParaRPr lang="da-DK" sz="1125" dirty="0">
              <a:solidFill>
                <a:srgbClr val="5F5F5F"/>
              </a:solidFill>
            </a:endParaRPr>
          </a:p>
          <a:p>
            <a:pPr indent="-192881">
              <a:buFont typeface="Arial" panose="020B0604020202020204" pitchFamily="34" charset="0"/>
              <a:buChar char="•"/>
            </a:pPr>
            <a:endParaRPr lang="da-DK" sz="1500" dirty="0">
              <a:solidFill>
                <a:srgbClr val="5F5F5F"/>
              </a:solidFill>
            </a:endParaRPr>
          </a:p>
          <a:p>
            <a:pPr indent="-192881">
              <a:lnSpc>
                <a:spcPct val="150000"/>
              </a:lnSpc>
              <a:buFont typeface="Arial" panose="020B0604020202020204" pitchFamily="34" charset="0"/>
              <a:buChar char="•"/>
            </a:pPr>
            <a:r>
              <a:rPr lang="da-DK" sz="1500" dirty="0">
                <a:solidFill>
                  <a:srgbClr val="5F5F5F"/>
                </a:solidFill>
              </a:rPr>
              <a:t>Digitalisering</a:t>
            </a:r>
          </a:p>
          <a:p>
            <a:pPr indent="-192881">
              <a:lnSpc>
                <a:spcPct val="150000"/>
              </a:lnSpc>
              <a:buFont typeface="Arial" panose="020B0604020202020204" pitchFamily="34" charset="0"/>
              <a:buChar char="•"/>
            </a:pPr>
            <a:r>
              <a:rPr lang="da-DK" sz="1500" dirty="0">
                <a:solidFill>
                  <a:srgbClr val="5F5F5F"/>
                </a:solidFill>
              </a:rPr>
              <a:t>Internationalisering af forsknings og </a:t>
            </a:r>
            <a:r>
              <a:rPr lang="da-DK" sz="1500" dirty="0" err="1">
                <a:solidFill>
                  <a:srgbClr val="5F5F5F"/>
                </a:solidFill>
              </a:rPr>
              <a:t>vidensproduktion</a:t>
            </a:r>
            <a:endParaRPr lang="da-DK" sz="1500" dirty="0">
              <a:solidFill>
                <a:srgbClr val="5F5F5F"/>
              </a:solidFill>
            </a:endParaRPr>
          </a:p>
          <a:p>
            <a:pPr indent="-192881">
              <a:lnSpc>
                <a:spcPct val="150000"/>
              </a:lnSpc>
              <a:buFont typeface="Arial" panose="020B0604020202020204" pitchFamily="34" charset="0"/>
              <a:buChar char="•"/>
            </a:pPr>
            <a:r>
              <a:rPr lang="da-DK" sz="1500" dirty="0">
                <a:solidFill>
                  <a:srgbClr val="5F5F5F"/>
                </a:solidFill>
              </a:rPr>
              <a:t>Politik: open acces, open science, fair data mv</a:t>
            </a:r>
          </a:p>
          <a:p>
            <a:pPr indent="-192881">
              <a:lnSpc>
                <a:spcPct val="150000"/>
              </a:lnSpc>
              <a:buFont typeface="Arial" panose="020B0604020202020204" pitchFamily="34" charset="0"/>
              <a:buChar char="•"/>
            </a:pPr>
            <a:r>
              <a:rPr lang="da-DK" sz="1500" dirty="0">
                <a:solidFill>
                  <a:srgbClr val="5F5F5F"/>
                </a:solidFill>
              </a:rPr>
              <a:t>Samkøring/samsøgning </a:t>
            </a:r>
          </a:p>
          <a:p>
            <a:pPr indent="-192881">
              <a:lnSpc>
                <a:spcPct val="150000"/>
              </a:lnSpc>
              <a:buFont typeface="Arial" panose="020B0604020202020204" pitchFamily="34" charset="0"/>
              <a:buChar char="•"/>
            </a:pPr>
            <a:r>
              <a:rPr lang="da-DK" sz="1500" dirty="0">
                <a:solidFill>
                  <a:srgbClr val="5F5F5F"/>
                </a:solidFill>
              </a:rPr>
              <a:t>Licenser</a:t>
            </a:r>
          </a:p>
          <a:p>
            <a:pPr indent="-192881">
              <a:lnSpc>
                <a:spcPct val="150000"/>
              </a:lnSpc>
              <a:buFont typeface="Arial" panose="020B0604020202020204" pitchFamily="34" charset="0"/>
              <a:buChar char="•"/>
            </a:pPr>
            <a:r>
              <a:rPr lang="da-DK" sz="1500" dirty="0">
                <a:solidFill>
                  <a:srgbClr val="5F5F5F"/>
                </a:solidFill>
              </a:rPr>
              <a:t>Centralisering</a:t>
            </a:r>
          </a:p>
          <a:p>
            <a:pPr indent="-192881">
              <a:lnSpc>
                <a:spcPct val="150000"/>
              </a:lnSpc>
              <a:buFont typeface="Arial" panose="020B0604020202020204" pitchFamily="34" charset="0"/>
              <a:buChar char="•"/>
            </a:pPr>
            <a:r>
              <a:rPr lang="da-DK" sz="1500" dirty="0">
                <a:solidFill>
                  <a:srgbClr val="5F5F5F"/>
                </a:solidFill>
              </a:rPr>
              <a:t>Nedlæggelse af DEFF</a:t>
            </a:r>
          </a:p>
          <a:p>
            <a:pPr indent="-192881">
              <a:lnSpc>
                <a:spcPct val="150000"/>
              </a:lnSpc>
              <a:buFont typeface="Arial" panose="020B0604020202020204" pitchFamily="34" charset="0"/>
              <a:buChar char="•"/>
            </a:pPr>
            <a:r>
              <a:rPr lang="da-DK" sz="1500" dirty="0">
                <a:solidFill>
                  <a:srgbClr val="5F5F5F"/>
                </a:solidFill>
              </a:rPr>
              <a:t>Nedskæringer</a:t>
            </a:r>
          </a:p>
        </p:txBody>
      </p:sp>
      <p:sp>
        <p:nvSpPr>
          <p:cNvPr id="4" name="Tekstfelt 3">
            <a:extLst>
              <a:ext uri="{FF2B5EF4-FFF2-40B4-BE49-F238E27FC236}">
                <a16:creationId xmlns:a16="http://schemas.microsoft.com/office/drawing/2014/main" id="{5B2F9E67-3CF1-44AE-9813-D8D99B6B3D0C}"/>
              </a:ext>
            </a:extLst>
          </p:cNvPr>
          <p:cNvSpPr txBox="1"/>
          <p:nvPr/>
        </p:nvSpPr>
        <p:spPr>
          <a:xfrm>
            <a:off x="8073221" y="2029543"/>
            <a:ext cx="3929063"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sz="1500" i="1" dirty="0"/>
              <a:t>Målsætning:  At der fra 2025 og frem er uhindret, digital adgang for alle til alle fagfællebedømte forskningsartikler fra danske forskningsinstitutioner.</a:t>
            </a:r>
          </a:p>
        </p:txBody>
      </p:sp>
      <p:pic>
        <p:nvPicPr>
          <p:cNvPr id="1027" name="Picture 3" descr="Billedresultat for uddannelses og forskningsministeriet">
            <a:hlinkClick r:id="rId2"/>
            <a:extLst>
              <a:ext uri="{FF2B5EF4-FFF2-40B4-BE49-F238E27FC236}">
                <a16:creationId xmlns:a16="http://schemas.microsoft.com/office/drawing/2014/main" id="{6C342F95-9953-4C45-A7A3-DA371619CC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0485" y="1485692"/>
            <a:ext cx="921544" cy="2865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9D1549F1-F50D-4F4B-8A94-98F56146C0D1}"/>
              </a:ext>
            </a:extLst>
          </p:cNvPr>
          <p:cNvSpPr txBox="1"/>
          <p:nvPr/>
        </p:nvSpPr>
        <p:spPr>
          <a:xfrm>
            <a:off x="10248415" y="771113"/>
            <a:ext cx="2044843" cy="323165"/>
          </a:xfrm>
          <a:prstGeom prst="rect">
            <a:avLst/>
          </a:prstGeom>
          <a:noFill/>
        </p:spPr>
        <p:txBody>
          <a:bodyPr wrap="square" rtlCol="0">
            <a:spAutoFit/>
          </a:bodyPr>
          <a:lstStyle/>
          <a:p>
            <a:endParaRPr lang="da-DK" sz="1500" dirty="0"/>
          </a:p>
        </p:txBody>
      </p:sp>
      <p:pic>
        <p:nvPicPr>
          <p:cNvPr id="1029" name="Picture 5" descr="Billedresultat for elsevier">
            <a:hlinkClick r:id="rId4"/>
            <a:extLst>
              <a:ext uri="{FF2B5EF4-FFF2-40B4-BE49-F238E27FC236}">
                <a16:creationId xmlns:a16="http://schemas.microsoft.com/office/drawing/2014/main" id="{A8744028-1F0B-4EE1-93CF-78A1DC5C9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509" y="4068527"/>
            <a:ext cx="1615623" cy="177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3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childTnLst>
                                  <p:subTnLst>
                                    <p:set>
                                      <p:cBhvr override="childStyle">
                                        <p:cTn dur="1" fill="hold" display="0" masterRel="nextClick" afterEffect="1"/>
                                        <p:tgtEl>
                                          <p:spTgt spid="102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3436D163-416A-49AB-BADF-00681C445029}"/>
              </a:ext>
            </a:extLst>
          </p:cNvPr>
          <p:cNvSpPr txBox="1"/>
          <p:nvPr/>
        </p:nvSpPr>
        <p:spPr>
          <a:xfrm>
            <a:off x="1005439" y="1558035"/>
            <a:ext cx="8646561" cy="3693319"/>
          </a:xfrm>
          <a:prstGeom prst="rect">
            <a:avLst/>
          </a:prstGeom>
          <a:noFill/>
        </p:spPr>
        <p:txBody>
          <a:bodyPr wrap="square" rtlCol="0">
            <a:spAutoFit/>
          </a:bodyPr>
          <a:lstStyle/>
          <a:p>
            <a:r>
              <a:rPr lang="da-DK" dirty="0">
                <a:solidFill>
                  <a:schemeClr val="accent2"/>
                </a:solidFill>
                <a:latin typeface="Century Gothic" panose="020B0502020202020204" pitchFamily="34" charset="0"/>
              </a:rPr>
              <a:t>FORSKNING OG VIDEN</a:t>
            </a:r>
          </a:p>
          <a:p>
            <a:endParaRPr lang="da-DK" dirty="0"/>
          </a:p>
          <a:p>
            <a:r>
              <a:rPr lang="da-DK" b="1" dirty="0"/>
              <a:t>Service: </a:t>
            </a:r>
            <a:r>
              <a:rPr lang="da-DK" dirty="0">
                <a:latin typeface="Century Gothic" panose="020B0502020202020204" pitchFamily="34" charset="0"/>
              </a:rPr>
              <a:t>teamdeltager fra a til z</a:t>
            </a:r>
          </a:p>
          <a:p>
            <a:endParaRPr lang="da-DK" dirty="0"/>
          </a:p>
          <a:p>
            <a:endParaRPr lang="da-DK" u="sng" dirty="0"/>
          </a:p>
          <a:p>
            <a:r>
              <a:rPr lang="da-DK" u="sng" dirty="0"/>
              <a:t>Centrale delservices</a:t>
            </a:r>
          </a:p>
          <a:p>
            <a:endParaRPr lang="da-DK" dirty="0"/>
          </a:p>
          <a:p>
            <a:r>
              <a:rPr lang="da-DK" b="1" dirty="0"/>
              <a:t>Service: </a:t>
            </a:r>
            <a:r>
              <a:rPr lang="da-DK" dirty="0" err="1">
                <a:latin typeface="Century Gothic" panose="020B0502020202020204" pitchFamily="34" charset="0"/>
              </a:rPr>
              <a:t>funding</a:t>
            </a:r>
            <a:endParaRPr lang="da-DK" dirty="0">
              <a:latin typeface="Century Gothic" panose="020B0502020202020204" pitchFamily="34" charset="0"/>
            </a:endParaRPr>
          </a:p>
          <a:p>
            <a:endParaRPr lang="da-DK" dirty="0"/>
          </a:p>
          <a:p>
            <a:r>
              <a:rPr lang="da-DK" b="1" dirty="0"/>
              <a:t>Service: </a:t>
            </a:r>
            <a:r>
              <a:rPr lang="da-DK" dirty="0">
                <a:latin typeface="Century Gothic" panose="020B0502020202020204" pitchFamily="34" charset="0"/>
              </a:rPr>
              <a:t>data management</a:t>
            </a:r>
          </a:p>
          <a:p>
            <a:endParaRPr lang="da-DK" dirty="0"/>
          </a:p>
          <a:p>
            <a:r>
              <a:rPr lang="da-DK" b="1" dirty="0"/>
              <a:t>Service: </a:t>
            </a:r>
            <a:r>
              <a:rPr lang="da-DK" dirty="0">
                <a:latin typeface="Century Gothic" panose="020B0502020202020204" pitchFamily="34" charset="0"/>
              </a:rPr>
              <a:t>publiceringsservice</a:t>
            </a:r>
          </a:p>
          <a:p>
            <a:endParaRPr lang="da-DK" dirty="0">
              <a:latin typeface="Century Gothic" panose="020B0502020202020204" pitchFamily="34" charset="0"/>
            </a:endParaRPr>
          </a:p>
        </p:txBody>
      </p:sp>
      <p:pic>
        <p:nvPicPr>
          <p:cNvPr id="7" name="Billede 6">
            <a:extLst>
              <a:ext uri="{FF2B5EF4-FFF2-40B4-BE49-F238E27FC236}">
                <a16:creationId xmlns:a16="http://schemas.microsoft.com/office/drawing/2014/main" id="{2E12434D-957A-184A-8523-CFFE0033A0AA}"/>
              </a:ext>
            </a:extLst>
          </p:cNvPr>
          <p:cNvPicPr>
            <a:picLocks noChangeAspect="1"/>
          </p:cNvPicPr>
          <p:nvPr/>
        </p:nvPicPr>
        <p:blipFill rotWithShape="1">
          <a:blip r:embed="rId2"/>
          <a:srcRect l="5192" t="8591" b="10909"/>
          <a:stretch/>
        </p:blipFill>
        <p:spPr>
          <a:xfrm>
            <a:off x="9410700" y="236251"/>
            <a:ext cx="2222849" cy="2157007"/>
          </a:xfrm>
          <a:prstGeom prst="rect">
            <a:avLst/>
          </a:prstGeom>
        </p:spPr>
      </p:pic>
      <p:sp>
        <p:nvSpPr>
          <p:cNvPr id="8" name="Tekstfelt 7">
            <a:extLst>
              <a:ext uri="{FF2B5EF4-FFF2-40B4-BE49-F238E27FC236}">
                <a16:creationId xmlns:a16="http://schemas.microsoft.com/office/drawing/2014/main" id="{19AF4156-25D1-BC4D-B898-000539024236}"/>
              </a:ext>
            </a:extLst>
          </p:cNvPr>
          <p:cNvSpPr txBox="1"/>
          <p:nvPr/>
        </p:nvSpPr>
        <p:spPr>
          <a:xfrm>
            <a:off x="5536103" y="3499140"/>
            <a:ext cx="5548184"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i="1" dirty="0"/>
              <a:t>”….Vi er vant til at sidde bag en skranke, og så er forskerne og de studerende kommet ind til os og har spurgt om noget helt konkret, som vi så har hjulpet dem med. Sådan er det ikke længere. Nu skal vi aktivt byde ind med hvad, det er, vi kan. Det er nyt for mange af vores medarbejdere – det mentale ryk er stort”</a:t>
            </a:r>
          </a:p>
          <a:p>
            <a:r>
              <a:rPr lang="da-DK" i="1" dirty="0"/>
              <a:t>Kira Stine Hansen, Vicedirektør, KU/KB</a:t>
            </a:r>
            <a:endParaRPr lang="da-DK" dirty="0"/>
          </a:p>
        </p:txBody>
      </p:sp>
      <p:sp>
        <p:nvSpPr>
          <p:cNvPr id="5" name="Tekstfelt 4">
            <a:extLst>
              <a:ext uri="{FF2B5EF4-FFF2-40B4-BE49-F238E27FC236}">
                <a16:creationId xmlns:a16="http://schemas.microsoft.com/office/drawing/2014/main" id="{FD791B35-F245-414E-8EEE-8951024B3CA2}"/>
              </a:ext>
            </a:extLst>
          </p:cNvPr>
          <p:cNvSpPr txBox="1"/>
          <p:nvPr/>
        </p:nvSpPr>
        <p:spPr>
          <a:xfrm>
            <a:off x="1110325" y="5710905"/>
            <a:ext cx="4806778" cy="646331"/>
          </a:xfrm>
          <a:prstGeom prst="rect">
            <a:avLst/>
          </a:prstGeom>
          <a:no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dirty="0"/>
              <a:t>”</a:t>
            </a:r>
            <a:r>
              <a:rPr lang="da-DK" i="1" dirty="0"/>
              <a:t>Vi lider nok lidt at et mindreværdskompleks i forhold til forskeren” medarbejder, workshop</a:t>
            </a:r>
          </a:p>
        </p:txBody>
      </p:sp>
    </p:spTree>
    <p:extLst>
      <p:ext uri="{BB962C8B-B14F-4D97-AF65-F5344CB8AC3E}">
        <p14:creationId xmlns:p14="http://schemas.microsoft.com/office/powerpoint/2010/main" val="37402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90C8D5D-46BC-4E5B-88A9-B8AF80409803}"/>
              </a:ext>
            </a:extLst>
          </p:cNvPr>
          <p:cNvSpPr txBox="1"/>
          <p:nvPr/>
        </p:nvSpPr>
        <p:spPr>
          <a:xfrm>
            <a:off x="2144990" y="2176752"/>
            <a:ext cx="6063915" cy="2031325"/>
          </a:xfrm>
          <a:prstGeom prst="rect">
            <a:avLst/>
          </a:prstGeom>
          <a:noFill/>
        </p:spPr>
        <p:txBody>
          <a:bodyPr wrap="square" rtlCol="0">
            <a:spAutoFit/>
          </a:bodyPr>
          <a:lstStyle/>
          <a:p>
            <a:r>
              <a:rPr lang="da-DK" dirty="0">
                <a:solidFill>
                  <a:schemeClr val="accent2"/>
                </a:solidFill>
                <a:latin typeface="Century Gothic" panose="020B0502020202020204" pitchFamily="34" charset="0"/>
              </a:rPr>
              <a:t>UDDANNELSE OG LÆRING</a:t>
            </a:r>
          </a:p>
          <a:p>
            <a:endParaRPr lang="da-DK" dirty="0"/>
          </a:p>
          <a:p>
            <a:r>
              <a:rPr lang="da-DK" b="1" dirty="0"/>
              <a:t>Service</a:t>
            </a:r>
            <a:r>
              <a:rPr lang="da-DK" dirty="0"/>
              <a:t>: </a:t>
            </a:r>
            <a:r>
              <a:rPr lang="da-DK" dirty="0">
                <a:latin typeface="Century Gothic" panose="020B0502020202020204" pitchFamily="34" charset="0"/>
                <a:cs typeface="Aharoni" panose="020B0604020202020204" pitchFamily="2" charset="-79"/>
              </a:rPr>
              <a:t>biblioteket som studielivets fixpunkt</a:t>
            </a:r>
          </a:p>
          <a:p>
            <a:endParaRPr lang="da-DK" dirty="0"/>
          </a:p>
          <a:p>
            <a:r>
              <a:rPr lang="da-DK" b="1" dirty="0"/>
              <a:t>Service</a:t>
            </a:r>
            <a:r>
              <a:rPr lang="da-DK" dirty="0"/>
              <a:t>: </a:t>
            </a:r>
            <a:r>
              <a:rPr lang="da-DK" dirty="0">
                <a:latin typeface="Century Gothic" panose="020B0502020202020204" pitchFamily="34" charset="0"/>
              </a:rPr>
              <a:t>biblioteksrummet</a:t>
            </a:r>
          </a:p>
          <a:p>
            <a:endParaRPr lang="da-DK" dirty="0"/>
          </a:p>
          <a:p>
            <a:r>
              <a:rPr lang="da-DK" b="1" dirty="0"/>
              <a:t>Service</a:t>
            </a:r>
            <a:r>
              <a:rPr lang="da-DK" dirty="0"/>
              <a:t>: </a:t>
            </a:r>
            <a:r>
              <a:rPr lang="da-DK" dirty="0">
                <a:latin typeface="Century Gothic" panose="020B0502020202020204" pitchFamily="34" charset="0"/>
              </a:rPr>
              <a:t>kompetencegivende studiekompetencer</a:t>
            </a:r>
          </a:p>
        </p:txBody>
      </p:sp>
      <p:pic>
        <p:nvPicPr>
          <p:cNvPr id="5" name="Billede 4">
            <a:extLst>
              <a:ext uri="{FF2B5EF4-FFF2-40B4-BE49-F238E27FC236}">
                <a16:creationId xmlns:a16="http://schemas.microsoft.com/office/drawing/2014/main" id="{0F1A216D-93FC-7047-9DD3-D884E4612E1C}"/>
              </a:ext>
            </a:extLst>
          </p:cNvPr>
          <p:cNvPicPr>
            <a:picLocks noChangeAspect="1"/>
          </p:cNvPicPr>
          <p:nvPr/>
        </p:nvPicPr>
        <p:blipFill rotWithShape="1">
          <a:blip r:embed="rId2"/>
          <a:srcRect t="4231"/>
          <a:stretch/>
        </p:blipFill>
        <p:spPr>
          <a:xfrm>
            <a:off x="9758224" y="583949"/>
            <a:ext cx="1916106" cy="1860532"/>
          </a:xfrm>
          <a:prstGeom prst="rect">
            <a:avLst/>
          </a:prstGeom>
        </p:spPr>
      </p:pic>
      <p:sp>
        <p:nvSpPr>
          <p:cNvPr id="6" name="Tekstfelt 5">
            <a:extLst>
              <a:ext uri="{FF2B5EF4-FFF2-40B4-BE49-F238E27FC236}">
                <a16:creationId xmlns:a16="http://schemas.microsoft.com/office/drawing/2014/main" id="{0998DE89-8F03-5140-A456-986B05CE31BC}"/>
              </a:ext>
            </a:extLst>
          </p:cNvPr>
          <p:cNvSpPr txBox="1"/>
          <p:nvPr/>
        </p:nvSpPr>
        <p:spPr>
          <a:xfrm>
            <a:off x="4037503" y="166409"/>
            <a:ext cx="554818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i="1" dirty="0"/>
              <a:t>”Vi kan gøre en kæmpe forskel ift. at løfte de studerendes akademiske kompetencer. Nogle af dem har meget svært ved at skrive en opgave, de er måske ordblinde, eller de er måske aldrig blevet trænede læsere eller informationssøgere……</a:t>
            </a:r>
          </a:p>
          <a:p>
            <a:r>
              <a:rPr lang="da-DK" i="1" dirty="0"/>
              <a:t>Lise Møller Eriksson, Bilbiotekchef, KADK</a:t>
            </a:r>
          </a:p>
        </p:txBody>
      </p:sp>
      <p:sp>
        <p:nvSpPr>
          <p:cNvPr id="7" name="Tekstfelt 6">
            <a:extLst>
              <a:ext uri="{FF2B5EF4-FFF2-40B4-BE49-F238E27FC236}">
                <a16:creationId xmlns:a16="http://schemas.microsoft.com/office/drawing/2014/main" id="{0909B293-840B-4BB3-91BD-49A817A560FD}"/>
              </a:ext>
            </a:extLst>
          </p:cNvPr>
          <p:cNvSpPr txBox="1"/>
          <p:nvPr/>
        </p:nvSpPr>
        <p:spPr>
          <a:xfrm>
            <a:off x="6300916" y="4643912"/>
            <a:ext cx="5548184" cy="1754326"/>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i="1" dirty="0"/>
              <a:t>”….Viden er demokratiseret og tilgængelig, men de studerende er i høj grad forudsætningsløse. Her har biblioteket en enorm rolle at spille. Men det kræver, at biblioteket bliver en del af undervisningen. Det forudsætter øget </a:t>
            </a:r>
            <a:r>
              <a:rPr lang="da-DK" i="1" dirty="0" err="1"/>
              <a:t>relationsarbejde</a:t>
            </a:r>
            <a:r>
              <a:rPr lang="da-DK" i="1" dirty="0"/>
              <a:t> til undervisere og studerende. Michel Steen- Hansen, direktør, DB</a:t>
            </a:r>
          </a:p>
        </p:txBody>
      </p:sp>
    </p:spTree>
    <p:extLst>
      <p:ext uri="{BB962C8B-B14F-4D97-AF65-F5344CB8AC3E}">
        <p14:creationId xmlns:p14="http://schemas.microsoft.com/office/powerpoint/2010/main" val="203204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2CB2024C-B25A-406D-807C-77DDDECCADC9}"/>
              </a:ext>
            </a:extLst>
          </p:cNvPr>
          <p:cNvSpPr txBox="1"/>
          <p:nvPr/>
        </p:nvSpPr>
        <p:spPr>
          <a:xfrm>
            <a:off x="1702294" y="1500644"/>
            <a:ext cx="7143243" cy="3373359"/>
          </a:xfrm>
          <a:prstGeom prst="rect">
            <a:avLst/>
          </a:prstGeom>
          <a:noFill/>
        </p:spPr>
        <p:txBody>
          <a:bodyPr wrap="square" rtlCol="0">
            <a:spAutoFit/>
          </a:bodyPr>
          <a:lstStyle/>
          <a:p>
            <a:endParaRPr lang="da-DK" dirty="0"/>
          </a:p>
          <a:p>
            <a:r>
              <a:rPr lang="da-DK" dirty="0">
                <a:solidFill>
                  <a:schemeClr val="accent2">
                    <a:lumMod val="75000"/>
                  </a:schemeClr>
                </a:solidFill>
                <a:latin typeface="Century Gothic" panose="020B0502020202020204" pitchFamily="34" charset="0"/>
              </a:rPr>
              <a:t>Særlige potentialer</a:t>
            </a:r>
          </a:p>
          <a:p>
            <a:endParaRPr lang="da-DK" dirty="0">
              <a:solidFill>
                <a:schemeClr val="accent2">
                  <a:lumMod val="75000"/>
                </a:schemeClr>
              </a:solidFill>
              <a:latin typeface="Century Gothic" panose="020B0502020202020204" pitchFamily="34" charset="0"/>
            </a:endParaRPr>
          </a:p>
          <a:p>
            <a:pPr>
              <a:lnSpc>
                <a:spcPct val="150000"/>
              </a:lnSpc>
            </a:pPr>
            <a:r>
              <a:rPr lang="da-DK" dirty="0"/>
              <a:t>Fri og lige adgang til viden</a:t>
            </a:r>
          </a:p>
          <a:p>
            <a:pPr>
              <a:lnSpc>
                <a:spcPct val="150000"/>
              </a:lnSpc>
            </a:pPr>
            <a:r>
              <a:rPr lang="da-DK" dirty="0"/>
              <a:t>Forskningsformidling til erhvervsliv</a:t>
            </a:r>
          </a:p>
          <a:p>
            <a:pPr>
              <a:lnSpc>
                <a:spcPct val="150000"/>
              </a:lnSpc>
            </a:pPr>
            <a:r>
              <a:rPr lang="da-DK" dirty="0"/>
              <a:t>Unges digitale dannelse og studiekompetencer (starter tidligt)</a:t>
            </a:r>
          </a:p>
          <a:p>
            <a:pPr>
              <a:lnSpc>
                <a:spcPct val="150000"/>
              </a:lnSpc>
            </a:pPr>
            <a:r>
              <a:rPr lang="da-DK" dirty="0"/>
              <a:t>Citizens Science</a:t>
            </a:r>
          </a:p>
          <a:p>
            <a:pPr>
              <a:lnSpc>
                <a:spcPct val="150000"/>
              </a:lnSpc>
            </a:pPr>
            <a:r>
              <a:rPr lang="da-DK" dirty="0"/>
              <a:t>Koordinering i studiebyer</a:t>
            </a:r>
          </a:p>
          <a:p>
            <a:pPr>
              <a:lnSpc>
                <a:spcPct val="150000"/>
              </a:lnSpc>
            </a:pPr>
            <a:r>
              <a:rPr lang="da-DK" dirty="0"/>
              <a:t>Fælles lokale arrangementer</a:t>
            </a:r>
          </a:p>
        </p:txBody>
      </p:sp>
      <p:sp>
        <p:nvSpPr>
          <p:cNvPr id="4" name="Tekstfelt 3">
            <a:extLst>
              <a:ext uri="{FF2B5EF4-FFF2-40B4-BE49-F238E27FC236}">
                <a16:creationId xmlns:a16="http://schemas.microsoft.com/office/drawing/2014/main" id="{BA0F6A38-8900-48C7-8EE3-B676A9BAEA23}"/>
              </a:ext>
            </a:extLst>
          </p:cNvPr>
          <p:cNvSpPr txBox="1"/>
          <p:nvPr/>
        </p:nvSpPr>
        <p:spPr>
          <a:xfrm>
            <a:off x="4035893" y="570378"/>
            <a:ext cx="519646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dirty="0"/>
              <a:t>”I samarbejde kan vi skubbe viden ud til borgerne”</a:t>
            </a:r>
          </a:p>
        </p:txBody>
      </p:sp>
      <p:pic>
        <p:nvPicPr>
          <p:cNvPr id="5" name="Billede 4">
            <a:extLst>
              <a:ext uri="{FF2B5EF4-FFF2-40B4-BE49-F238E27FC236}">
                <a16:creationId xmlns:a16="http://schemas.microsoft.com/office/drawing/2014/main" id="{05BE7D1D-512D-ED4D-9871-7B0FF840E24E}"/>
              </a:ext>
            </a:extLst>
          </p:cNvPr>
          <p:cNvPicPr>
            <a:picLocks noChangeAspect="1"/>
          </p:cNvPicPr>
          <p:nvPr/>
        </p:nvPicPr>
        <p:blipFill>
          <a:blip r:embed="rId2"/>
          <a:stretch>
            <a:fillRect/>
          </a:stretch>
        </p:blipFill>
        <p:spPr>
          <a:xfrm>
            <a:off x="9619185" y="570378"/>
            <a:ext cx="1842642" cy="1860532"/>
          </a:xfrm>
          <a:prstGeom prst="rect">
            <a:avLst/>
          </a:prstGeom>
        </p:spPr>
      </p:pic>
      <p:sp>
        <p:nvSpPr>
          <p:cNvPr id="6" name="Tekstfelt 5">
            <a:extLst>
              <a:ext uri="{FF2B5EF4-FFF2-40B4-BE49-F238E27FC236}">
                <a16:creationId xmlns:a16="http://schemas.microsoft.com/office/drawing/2014/main" id="{6DC42A0B-40CF-4D44-87D1-2628921DE829}"/>
              </a:ext>
            </a:extLst>
          </p:cNvPr>
          <p:cNvSpPr txBox="1"/>
          <p:nvPr/>
        </p:nvSpPr>
        <p:spPr>
          <a:xfrm>
            <a:off x="5969000" y="4618692"/>
            <a:ext cx="5196468" cy="1477328"/>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dirty="0"/>
              <a:t>”Vi har en forpligtigelse til at rykke sammen på tværs af sektorer. Forståelsen for hinanden gør os i stand til at formidle til hinanden. Det gør i stand til at bygge en bro mellem os for borgerne”</a:t>
            </a:r>
          </a:p>
          <a:p>
            <a:r>
              <a:rPr lang="da-DK" dirty="0"/>
              <a:t>Pia H. Friis, Bibliotekschef Kolding og formand for BCF</a:t>
            </a:r>
          </a:p>
        </p:txBody>
      </p:sp>
    </p:spTree>
    <p:extLst>
      <p:ext uri="{BB962C8B-B14F-4D97-AF65-F5344CB8AC3E}">
        <p14:creationId xmlns:p14="http://schemas.microsoft.com/office/powerpoint/2010/main" val="37986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7C99CD36-E7E0-7840-80F0-16AD8D3B3A5B}"/>
              </a:ext>
            </a:extLst>
          </p:cNvPr>
          <p:cNvPicPr>
            <a:picLocks noChangeAspect="1"/>
          </p:cNvPicPr>
          <p:nvPr/>
        </p:nvPicPr>
        <p:blipFill>
          <a:blip r:embed="rId2"/>
          <a:stretch>
            <a:fillRect/>
          </a:stretch>
        </p:blipFill>
        <p:spPr>
          <a:xfrm>
            <a:off x="6515100" y="185644"/>
            <a:ext cx="5073037" cy="5431531"/>
          </a:xfrm>
          <a:prstGeom prst="rect">
            <a:avLst/>
          </a:prstGeom>
        </p:spPr>
      </p:pic>
      <p:sp>
        <p:nvSpPr>
          <p:cNvPr id="2" name="Rektangel 1">
            <a:extLst>
              <a:ext uri="{FF2B5EF4-FFF2-40B4-BE49-F238E27FC236}">
                <a16:creationId xmlns:a16="http://schemas.microsoft.com/office/drawing/2014/main" id="{5586C959-B93F-1647-BE2C-68A801DF69A5}"/>
              </a:ext>
            </a:extLst>
          </p:cNvPr>
          <p:cNvSpPr/>
          <p:nvPr/>
        </p:nvSpPr>
        <p:spPr>
          <a:xfrm>
            <a:off x="1392033" y="1193250"/>
            <a:ext cx="5524269" cy="3416320"/>
          </a:xfrm>
          <a:prstGeom prst="rect">
            <a:avLst/>
          </a:prstGeom>
        </p:spPr>
        <p:txBody>
          <a:bodyPr wrap="none">
            <a:spAutoFit/>
          </a:bodyPr>
          <a:lstStyle/>
          <a:p>
            <a:r>
              <a:rPr lang="da-DK" dirty="0">
                <a:solidFill>
                  <a:schemeClr val="accent2"/>
                </a:solidFill>
                <a:latin typeface="Century Gothic" panose="020B0502020202020204" pitchFamily="34" charset="0"/>
              </a:rPr>
              <a:t>SYNLIGHED OG RELATIONER(gennemgående):</a:t>
            </a:r>
          </a:p>
          <a:p>
            <a:endParaRPr lang="da-DK" dirty="0">
              <a:solidFill>
                <a:schemeClr val="accent2"/>
              </a:solidFill>
              <a:latin typeface="Century Gothic" panose="020B0502020202020204" pitchFamily="34" charset="0"/>
            </a:endParaRPr>
          </a:p>
          <a:p>
            <a:r>
              <a:rPr lang="da-DK" b="1" dirty="0"/>
              <a:t>Internt:</a:t>
            </a:r>
          </a:p>
          <a:p>
            <a:r>
              <a:rPr lang="da-DK" dirty="0"/>
              <a:t>Studerende</a:t>
            </a:r>
          </a:p>
          <a:p>
            <a:r>
              <a:rPr lang="da-DK" dirty="0"/>
              <a:t>Ledelser </a:t>
            </a:r>
          </a:p>
          <a:p>
            <a:r>
              <a:rPr lang="da-DK" dirty="0"/>
              <a:t>Forskere</a:t>
            </a:r>
          </a:p>
          <a:p>
            <a:endParaRPr lang="da-DK" dirty="0"/>
          </a:p>
          <a:p>
            <a:r>
              <a:rPr lang="da-DK" b="1" dirty="0"/>
              <a:t>Samfundet:</a:t>
            </a:r>
          </a:p>
          <a:p>
            <a:r>
              <a:rPr lang="da-DK" dirty="0"/>
              <a:t>Borgere</a:t>
            </a:r>
          </a:p>
          <a:p>
            <a:r>
              <a:rPr lang="da-DK" dirty="0"/>
              <a:t>Folkebiblioteker</a:t>
            </a:r>
          </a:p>
          <a:p>
            <a:r>
              <a:rPr lang="da-DK" dirty="0"/>
              <a:t>Erhvervsliv</a:t>
            </a:r>
          </a:p>
          <a:p>
            <a:r>
              <a:rPr lang="da-DK" dirty="0"/>
              <a:t>Andre aktører</a:t>
            </a:r>
          </a:p>
        </p:txBody>
      </p:sp>
    </p:spTree>
    <p:extLst>
      <p:ext uri="{BB962C8B-B14F-4D97-AF65-F5344CB8AC3E}">
        <p14:creationId xmlns:p14="http://schemas.microsoft.com/office/powerpoint/2010/main" val="210741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7C58512-DF47-1244-A120-E00752EDFBE5}"/>
              </a:ext>
            </a:extLst>
          </p:cNvPr>
          <p:cNvSpPr/>
          <p:nvPr/>
        </p:nvSpPr>
        <p:spPr>
          <a:xfrm>
            <a:off x="1130300" y="1687036"/>
            <a:ext cx="6781800" cy="1754326"/>
          </a:xfrm>
          <a:prstGeom prst="rect">
            <a:avLst/>
          </a:prstGeom>
        </p:spPr>
        <p:txBody>
          <a:bodyPr wrap="square">
            <a:spAutoFit/>
          </a:bodyPr>
          <a:lstStyle/>
          <a:p>
            <a:pPr algn="just">
              <a:spcAft>
                <a:spcPts val="0"/>
              </a:spcAft>
            </a:pPr>
            <a:r>
              <a:rPr lang="da-DK" dirty="0">
                <a:solidFill>
                  <a:schemeClr val="accent2"/>
                </a:solidFill>
                <a:latin typeface="Century Gothic" panose="020B0502020202020204" pitchFamily="34" charset="0"/>
              </a:rPr>
              <a:t>Anbefalinger til FFU-bibliotekerne er:</a:t>
            </a:r>
          </a:p>
          <a:p>
            <a:pPr algn="just">
              <a:spcAft>
                <a:spcPts val="0"/>
              </a:spcAft>
            </a:pPr>
            <a:endParaRPr lang="da-DK" dirty="0">
              <a:solidFill>
                <a:schemeClr val="accent2"/>
              </a:solidFill>
              <a:latin typeface="Century Gothic" panose="020B0502020202020204" pitchFamily="34" charset="0"/>
            </a:endParaRPr>
          </a:p>
          <a:p>
            <a:pPr marL="342900" lvl="0" indent="-342900" algn="just">
              <a:spcAft>
                <a:spcPts val="0"/>
              </a:spcAft>
              <a:buFont typeface="Wingdings" pitchFamily="2" charset="2"/>
              <a:buChar char=""/>
            </a:pPr>
            <a:r>
              <a:rPr lang="da-DK" dirty="0">
                <a:solidFill>
                  <a:srgbClr val="454545"/>
                </a:solidFill>
                <a:latin typeface="Calibri" panose="020F0502020204030204" pitchFamily="34" charset="0"/>
                <a:ea typeface="Times New Roman" panose="02020603050405020304" pitchFamily="18" charset="0"/>
                <a:cs typeface="Times New Roman" panose="02020603050405020304" pitchFamily="18" charset="0"/>
              </a:rPr>
              <a:t>Mere synlighed og stærkere relationer på alle fronter.</a:t>
            </a:r>
            <a:endParaRPr lang="da-DK"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itchFamily="2" charset="2"/>
              <a:buChar char=""/>
            </a:pPr>
            <a:r>
              <a:rPr lang="da-DK" dirty="0">
                <a:solidFill>
                  <a:srgbClr val="454545"/>
                </a:solidFill>
                <a:latin typeface="Calibri" panose="020F0502020204030204" pitchFamily="34" charset="0"/>
                <a:ea typeface="Times New Roman" panose="02020603050405020304" pitchFamily="18" charset="0"/>
                <a:cs typeface="Times New Roman" panose="02020603050405020304" pitchFamily="18" charset="0"/>
              </a:rPr>
              <a:t>At komme ind i moderinstitutionens ledelsesrum.</a:t>
            </a:r>
            <a:endParaRPr lang="da-DK"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itchFamily="2" charset="2"/>
              <a:buChar char=""/>
            </a:pPr>
            <a:r>
              <a:rPr lang="da-DK" dirty="0">
                <a:solidFill>
                  <a:srgbClr val="454545"/>
                </a:solidFill>
                <a:latin typeface="Calibri" panose="020F0502020204030204" pitchFamily="34" charset="0"/>
                <a:ea typeface="Times New Roman" panose="02020603050405020304" pitchFamily="18" charset="0"/>
                <a:cs typeface="Times New Roman" panose="02020603050405020304" pitchFamily="18" charset="0"/>
              </a:rPr>
              <a:t>Samarbejde med folkebiblioteket.</a:t>
            </a:r>
            <a:endParaRPr lang="da-DK"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Wingdings" pitchFamily="2" charset="2"/>
              <a:buChar char=""/>
            </a:pPr>
            <a:r>
              <a:rPr lang="da-DK" dirty="0">
                <a:solidFill>
                  <a:srgbClr val="454545"/>
                </a:solidFill>
                <a:latin typeface="Calibri" panose="020F0502020204030204" pitchFamily="34" charset="0"/>
                <a:ea typeface="Times New Roman" panose="02020603050405020304" pitchFamily="18" charset="0"/>
                <a:cs typeface="Times New Roman" panose="02020603050405020304" pitchFamily="18" charset="0"/>
              </a:rPr>
              <a:t>Styrket rolle- og </a:t>
            </a:r>
            <a:r>
              <a:rPr lang="da-DK" dirty="0" err="1">
                <a:solidFill>
                  <a:srgbClr val="454545"/>
                </a:solidFill>
                <a:latin typeface="Calibri" panose="020F0502020204030204" pitchFamily="34" charset="0"/>
                <a:ea typeface="Times New Roman" panose="02020603050405020304" pitchFamily="18" charset="0"/>
                <a:cs typeface="Times New Roman" panose="02020603050405020304" pitchFamily="18" charset="0"/>
              </a:rPr>
              <a:t>relationsforståelse</a:t>
            </a:r>
            <a:r>
              <a:rPr lang="da-DK" dirty="0">
                <a:solidFill>
                  <a:srgbClr val="454545"/>
                </a:solidFill>
                <a:latin typeface="Calibri" panose="020F0502020204030204" pitchFamily="34" charset="0"/>
                <a:ea typeface="Times New Roman" panose="02020603050405020304" pitchFamily="18" charset="0"/>
                <a:cs typeface="Times New Roman" panose="02020603050405020304" pitchFamily="18" charset="0"/>
              </a:rPr>
              <a:t>.</a:t>
            </a:r>
            <a:endParaRPr lang="da-DK"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Billede 5">
            <a:extLst>
              <a:ext uri="{FF2B5EF4-FFF2-40B4-BE49-F238E27FC236}">
                <a16:creationId xmlns:a16="http://schemas.microsoft.com/office/drawing/2014/main" id="{742D61A4-FE1F-9845-BCB6-7DEEB2F209F1}"/>
              </a:ext>
            </a:extLst>
          </p:cNvPr>
          <p:cNvPicPr>
            <a:picLocks noChangeAspect="1"/>
          </p:cNvPicPr>
          <p:nvPr/>
        </p:nvPicPr>
        <p:blipFill rotWithShape="1">
          <a:blip r:embed="rId2"/>
          <a:srcRect l="29578" r="34991"/>
          <a:stretch/>
        </p:blipFill>
        <p:spPr>
          <a:xfrm>
            <a:off x="6934200" y="480900"/>
            <a:ext cx="4699000" cy="4611801"/>
          </a:xfrm>
          <a:prstGeom prst="ellipse">
            <a:avLst/>
          </a:prstGeom>
          <a:ln>
            <a:noFill/>
          </a:ln>
          <a:effectLst>
            <a:softEdge rad="112500"/>
          </a:effectLst>
        </p:spPr>
      </p:pic>
    </p:spTree>
    <p:extLst>
      <p:ext uri="{BB962C8B-B14F-4D97-AF65-F5344CB8AC3E}">
        <p14:creationId xmlns:p14="http://schemas.microsoft.com/office/powerpoint/2010/main" val="65659847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01d1014-e49c-4a1f-8d2d-d39fbe13f807">
      <UserInfo>
        <DisplayName>Lotte Hviid Dhyrbye</DisplayName>
        <AccountId>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D1468F965CD0E46B19593B14439F188" ma:contentTypeVersion="10" ma:contentTypeDescription="Opret et nyt dokument." ma:contentTypeScope="" ma:versionID="4ee4e91cd4dfd45ac219948c7de8441f">
  <xsd:schema xmlns:xsd="http://www.w3.org/2001/XMLSchema" xmlns:xs="http://www.w3.org/2001/XMLSchema" xmlns:p="http://schemas.microsoft.com/office/2006/metadata/properties" xmlns:ns2="3698363b-ef1e-4f8b-a30a-8cd0e7919661" xmlns:ns3="601d1014-e49c-4a1f-8d2d-d39fbe13f807" targetNamespace="http://schemas.microsoft.com/office/2006/metadata/properties" ma:root="true" ma:fieldsID="2c56f42436954395a8426f6b0ccb4bdb" ns2:_="" ns3:_="">
    <xsd:import namespace="3698363b-ef1e-4f8b-a30a-8cd0e7919661"/>
    <xsd:import namespace="601d1014-e49c-4a1f-8d2d-d39fbe13f8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8363b-ef1e-4f8b-a30a-8cd0e7919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1d1014-e49c-4a1f-8d2d-d39fbe13f807"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F9AE0C-3E37-493C-AFEB-727C30A0896E}">
  <ds:schemaRefs>
    <ds:schemaRef ds:uri="http://schemas.microsoft.com/sharepoint/v3/contenttype/forms"/>
  </ds:schemaRefs>
</ds:datastoreItem>
</file>

<file path=customXml/itemProps2.xml><?xml version="1.0" encoding="utf-8"?>
<ds:datastoreItem xmlns:ds="http://schemas.openxmlformats.org/officeDocument/2006/customXml" ds:itemID="{EA0E38D1-6494-4F77-9C8D-A1187CCDCDD2}">
  <ds:schemaRefs>
    <ds:schemaRef ds:uri="http://schemas.microsoft.com/office/2006/metadata/properties"/>
    <ds:schemaRef ds:uri="http://schemas.microsoft.com/office/infopath/2007/PartnerControls"/>
    <ds:schemaRef ds:uri="601d1014-e49c-4a1f-8d2d-d39fbe13f807"/>
  </ds:schemaRefs>
</ds:datastoreItem>
</file>

<file path=customXml/itemProps3.xml><?xml version="1.0" encoding="utf-8"?>
<ds:datastoreItem xmlns:ds="http://schemas.openxmlformats.org/officeDocument/2006/customXml" ds:itemID="{67F99D7B-7CF6-44CC-88AB-AD4E3D81CC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98363b-ef1e-4f8b-a30a-8cd0e7919661"/>
    <ds:schemaRef ds:uri="601d1014-e49c-4a1f-8d2d-d39fbe13f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TotalTime>
  <Words>761</Words>
  <Application>Microsoft Office PowerPoint</Application>
  <PresentationFormat>Widescreen</PresentationFormat>
  <Paragraphs>125</Paragraphs>
  <Slides>14</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14</vt:i4>
      </vt:variant>
    </vt:vector>
  </HeadingPairs>
  <TitlesOfParts>
    <vt:vector size="21" baseType="lpstr">
      <vt:lpstr>Arial</vt:lpstr>
      <vt:lpstr>Calibri</vt:lpstr>
      <vt:lpstr>Calibri Light</vt:lpstr>
      <vt:lpstr>Cambria</vt:lpstr>
      <vt:lpstr>Century Gothic</vt:lpstr>
      <vt:lpstr>Wingdings</vt:lpstr>
      <vt:lpstr>Office-tema</vt:lpstr>
      <vt:lpstr>Fremtidens FFU-biblioteker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Fremtidens FFU-biblioteker</dc:title>
  <dc:creator>Lotte Hviid Dhyrbye</dc:creator>
  <cp:lastModifiedBy>Bertil F. Dorch</cp:lastModifiedBy>
  <cp:revision>4</cp:revision>
  <dcterms:created xsi:type="dcterms:W3CDTF">2019-09-12T14:05:51Z</dcterms:created>
  <dcterms:modified xsi:type="dcterms:W3CDTF">2019-09-12T17:18:08Z</dcterms:modified>
</cp:coreProperties>
</file>