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662738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292A"/>
    <a:srgbClr val="007880"/>
    <a:srgbClr val="B100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365" y="4715153"/>
            <a:ext cx="4886008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95D3CC-3C30-4C0F-88A6-7FEF4A08A4C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>
            <a:lvl1pPr>
              <a:defRPr>
                <a:solidFill>
                  <a:srgbClr val="007880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pic>
        <p:nvPicPr>
          <p:cNvPr id="10250" name="Picture 10" descr="BIB_logo_bu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953000"/>
            <a:ext cx="9144000" cy="1893888"/>
          </a:xfrm>
          <a:prstGeom prst="rect">
            <a:avLst/>
          </a:prstGeom>
          <a:noFill/>
        </p:spPr>
      </p:pic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62000" y="6080125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da-DK" sz="3200">
              <a:solidFill>
                <a:srgbClr val="47292A"/>
              </a:solidFill>
              <a:ea typeface="Osaka" pitchFamily="1" charset="-128"/>
            </a:endParaRP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981700" y="609600"/>
            <a:ext cx="1790700" cy="42672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219700" cy="42672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5052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5052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da-DK"/>
          </a:p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titeltypografi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16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pic>
        <p:nvPicPr>
          <p:cNvPr id="9225" name="Picture 9" descr="DB_logotype_3155_70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8447088" y="0"/>
            <a:ext cx="696912" cy="6848475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840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292A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7292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7292A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7292A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47292A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292A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292A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292A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292A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7292A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1196752"/>
          </a:xfrm>
        </p:spPr>
        <p:txBody>
          <a:bodyPr/>
          <a:lstStyle/>
          <a:p>
            <a:r>
              <a:rPr lang="da-DK" sz="2800" dirty="0" smtClean="0">
                <a:solidFill>
                  <a:srgbClr val="007880"/>
                </a:solidFill>
              </a:rPr>
              <a:t>13.15-14.15</a:t>
            </a:r>
            <a:r>
              <a:rPr lang="da-DK" sz="2800" b="1" dirty="0" smtClean="0">
                <a:solidFill>
                  <a:srgbClr val="007880"/>
                </a:solidFill>
              </a:rPr>
              <a:t/>
            </a:r>
            <a:br>
              <a:rPr lang="da-DK" sz="2800" b="1" dirty="0" smtClean="0">
                <a:solidFill>
                  <a:srgbClr val="007880"/>
                </a:solidFill>
              </a:rPr>
            </a:br>
            <a:r>
              <a:rPr lang="da-DK" sz="2800" b="1" dirty="0" smtClean="0">
                <a:solidFill>
                  <a:srgbClr val="007880"/>
                </a:solidFill>
              </a:rPr>
              <a:t>Gruppearbejde </a:t>
            </a:r>
            <a:endParaRPr lang="da-DK" sz="3600" b="1" dirty="0">
              <a:solidFill>
                <a:srgbClr val="00788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1196752"/>
            <a:ext cx="7272808" cy="5517232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 smtClean="0"/>
              <a:t>Oplæg til workshops</a:t>
            </a:r>
          </a:p>
          <a:p>
            <a:pPr marL="0" indent="0"/>
            <a:r>
              <a:rPr lang="da-DK" sz="2000" dirty="0" smtClean="0"/>
              <a:t> Hvilke emner skal der være fokus på?</a:t>
            </a:r>
          </a:p>
          <a:p>
            <a:pPr marL="0" indent="0"/>
            <a:r>
              <a:rPr lang="da-DK" sz="2000" dirty="0" smtClean="0"/>
              <a:t> Hvilke arbejdsgrupper skal der nedsættes?</a:t>
            </a:r>
          </a:p>
          <a:p>
            <a:pPr>
              <a:buNone/>
            </a:pPr>
            <a:endParaRPr lang="da-DK" sz="2000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smtClean="0"/>
          </a:p>
          <a:p>
            <a:endParaRPr lang="da-DK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 l="29471" t="20606" r="16979" b="22515"/>
          <a:stretch>
            <a:fillRect/>
          </a:stretch>
        </p:blipFill>
        <p:spPr bwMode="auto">
          <a:xfrm>
            <a:off x="1403648" y="2420888"/>
            <a:ext cx="5239034" cy="3717032"/>
          </a:xfrm>
          <a:prstGeom prst="rect">
            <a:avLst/>
          </a:prstGeom>
          <a:noFill/>
          <a:ln w="28575">
            <a:solidFill>
              <a:srgbClr val="007880"/>
            </a:solidFill>
            <a:miter lim="800000"/>
            <a:headEnd/>
            <a:tailEnd/>
          </a:ln>
        </p:spPr>
      </p:pic>
      <p:sp>
        <p:nvSpPr>
          <p:cNvPr id="11" name="Tekstboks 10"/>
          <p:cNvSpPr txBox="1"/>
          <p:nvPr/>
        </p:nvSpPr>
        <p:spPr>
          <a:xfrm>
            <a:off x="3347864" y="5589240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skal der til?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1043608" y="6237312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47292A"/>
                </a:solidFill>
              </a:rPr>
              <a:t> </a:t>
            </a:r>
            <a:r>
              <a:rPr lang="da-DK" sz="1800" dirty="0" smtClean="0">
                <a:solidFill>
                  <a:srgbClr val="47292A"/>
                </a:solidFill>
              </a:rPr>
              <a:t>Hvordan sætter vi fremtidens bibliotek på den politiske dagsorden?</a:t>
            </a:r>
            <a:endParaRPr lang="da-DK" dirty="0">
              <a:solidFill>
                <a:srgbClr val="47292A"/>
              </a:solidFill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"/>
            <a:ext cx="1259632" cy="163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smtClean="0"/>
          </a:p>
          <a:p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1547664" y="2924944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a-DK" dirty="0" smtClean="0"/>
              <a:t>Der skal skabes klarhed over undersøgelsens </a:t>
            </a:r>
            <a:r>
              <a:rPr lang="da-DK" b="1" dirty="0" err="1" smtClean="0"/>
              <a:t>scope</a:t>
            </a:r>
            <a:r>
              <a:rPr lang="da-DK" dirty="0" smtClean="0"/>
              <a:t> og </a:t>
            </a:r>
            <a:r>
              <a:rPr lang="da-DK" b="1" dirty="0" smtClean="0"/>
              <a:t>optik</a:t>
            </a:r>
            <a:r>
              <a:rPr lang="da-DK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da-DK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a-DK" b="1" dirty="0" err="1" smtClean="0"/>
              <a:t>Scope</a:t>
            </a:r>
            <a:r>
              <a:rPr lang="da-DK" b="1" dirty="0" smtClean="0"/>
              <a:t> </a:t>
            </a:r>
            <a:r>
              <a:rPr lang="da-DK" dirty="0" smtClean="0"/>
              <a:t>definerer ”hvem”. </a:t>
            </a:r>
            <a:br>
              <a:rPr lang="da-DK" dirty="0" smtClean="0"/>
            </a:br>
            <a:r>
              <a:rPr lang="da-DK" dirty="0" smtClean="0"/>
              <a:t>Hvad er det for et udsnit af befolkningen, undersøgelsen vil kigge nærmere på?</a:t>
            </a:r>
          </a:p>
          <a:p>
            <a:pPr marL="0" indent="0">
              <a:lnSpc>
                <a:spcPct val="90000"/>
              </a:lnSpc>
              <a:buNone/>
            </a:pPr>
            <a:endParaRPr lang="da-DK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a-DK" b="1" dirty="0" smtClean="0"/>
              <a:t>Optikken </a:t>
            </a:r>
            <a:r>
              <a:rPr lang="da-DK" dirty="0" smtClean="0"/>
              <a:t>definerer, hvilke nøglespørgsmål, undersøgelsen ønsker at belyse – hvordan er undersøgelsens nysgerrighed formuleret?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I tænketankens udgangspunkt havde vi fokus på:</a:t>
            </a:r>
            <a:br>
              <a:rPr lang="da-DK" b="1" dirty="0" smtClean="0"/>
            </a:b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Kvalitative undersøgelse?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Opinionsundersøgelse?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Kvantitative undersøgelser?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93662" y="6228234"/>
            <a:ext cx="3657600" cy="228600"/>
          </a:xfrm>
        </p:spPr>
        <p:txBody>
          <a:bodyPr/>
          <a:lstStyle/>
          <a:p>
            <a:endParaRPr lang="da-DK" smtClean="0"/>
          </a:p>
          <a:p>
            <a:endParaRPr lang="da-DK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20700000">
            <a:off x="5002212" y="2265834"/>
            <a:ext cx="2343150" cy="1562100"/>
          </a:xfrm>
          <a:prstGeom prst="triangle">
            <a:avLst>
              <a:gd name="adj" fmla="val 50000"/>
            </a:avLst>
          </a:prstGeom>
          <a:solidFill>
            <a:srgbClr val="98969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a-DK" sz="12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89562" y="1910234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/>
              <a:t>Politisk kvalitet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86662" y="3396134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/>
              <a:t>Professionel</a:t>
            </a:r>
          </a:p>
          <a:p>
            <a:r>
              <a:rPr lang="da-DK" sz="1200"/>
              <a:t>kvalitet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110162" y="2275359"/>
            <a:ext cx="722313" cy="1792288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da-DK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5314950" y="3613622"/>
            <a:ext cx="2178050" cy="619125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da-DK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6107112" y="2238847"/>
            <a:ext cx="1473200" cy="1141412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da-DK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020272" y="2636912"/>
            <a:ext cx="1428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i="1" dirty="0">
                <a:solidFill>
                  <a:srgbClr val="006461"/>
                </a:solidFill>
              </a:rPr>
              <a:t> 5. Hvad er høj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 err="1">
                <a:solidFill>
                  <a:srgbClr val="006461"/>
                </a:solidFill>
              </a:rPr>
              <a:t>biblioteketskvalitet</a:t>
            </a:r>
            <a:r>
              <a:rPr lang="da-DK" sz="1200" i="1" dirty="0">
                <a:solidFill>
                  <a:srgbClr val="006461"/>
                </a:solidFill>
              </a:rPr>
              <a:t>?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139952" y="4869160"/>
            <a:ext cx="2333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i="1" dirty="0">
                <a:solidFill>
                  <a:srgbClr val="006461"/>
                </a:solidFill>
              </a:rPr>
              <a:t>3. Hvilken værdi oplever brugerne,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>
                <a:solidFill>
                  <a:srgbClr val="006461"/>
                </a:solidFill>
              </a:rPr>
              <a:t>at biblioteket tilvejebringer?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03848" y="1700808"/>
            <a:ext cx="24529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da-DK" sz="1200" i="1" dirty="0" smtClean="0">
                <a:solidFill>
                  <a:srgbClr val="006461"/>
                </a:solidFill>
              </a:rPr>
              <a:t>Hvordan </a:t>
            </a:r>
            <a:r>
              <a:rPr lang="da-DK" sz="1200" i="1" dirty="0">
                <a:solidFill>
                  <a:srgbClr val="006461"/>
                </a:solidFill>
              </a:rPr>
              <a:t>er borgernes </a:t>
            </a:r>
            <a:r>
              <a:rPr lang="da-DK" sz="1200" i="1" dirty="0" smtClean="0">
                <a:solidFill>
                  <a:srgbClr val="006461"/>
                </a:solidFill>
              </a:rPr>
              <a:t/>
            </a:r>
            <a:br>
              <a:rPr lang="da-DK" sz="1200" i="1" dirty="0" smtClean="0">
                <a:solidFill>
                  <a:srgbClr val="006461"/>
                </a:solidFill>
              </a:rPr>
            </a:br>
            <a:r>
              <a:rPr lang="da-DK" sz="1200" i="1" dirty="0" smtClean="0">
                <a:solidFill>
                  <a:srgbClr val="006461"/>
                </a:solidFill>
              </a:rPr>
              <a:t>forestillinger </a:t>
            </a:r>
            <a:r>
              <a:rPr lang="da-DK" sz="1200" i="1" dirty="0">
                <a:solidFill>
                  <a:srgbClr val="006461"/>
                </a:solidFill>
              </a:rPr>
              <a:t>&amp;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>
                <a:solidFill>
                  <a:srgbClr val="006461"/>
                </a:solidFill>
              </a:rPr>
              <a:t>praksis i relation til oplysning, </a:t>
            </a:r>
            <a:r>
              <a:rPr lang="da-DK" sz="1200" i="1" dirty="0" smtClean="0">
                <a:solidFill>
                  <a:srgbClr val="006461"/>
                </a:solidFill>
              </a:rPr>
              <a:t/>
            </a:r>
            <a:br>
              <a:rPr lang="da-DK" sz="1200" i="1" dirty="0" smtClean="0">
                <a:solidFill>
                  <a:srgbClr val="006461"/>
                </a:solidFill>
              </a:rPr>
            </a:br>
            <a:r>
              <a:rPr lang="da-DK" sz="1200" i="1" dirty="0" smtClean="0">
                <a:solidFill>
                  <a:srgbClr val="006461"/>
                </a:solidFill>
              </a:rPr>
              <a:t>kultur </a:t>
            </a:r>
            <a:r>
              <a:rPr lang="da-DK" sz="1200" i="1" dirty="0">
                <a:solidFill>
                  <a:srgbClr val="006461"/>
                </a:solidFill>
              </a:rPr>
              <a:t/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>
                <a:solidFill>
                  <a:srgbClr val="006461"/>
                </a:solidFill>
              </a:rPr>
              <a:t>&amp; uddannelse anno </a:t>
            </a:r>
            <a:r>
              <a:rPr lang="da-DK" sz="1200" i="1" dirty="0" smtClean="0">
                <a:solidFill>
                  <a:srgbClr val="006461"/>
                </a:solidFill>
              </a:rPr>
              <a:t>2022?</a:t>
            </a:r>
            <a:endParaRPr lang="da-DK" sz="1200" i="1" dirty="0">
              <a:solidFill>
                <a:srgbClr val="006461"/>
              </a:solidFill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179886" y="3880322"/>
            <a:ext cx="1904281" cy="916830"/>
          </a:xfrm>
          <a:prstGeom prst="ellipse">
            <a:avLst/>
          </a:prstGeom>
          <a:noFill/>
          <a:ln w="28575">
            <a:solidFill>
              <a:srgbClr val="7A2F8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 sz="1200">
              <a:latin typeface="NordlingBQ-Regular" pitchFamily="50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0" y="908720"/>
            <a:ext cx="363589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da-DK" sz="1200" dirty="0" smtClean="0"/>
              <a:t>- offentlig </a:t>
            </a:r>
            <a:r>
              <a:rPr lang="da-DK" sz="1200" dirty="0"/>
              <a:t>kvalitet ud fra hhv. </a:t>
            </a:r>
            <a:r>
              <a:rPr lang="da-DK" sz="1200" dirty="0" smtClean="0"/>
              <a:t>borgernes/brugernes, </a:t>
            </a:r>
            <a:r>
              <a:rPr lang="da-DK" sz="1200" dirty="0"/>
              <a:t>politikernes og de </a:t>
            </a:r>
            <a:r>
              <a:rPr lang="da-DK" sz="1200" dirty="0" err="1" smtClean="0"/>
              <a:t>fag-professionelles</a:t>
            </a:r>
            <a:r>
              <a:rPr lang="da-DK" sz="1200" dirty="0" smtClean="0"/>
              <a:t> perspektiv::</a:t>
            </a:r>
            <a:endParaRPr lang="da-DK" sz="1200" dirty="0"/>
          </a:p>
          <a:p>
            <a:pPr>
              <a:spcBef>
                <a:spcPct val="20000"/>
              </a:spcBef>
            </a:pPr>
            <a:endParaRPr lang="da-DK" sz="12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Hvordan er </a:t>
            </a:r>
            <a:r>
              <a:rPr lang="da-DK" sz="1400" dirty="0" smtClean="0"/>
              <a:t>”borgernes” </a:t>
            </a:r>
            <a:r>
              <a:rPr lang="da-DK" sz="1400" dirty="0"/>
              <a:t>forestillinger 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&amp; </a:t>
            </a:r>
            <a:r>
              <a:rPr lang="da-DK" sz="1400" dirty="0"/>
              <a:t>praksis i relation til oplysning, 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(</a:t>
            </a:r>
            <a:r>
              <a:rPr lang="da-DK" sz="1400" dirty="0"/>
              <a:t>ud)dannelse &amp; kulturel aktivitet anno </a:t>
            </a:r>
            <a:r>
              <a:rPr lang="da-DK" sz="1400" dirty="0" smtClean="0"/>
              <a:t>2022?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da-DK" sz="14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Hvordan ser de nationale og lokale politiske aktører de konkrete effekter bibliotekerne skal medvirke til at skabe</a:t>
            </a:r>
            <a:r>
              <a:rPr lang="da-DK" sz="1400" dirty="0" smtClean="0"/>
              <a:t>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da-DK" sz="14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Hvilken værdi oplever brugerne, at biblioteket tilvejebringer</a:t>
            </a:r>
            <a:r>
              <a:rPr lang="da-DK" sz="1400" dirty="0" smtClean="0"/>
              <a:t>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da-DK" sz="14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Hvilke muligheder rummer bibliotekernes kernekompetencer for at imødekomme </a:t>
            </a:r>
            <a:r>
              <a:rPr lang="da-DK" sz="1400" dirty="0" smtClean="0"/>
              <a:t>”borgenes” </a:t>
            </a:r>
            <a:r>
              <a:rPr lang="da-DK" sz="1400" dirty="0"/>
              <a:t>behov og øge den oplevede kvalitet</a:t>
            </a:r>
            <a:r>
              <a:rPr lang="da-DK" sz="1400" dirty="0" smtClean="0"/>
              <a:t>?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endParaRPr lang="da-DK" sz="14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Hvad er høj </a:t>
            </a:r>
            <a:r>
              <a:rPr lang="da-DK" sz="1400" dirty="0" err="1" smtClean="0"/>
              <a:t>biblioteketskvalitet</a:t>
            </a:r>
            <a:r>
              <a:rPr lang="da-DK" sz="1400" dirty="0" smtClean="0"/>
              <a:t>?</a:t>
            </a:r>
            <a:br>
              <a:rPr lang="da-DK" sz="1400" dirty="0" smtClean="0"/>
            </a:br>
            <a:endParaRPr lang="da-DK" sz="1400" dirty="0"/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da-DK" sz="1400" dirty="0"/>
              <a:t> Hvordan bør biblioteket prioriteres i henhold til de opgaver, det løser? 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594475" y="3816822"/>
            <a:ext cx="20335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i="1" dirty="0">
                <a:solidFill>
                  <a:srgbClr val="006461"/>
                </a:solidFill>
              </a:rPr>
              <a:t>4. Hvilke muligheder skaber bibliotekernes kerne-kompetencer for at imødekomme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 smtClean="0">
                <a:solidFill>
                  <a:srgbClr val="006461"/>
                </a:solidFill>
              </a:rPr>
              <a:t>”borgenes” </a:t>
            </a:r>
            <a:r>
              <a:rPr lang="da-DK" sz="1200" i="1" dirty="0">
                <a:solidFill>
                  <a:srgbClr val="006461"/>
                </a:solidFill>
              </a:rPr>
              <a:t>behov og øge den  oplevede kvalitet?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516216" y="1988840"/>
            <a:ext cx="189230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i="1" dirty="0">
                <a:solidFill>
                  <a:srgbClr val="006461"/>
                </a:solidFill>
              </a:rPr>
              <a:t>6. Hvordan bør bibliotekets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>
                <a:solidFill>
                  <a:srgbClr val="006461"/>
                </a:solidFill>
              </a:rPr>
              <a:t>prioriteres i henhold til de </a:t>
            </a:r>
            <a:br>
              <a:rPr lang="da-DK" sz="1200" i="1" dirty="0">
                <a:solidFill>
                  <a:srgbClr val="006461"/>
                </a:solidFill>
              </a:rPr>
            </a:br>
            <a:r>
              <a:rPr lang="da-DK" sz="1200" i="1" dirty="0">
                <a:solidFill>
                  <a:srgbClr val="006461"/>
                </a:solidFill>
              </a:rPr>
              <a:t>opgaver, det løser? 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47864" y="2780928"/>
            <a:ext cx="18859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i="1" dirty="0">
                <a:solidFill>
                  <a:srgbClr val="006461"/>
                </a:solidFill>
              </a:rPr>
              <a:t>2. Hvordan ser de nationale og lokale politiske aktører de konkrete effekter bibliotekerne skal medvirke til at skabe?</a:t>
            </a:r>
          </a:p>
        </p:txBody>
      </p:sp>
      <p:sp>
        <p:nvSpPr>
          <p:cNvPr id="20" name="Rectangle 3"/>
          <p:cNvSpPr/>
          <p:nvPr/>
        </p:nvSpPr>
        <p:spPr>
          <a:xfrm>
            <a:off x="1" y="214313"/>
            <a:ext cx="4499992" cy="357187"/>
          </a:xfrm>
          <a:prstGeom prst="rect">
            <a:avLst/>
          </a:prstGeom>
          <a:solidFill>
            <a:srgbClr val="625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21" name="Rectangle 4"/>
          <p:cNvSpPr/>
          <p:nvPr/>
        </p:nvSpPr>
        <p:spPr>
          <a:xfrm>
            <a:off x="0" y="500063"/>
            <a:ext cx="3935413" cy="142875"/>
          </a:xfrm>
          <a:prstGeom prst="rect">
            <a:avLst/>
          </a:prstGeom>
          <a:solidFill>
            <a:srgbClr val="989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22" name="Rectangle 5"/>
          <p:cNvSpPr/>
          <p:nvPr/>
        </p:nvSpPr>
        <p:spPr>
          <a:xfrm>
            <a:off x="0" y="0"/>
            <a:ext cx="3275856" cy="428625"/>
          </a:xfrm>
          <a:prstGeom prst="rect">
            <a:avLst/>
          </a:prstGeom>
          <a:solidFill>
            <a:srgbClr val="1A17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0" y="71438"/>
            <a:ext cx="6505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  <a:latin typeface="Georgia" pitchFamily="18" charset="0"/>
              </a:rPr>
              <a:t>LEX - offentlig kvalitet?</a:t>
            </a:r>
            <a:endParaRPr lang="da-DK" sz="16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11960" y="4149080"/>
            <a:ext cx="1770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200" dirty="0"/>
              <a:t>Borgernes – </a:t>
            </a:r>
            <a:r>
              <a:rPr lang="da-DK" sz="1200" dirty="0" smtClean="0"/>
              <a:t>Brugernes</a:t>
            </a:r>
            <a:r>
              <a:rPr lang="da-DK" sz="1200" dirty="0"/>
              <a:t/>
            </a:r>
            <a:br>
              <a:rPr lang="da-DK" sz="1200" dirty="0"/>
            </a:br>
            <a:r>
              <a:rPr lang="da-DK" sz="1200" dirty="0"/>
              <a:t>oplevede kvalitet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052736"/>
          </a:xfrm>
        </p:spPr>
        <p:txBody>
          <a:bodyPr/>
          <a:lstStyle/>
          <a:p>
            <a:r>
              <a:rPr lang="da-DK" sz="4000" b="1" dirty="0" smtClean="0">
                <a:solidFill>
                  <a:srgbClr val="007880"/>
                </a:solidFill>
              </a:rPr>
              <a:t>Hvad skal der til for at skabe…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000" i="1" dirty="0" smtClean="0"/>
              <a:t>Rammefortællingen om fremtidens bibliotek i et 20-årigt perspektiv</a:t>
            </a:r>
            <a:endParaRPr lang="da-DK" sz="2000" b="1" i="1" dirty="0">
              <a:solidFill>
                <a:srgbClr val="00788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1268760"/>
            <a:ext cx="7592888" cy="3608040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smtClean="0"/>
          </a:p>
          <a:p>
            <a:endParaRPr lang="da-DK"/>
          </a:p>
        </p:txBody>
      </p:sp>
      <p:sp>
        <p:nvSpPr>
          <p:cNvPr id="23" name="Tekstboks 22"/>
          <p:cNvSpPr txBox="1"/>
          <p:nvPr/>
        </p:nvSpPr>
        <p:spPr>
          <a:xfrm>
            <a:off x="0" y="6027003"/>
            <a:ext cx="83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/>
              <a:t>Der nedsættes løbende arbejdsgrupper efter behov. </a:t>
            </a:r>
            <a:br>
              <a:rPr lang="da-DK" sz="1800" dirty="0" smtClean="0"/>
            </a:br>
            <a:r>
              <a:rPr lang="da-DK" sz="1800" dirty="0" smtClean="0"/>
              <a:t>Projektlederen koordinerer arbejdet mellem arbejdsgrupperne.</a:t>
            </a:r>
            <a:endParaRPr lang="da-DK" sz="1800" dirty="0"/>
          </a:p>
        </p:txBody>
      </p:sp>
      <p:sp>
        <p:nvSpPr>
          <p:cNvPr id="24" name="Tekstboks 23"/>
          <p:cNvSpPr txBox="1"/>
          <p:nvPr/>
        </p:nvSpPr>
        <p:spPr>
          <a:xfrm>
            <a:off x="179512" y="1268760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Beskriv: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 De mest centrale spørgsmål til fremtidens bibliotek?</a:t>
            </a:r>
            <a:br>
              <a:rPr lang="da-DK" dirty="0" smtClean="0"/>
            </a:b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 Hvordan besvares disse spørgsmål?</a:t>
            </a:r>
            <a:br>
              <a:rPr lang="da-DK" dirty="0" smtClean="0"/>
            </a:b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 Hvilke metoder og undersøgelser skal vi iværksætte?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 Hvilke arbejdsgrupper skal nedsættes?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æsentation DB">
  <a:themeElements>
    <a:clrScheme name="Ny-DB-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y-DB-2006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y-DB-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-DB-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-DB-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-DB-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-DB-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-DB-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-DB-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 DB</Template>
  <TotalTime>107</TotalTime>
  <Words>161</Words>
  <Application>Microsoft Office PowerPoint</Application>
  <PresentationFormat>Skærmshow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præsentation DB</vt:lpstr>
      <vt:lpstr>13.15-14.15 Gruppearbejde </vt:lpstr>
      <vt:lpstr>Dias nummer 2</vt:lpstr>
      <vt:lpstr>Dias nummer 3</vt:lpstr>
      <vt:lpstr>Hvad skal der til for at skabe… Rammefortællingen om fremtidens bibliotek i et 20-årigt perspektiv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13.15-14.15 Seksmandsgrupper arbejder med at beskrive</dc:title>
  <dc:creator>Michel</dc:creator>
  <cp:lastModifiedBy>Michel</cp:lastModifiedBy>
  <cp:revision>9</cp:revision>
  <dcterms:created xsi:type="dcterms:W3CDTF">2012-04-24T11:26:46Z</dcterms:created>
  <dcterms:modified xsi:type="dcterms:W3CDTF">2012-04-25T06:35:26Z</dcterms:modified>
</cp:coreProperties>
</file>