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1" r:id="rId2"/>
    <p:sldMasterId id="2147483673" r:id="rId3"/>
    <p:sldMasterId id="2147483685" r:id="rId4"/>
  </p:sldMasterIdLst>
  <p:notesMasterIdLst>
    <p:notesMasterId r:id="rId49"/>
  </p:notesMasterIdLst>
  <p:sldIdLst>
    <p:sldId id="256" r:id="rId5"/>
    <p:sldId id="258" r:id="rId6"/>
    <p:sldId id="257" r:id="rId7"/>
    <p:sldId id="269" r:id="rId8"/>
    <p:sldId id="270" r:id="rId9"/>
    <p:sldId id="271" r:id="rId10"/>
    <p:sldId id="272" r:id="rId11"/>
    <p:sldId id="273" r:id="rId12"/>
    <p:sldId id="274" r:id="rId13"/>
    <p:sldId id="275" r:id="rId14"/>
    <p:sldId id="276" r:id="rId15"/>
    <p:sldId id="277" r:id="rId16"/>
    <p:sldId id="280" r:id="rId17"/>
    <p:sldId id="279" r:id="rId18"/>
    <p:sldId id="281" r:id="rId19"/>
    <p:sldId id="282" r:id="rId20"/>
    <p:sldId id="291" r:id="rId21"/>
    <p:sldId id="286" r:id="rId22"/>
    <p:sldId id="285" r:id="rId23"/>
    <p:sldId id="287" r:id="rId24"/>
    <p:sldId id="283" r:id="rId25"/>
    <p:sldId id="284" r:id="rId26"/>
    <p:sldId id="288" r:id="rId27"/>
    <p:sldId id="289" r:id="rId28"/>
    <p:sldId id="292" r:id="rId29"/>
    <p:sldId id="310" r:id="rId30"/>
    <p:sldId id="260" r:id="rId31"/>
    <p:sldId id="261" r:id="rId32"/>
    <p:sldId id="262" r:id="rId33"/>
    <p:sldId id="263" r:id="rId34"/>
    <p:sldId id="303" r:id="rId35"/>
    <p:sldId id="304" r:id="rId36"/>
    <p:sldId id="305" r:id="rId37"/>
    <p:sldId id="306" r:id="rId38"/>
    <p:sldId id="266" r:id="rId39"/>
    <p:sldId id="294" r:id="rId40"/>
    <p:sldId id="265" r:id="rId41"/>
    <p:sldId id="308" r:id="rId42"/>
    <p:sldId id="309" r:id="rId43"/>
    <p:sldId id="307" r:id="rId44"/>
    <p:sldId id="259" r:id="rId45"/>
    <p:sldId id="267" r:id="rId46"/>
    <p:sldId id="268" r:id="rId47"/>
    <p:sldId id="278" r:id="rId48"/>
  </p:sldIdLst>
  <p:sldSz cx="9144000" cy="6858000" type="screen4x3"/>
  <p:notesSz cx="6858000" cy="9144000"/>
  <p:defaultTextStyle>
    <a:defPPr>
      <a:defRPr lang="da-DK"/>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80"/>
    <a:srgbClr val="B1005D"/>
    <a:srgbClr val="4729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1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B695D3CC-3C30-4C0F-88A6-7FEF4A08A4CE}" type="slidenum">
              <a:rPr lang="da-DK"/>
              <a:pPr/>
              <a:t>‹nr.›</a:t>
            </a:fld>
            <a:endParaRPr lang="da-DK"/>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ED976F4-FFED-4F2D-9AFC-6678AB7D60CA}" type="slidenum">
              <a:rPr lang="da-DK">
                <a:solidFill>
                  <a:prstClr val="black"/>
                </a:solidFill>
              </a:rPr>
              <a:pPr/>
              <a:t>4</a:t>
            </a:fld>
            <a:endParaRPr lang="da-DK">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B8EAE4A-5082-4BDB-8F10-47B623A1CA32}" type="slidenum">
              <a:rPr lang="da-DK">
                <a:solidFill>
                  <a:prstClr val="black"/>
                </a:solidFill>
              </a:rPr>
              <a:pPr/>
              <a:t>5</a:t>
            </a:fld>
            <a:endParaRPr lang="da-DK">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CA3F751-390F-4B08-BE13-0A62C04CCD53}" type="slidenum">
              <a:rPr lang="da-DK">
                <a:solidFill>
                  <a:prstClr val="black"/>
                </a:solidFill>
              </a:rPr>
              <a:pPr/>
              <a:t>6</a:t>
            </a:fld>
            <a:endParaRPr lang="da-DK">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F3AC98E-72AD-4D1D-9A7D-543CD2F57299}" type="slidenum">
              <a:rPr lang="da-DK">
                <a:solidFill>
                  <a:prstClr val="black"/>
                </a:solidFill>
              </a:rPr>
              <a:pPr/>
              <a:t>7</a:t>
            </a:fld>
            <a:endParaRPr lang="da-DK">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A9F870A-7331-4655-BD67-190CB8A041CA}" type="slidenum">
              <a:rPr lang="da-DK">
                <a:solidFill>
                  <a:prstClr val="black"/>
                </a:solidFill>
              </a:rPr>
              <a:pPr/>
              <a:t>8</a:t>
            </a:fld>
            <a:endParaRPr lang="da-DK">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A9C7874-1631-4BA2-89AA-789793F1A5C0}" type="slidenum">
              <a:rPr lang="da-DK">
                <a:solidFill>
                  <a:prstClr val="black"/>
                </a:solidFill>
              </a:rPr>
              <a:pPr/>
              <a:t>9</a:t>
            </a:fld>
            <a:endParaRPr lang="da-DK">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BE7D52F-2960-4346-A803-A33A33818922}" type="slidenum">
              <a:rPr lang="da-DK">
                <a:solidFill>
                  <a:prstClr val="black"/>
                </a:solidFill>
              </a:rPr>
              <a:pPr/>
              <a:t>10</a:t>
            </a:fld>
            <a:endParaRPr lang="da-DK">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129F513-0A07-4162-889A-D40BB8AC4CEA}" type="slidenum">
              <a:rPr lang="da-DK">
                <a:solidFill>
                  <a:prstClr val="black"/>
                </a:solidFill>
              </a:rPr>
              <a:pPr/>
              <a:t>11</a:t>
            </a:fld>
            <a:endParaRPr lang="da-DK">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DD5071B-D36F-49AA-954E-57C23D60D1BA}" type="slidenum">
              <a:rPr lang="da-DK">
                <a:solidFill>
                  <a:prstClr val="black"/>
                </a:solidFill>
              </a:rPr>
              <a:pPr/>
              <a:t>44</a:t>
            </a:fld>
            <a:endParaRPr lang="da-DK">
              <a:solidFill>
                <a:prstClr val="black"/>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371600"/>
            <a:ext cx="7772400" cy="1143000"/>
          </a:xfrm>
        </p:spPr>
        <p:txBody>
          <a:bodyPr/>
          <a:lstStyle>
            <a:lvl1pPr>
              <a:defRPr>
                <a:solidFill>
                  <a:srgbClr val="007880"/>
                </a:solidFill>
              </a:defRPr>
            </a:lvl1pPr>
          </a:lstStyle>
          <a:p>
            <a:r>
              <a:rPr lang="da-DK" smtClean="0"/>
              <a:t>Klik for at redigere titeltypografi i masteren</a:t>
            </a:r>
            <a:endParaRPr lang="en-US"/>
          </a:p>
        </p:txBody>
      </p:sp>
      <p:sp>
        <p:nvSpPr>
          <p:cNvPr id="10243" name="Rectangle 3"/>
          <p:cNvSpPr>
            <a:spLocks noGrp="1" noChangeArrowheads="1"/>
          </p:cNvSpPr>
          <p:nvPr>
            <p:ph type="subTitle" idx="1"/>
          </p:nvPr>
        </p:nvSpPr>
        <p:spPr>
          <a:xfrm>
            <a:off x="1371600" y="2971800"/>
            <a:ext cx="6400800" cy="762000"/>
          </a:xfrm>
        </p:spPr>
        <p:txBody>
          <a:bodyPr/>
          <a:lstStyle>
            <a:lvl1pPr marL="0" indent="0" algn="ctr">
              <a:buFontTx/>
              <a:buNone/>
              <a:defRPr/>
            </a:lvl1pPr>
          </a:lstStyle>
          <a:p>
            <a:r>
              <a:rPr lang="da-DK" smtClean="0"/>
              <a:t>Klik for at redigere undertiteltypografien i masteren</a:t>
            </a:r>
            <a:endParaRPr lang="en-US"/>
          </a:p>
        </p:txBody>
      </p:sp>
      <p:pic>
        <p:nvPicPr>
          <p:cNvPr id="10250" name="Picture 10" descr="BIB_logo_bund"/>
          <p:cNvPicPr>
            <a:picLocks noChangeAspect="1" noChangeArrowheads="1"/>
          </p:cNvPicPr>
          <p:nvPr/>
        </p:nvPicPr>
        <p:blipFill>
          <a:blip r:embed="rId2" cstate="email"/>
          <a:srcRect/>
          <a:stretch>
            <a:fillRect/>
          </a:stretch>
        </p:blipFill>
        <p:spPr bwMode="auto">
          <a:xfrm>
            <a:off x="0" y="4953000"/>
            <a:ext cx="9144000" cy="1893888"/>
          </a:xfrm>
          <a:prstGeom prst="rect">
            <a:avLst/>
          </a:prstGeom>
          <a:noFill/>
        </p:spPr>
      </p:pic>
      <p:sp>
        <p:nvSpPr>
          <p:cNvPr id="10251" name="Rectangle 11"/>
          <p:cNvSpPr>
            <a:spLocks noChangeArrowheads="1"/>
          </p:cNvSpPr>
          <p:nvPr/>
        </p:nvSpPr>
        <p:spPr bwMode="auto">
          <a:xfrm>
            <a:off x="762000" y="6080125"/>
            <a:ext cx="6400800" cy="396875"/>
          </a:xfrm>
          <a:prstGeom prst="rect">
            <a:avLst/>
          </a:prstGeom>
          <a:noFill/>
          <a:ln w="9525">
            <a:noFill/>
            <a:miter lim="800000"/>
            <a:headEnd/>
            <a:tailEnd/>
          </a:ln>
          <a:effectLst/>
        </p:spPr>
        <p:txBody>
          <a:bodyPr/>
          <a:lstStyle/>
          <a:p>
            <a:pPr algn="ctr" eaLnBrk="1" hangingPunct="1">
              <a:spcBef>
                <a:spcPct val="20000"/>
              </a:spcBef>
            </a:pPr>
            <a:endParaRPr lang="da-DK" sz="3200">
              <a:solidFill>
                <a:srgbClr val="47292A"/>
              </a:solidFill>
              <a:ea typeface="Osaka" pitchFamily="1" charset="-128"/>
            </a:endParaRPr>
          </a:p>
        </p:txBody>
      </p:sp>
      <p:sp>
        <p:nvSpPr>
          <p:cNvPr id="10254" name="Rectangle 14"/>
          <p:cNvSpPr>
            <a:spLocks noGrp="1" noChangeArrowheads="1"/>
          </p:cNvSpPr>
          <p:nvPr>
            <p:ph type="ftr" sz="quarter" idx="3"/>
          </p:nvPr>
        </p:nvSpPr>
        <p:spPr/>
        <p:txBody>
          <a:bodyPr/>
          <a:lstStyle>
            <a:lvl1pPr algn="l">
              <a:defRPr/>
            </a:lvl1pPr>
          </a:lstStyle>
          <a:p>
            <a:endParaRPr lang="da-DK"/>
          </a:p>
          <a:p>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sidefod 3"/>
          <p:cNvSpPr>
            <a:spLocks noGrp="1"/>
          </p:cNvSpPr>
          <p:nvPr>
            <p:ph type="ftr" sz="quarter" idx="10"/>
          </p:nvPr>
        </p:nvSpPr>
        <p:spPr/>
        <p:txBody>
          <a:bodyPr/>
          <a:lstStyle>
            <a:lvl1pPr algn="l">
              <a:defRPr/>
            </a:lvl1pPr>
          </a:lstStyle>
          <a:p>
            <a:endParaRPr lang="da-DK"/>
          </a:p>
          <a:p>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981700" y="609600"/>
            <a:ext cx="1790700" cy="4267200"/>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609600" y="609600"/>
            <a:ext cx="5219700" cy="4267200"/>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sidefod 3"/>
          <p:cNvSpPr>
            <a:spLocks noGrp="1"/>
          </p:cNvSpPr>
          <p:nvPr>
            <p:ph type="ftr" sz="quarter" idx="10"/>
          </p:nvPr>
        </p:nvSpPr>
        <p:spPr/>
        <p:txBody>
          <a:bodyPr/>
          <a:lstStyle>
            <a:lvl1pPr algn="l">
              <a:defRPr/>
            </a:lvl1pPr>
          </a:lstStyle>
          <a:p>
            <a:endParaRPr lang="da-DK"/>
          </a:p>
          <a:p>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Date Placeholder 3"/>
          <p:cNvSpPr>
            <a:spLocks noGrp="1"/>
          </p:cNvSpPr>
          <p:nvPr>
            <p:ph type="dt" sz="half" idx="10"/>
          </p:nvPr>
        </p:nvSpPr>
        <p:spPr/>
        <p:txBody>
          <a:bodyPr/>
          <a:lstStyle>
            <a:lvl1pPr>
              <a:defRPr/>
            </a:lvl1pPr>
          </a:lstStyle>
          <a:p>
            <a:pPr>
              <a:defRPr/>
            </a:pPr>
            <a:endParaRPr lang="da-DK">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da-DK"/>
          </a:p>
        </p:txBody>
      </p:sp>
      <p:sp>
        <p:nvSpPr>
          <p:cNvPr id="6" name="Slide Number Placeholder 5"/>
          <p:cNvSpPr>
            <a:spLocks noGrp="1"/>
          </p:cNvSpPr>
          <p:nvPr>
            <p:ph type="sldNum" sz="quarter" idx="12"/>
          </p:nvPr>
        </p:nvSpPr>
        <p:spPr/>
        <p:txBody>
          <a:bodyPr/>
          <a:lstStyle>
            <a:lvl1pPr>
              <a:defRPr/>
            </a:lvl1pPr>
          </a:lstStyle>
          <a:p>
            <a:pPr>
              <a:defRPr/>
            </a:pPr>
            <a:fld id="{8F550FFE-E287-480F-8F84-BFDCF6CC3CDB}" type="slidenum">
              <a:rPr lang="da-DK"/>
              <a:pPr>
                <a:defRPr/>
              </a:pPr>
              <a:t>‹nr.›</a:t>
            </a:fld>
            <a:endParaRPr lang="da-DK"/>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Date Placeholder 3"/>
          <p:cNvSpPr>
            <a:spLocks noGrp="1"/>
          </p:cNvSpPr>
          <p:nvPr>
            <p:ph type="dt" sz="half" idx="10"/>
          </p:nvPr>
        </p:nvSpPr>
        <p:spPr/>
        <p:txBody>
          <a:bodyPr/>
          <a:lstStyle>
            <a:lvl1pPr>
              <a:defRPr/>
            </a:lvl1pPr>
          </a:lstStyle>
          <a:p>
            <a:pPr>
              <a:defRPr/>
            </a:pPr>
            <a:endParaRPr lang="da-DK">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da-DK"/>
          </a:p>
        </p:txBody>
      </p:sp>
      <p:sp>
        <p:nvSpPr>
          <p:cNvPr id="6" name="Slide Number Placeholder 5"/>
          <p:cNvSpPr>
            <a:spLocks noGrp="1"/>
          </p:cNvSpPr>
          <p:nvPr>
            <p:ph type="sldNum" sz="quarter" idx="12"/>
          </p:nvPr>
        </p:nvSpPr>
        <p:spPr/>
        <p:txBody>
          <a:bodyPr/>
          <a:lstStyle>
            <a:lvl1pPr>
              <a:defRPr/>
            </a:lvl1pPr>
          </a:lstStyle>
          <a:p>
            <a:pPr>
              <a:defRPr/>
            </a:pPr>
            <a:fld id="{6EA46599-1A43-4029-984B-03B15ED5463D}" type="slidenum">
              <a:rPr lang="da-DK"/>
              <a:pPr>
                <a:defRPr/>
              </a:pPr>
              <a:t>‹nr.›</a:t>
            </a:fld>
            <a:endParaRPr lang="da-D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Date Placeholder 3"/>
          <p:cNvSpPr>
            <a:spLocks noGrp="1"/>
          </p:cNvSpPr>
          <p:nvPr>
            <p:ph type="dt" sz="half" idx="10"/>
          </p:nvPr>
        </p:nvSpPr>
        <p:spPr/>
        <p:txBody>
          <a:bodyPr/>
          <a:lstStyle>
            <a:lvl1pPr>
              <a:defRPr/>
            </a:lvl1pPr>
          </a:lstStyle>
          <a:p>
            <a:pPr>
              <a:defRPr/>
            </a:pPr>
            <a:endParaRPr lang="da-DK">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da-DK"/>
          </a:p>
        </p:txBody>
      </p:sp>
      <p:sp>
        <p:nvSpPr>
          <p:cNvPr id="6" name="Slide Number Placeholder 5"/>
          <p:cNvSpPr>
            <a:spLocks noGrp="1"/>
          </p:cNvSpPr>
          <p:nvPr>
            <p:ph type="sldNum" sz="quarter" idx="12"/>
          </p:nvPr>
        </p:nvSpPr>
        <p:spPr/>
        <p:txBody>
          <a:bodyPr/>
          <a:lstStyle>
            <a:lvl1pPr>
              <a:defRPr/>
            </a:lvl1pPr>
          </a:lstStyle>
          <a:p>
            <a:pPr>
              <a:defRPr/>
            </a:pPr>
            <a:fld id="{811B2F73-E753-4A91-B967-EA718211EC4A}" type="slidenum">
              <a:rPr lang="da-DK"/>
              <a:pPr>
                <a:defRPr/>
              </a:pPr>
              <a:t>‹nr.›</a:t>
            </a:fld>
            <a:endParaRPr lang="da-DK"/>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Date Placeholder 3"/>
          <p:cNvSpPr>
            <a:spLocks noGrp="1"/>
          </p:cNvSpPr>
          <p:nvPr>
            <p:ph type="dt" sz="half" idx="10"/>
          </p:nvPr>
        </p:nvSpPr>
        <p:spPr/>
        <p:txBody>
          <a:bodyPr/>
          <a:lstStyle>
            <a:lvl1pPr>
              <a:defRPr/>
            </a:lvl1pPr>
          </a:lstStyle>
          <a:p>
            <a:pPr>
              <a:defRPr/>
            </a:pPr>
            <a:endParaRPr lang="da-DK">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da-DK"/>
          </a:p>
        </p:txBody>
      </p:sp>
      <p:sp>
        <p:nvSpPr>
          <p:cNvPr id="7" name="Slide Number Placeholder 5"/>
          <p:cNvSpPr>
            <a:spLocks noGrp="1"/>
          </p:cNvSpPr>
          <p:nvPr>
            <p:ph type="sldNum" sz="quarter" idx="12"/>
          </p:nvPr>
        </p:nvSpPr>
        <p:spPr/>
        <p:txBody>
          <a:bodyPr/>
          <a:lstStyle>
            <a:lvl1pPr>
              <a:defRPr/>
            </a:lvl1pPr>
          </a:lstStyle>
          <a:p>
            <a:pPr>
              <a:defRPr/>
            </a:pPr>
            <a:fld id="{6878E492-9310-48F0-9FED-2633FB6BD999}" type="slidenum">
              <a:rPr lang="da-DK"/>
              <a:pPr>
                <a:defRPr/>
              </a:pPr>
              <a:t>‹nr.›</a:t>
            </a:fld>
            <a:endParaRPr lang="da-DK"/>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Date Placeholder 3"/>
          <p:cNvSpPr>
            <a:spLocks noGrp="1"/>
          </p:cNvSpPr>
          <p:nvPr>
            <p:ph type="dt" sz="half" idx="10"/>
          </p:nvPr>
        </p:nvSpPr>
        <p:spPr/>
        <p:txBody>
          <a:bodyPr/>
          <a:lstStyle>
            <a:lvl1pPr>
              <a:defRPr/>
            </a:lvl1pPr>
          </a:lstStyle>
          <a:p>
            <a:pPr>
              <a:defRPr/>
            </a:pPr>
            <a:endParaRPr lang="da-DK">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da-DK"/>
          </a:p>
        </p:txBody>
      </p:sp>
      <p:sp>
        <p:nvSpPr>
          <p:cNvPr id="9" name="Slide Number Placeholder 5"/>
          <p:cNvSpPr>
            <a:spLocks noGrp="1"/>
          </p:cNvSpPr>
          <p:nvPr>
            <p:ph type="sldNum" sz="quarter" idx="12"/>
          </p:nvPr>
        </p:nvSpPr>
        <p:spPr/>
        <p:txBody>
          <a:bodyPr/>
          <a:lstStyle>
            <a:lvl1pPr>
              <a:defRPr/>
            </a:lvl1pPr>
          </a:lstStyle>
          <a:p>
            <a:pPr>
              <a:defRPr/>
            </a:pPr>
            <a:fld id="{1DDE2D05-FB08-4819-A734-467DB28D4C3E}" type="slidenum">
              <a:rPr lang="da-DK"/>
              <a:pPr>
                <a:defRPr/>
              </a:pPr>
              <a:t>‹nr.›</a:t>
            </a:fld>
            <a:endParaRPr lang="da-DK"/>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Date Placeholder 3"/>
          <p:cNvSpPr>
            <a:spLocks noGrp="1"/>
          </p:cNvSpPr>
          <p:nvPr>
            <p:ph type="dt" sz="half" idx="10"/>
          </p:nvPr>
        </p:nvSpPr>
        <p:spPr/>
        <p:txBody>
          <a:bodyPr/>
          <a:lstStyle>
            <a:lvl1pPr>
              <a:defRPr/>
            </a:lvl1pPr>
          </a:lstStyle>
          <a:p>
            <a:pPr>
              <a:defRPr/>
            </a:pPr>
            <a:endParaRPr lang="da-DK">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da-DK"/>
          </a:p>
        </p:txBody>
      </p:sp>
      <p:sp>
        <p:nvSpPr>
          <p:cNvPr id="5" name="Slide Number Placeholder 5"/>
          <p:cNvSpPr>
            <a:spLocks noGrp="1"/>
          </p:cNvSpPr>
          <p:nvPr>
            <p:ph type="sldNum" sz="quarter" idx="12"/>
          </p:nvPr>
        </p:nvSpPr>
        <p:spPr/>
        <p:txBody>
          <a:bodyPr/>
          <a:lstStyle>
            <a:lvl1pPr>
              <a:defRPr/>
            </a:lvl1pPr>
          </a:lstStyle>
          <a:p>
            <a:pPr>
              <a:defRPr/>
            </a:pPr>
            <a:fld id="{468BE71F-77A7-4AD2-86ED-B1377A4E7CA8}" type="slidenum">
              <a:rPr lang="da-DK"/>
              <a:pPr>
                <a:defRPr/>
              </a:pPr>
              <a:t>‹nr.›</a:t>
            </a:fld>
            <a:endParaRPr lang="da-DK"/>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da-DK">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da-DK"/>
          </a:p>
        </p:txBody>
      </p:sp>
      <p:sp>
        <p:nvSpPr>
          <p:cNvPr id="4" name="Slide Number Placeholder 5"/>
          <p:cNvSpPr>
            <a:spLocks noGrp="1"/>
          </p:cNvSpPr>
          <p:nvPr>
            <p:ph type="sldNum" sz="quarter" idx="12"/>
          </p:nvPr>
        </p:nvSpPr>
        <p:spPr/>
        <p:txBody>
          <a:bodyPr/>
          <a:lstStyle>
            <a:lvl1pPr>
              <a:defRPr/>
            </a:lvl1pPr>
          </a:lstStyle>
          <a:p>
            <a:pPr>
              <a:defRPr/>
            </a:pPr>
            <a:fld id="{8D78E565-5CF8-4075-85E7-5E7FBE9B5946}" type="slidenum">
              <a:rPr lang="da-DK"/>
              <a:pPr>
                <a:defRPr/>
              </a:pPr>
              <a:t>‹nr.›</a:t>
            </a:fld>
            <a:endParaRPr lang="da-DK"/>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Date Placeholder 3"/>
          <p:cNvSpPr>
            <a:spLocks noGrp="1"/>
          </p:cNvSpPr>
          <p:nvPr>
            <p:ph type="dt" sz="half" idx="10"/>
          </p:nvPr>
        </p:nvSpPr>
        <p:spPr/>
        <p:txBody>
          <a:bodyPr/>
          <a:lstStyle>
            <a:lvl1pPr>
              <a:defRPr/>
            </a:lvl1pPr>
          </a:lstStyle>
          <a:p>
            <a:pPr>
              <a:defRPr/>
            </a:pPr>
            <a:endParaRPr lang="da-DK">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da-DK"/>
          </a:p>
        </p:txBody>
      </p:sp>
      <p:sp>
        <p:nvSpPr>
          <p:cNvPr id="7" name="Slide Number Placeholder 5"/>
          <p:cNvSpPr>
            <a:spLocks noGrp="1"/>
          </p:cNvSpPr>
          <p:nvPr>
            <p:ph type="sldNum" sz="quarter" idx="12"/>
          </p:nvPr>
        </p:nvSpPr>
        <p:spPr/>
        <p:txBody>
          <a:bodyPr/>
          <a:lstStyle>
            <a:lvl1pPr>
              <a:defRPr/>
            </a:lvl1pPr>
          </a:lstStyle>
          <a:p>
            <a:pPr>
              <a:defRPr/>
            </a:pPr>
            <a:fld id="{52027DA3-AE57-4402-8768-31111F8E9743}" type="slidenum">
              <a:rPr lang="da-DK"/>
              <a:pPr>
                <a:defRPr/>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sidefod 3"/>
          <p:cNvSpPr>
            <a:spLocks noGrp="1"/>
          </p:cNvSpPr>
          <p:nvPr>
            <p:ph type="ftr" sz="quarter" idx="10"/>
          </p:nvPr>
        </p:nvSpPr>
        <p:spPr/>
        <p:txBody>
          <a:bodyPr/>
          <a:lstStyle>
            <a:lvl1pPr algn="l">
              <a:defRPr/>
            </a:lvl1pPr>
          </a:lstStyle>
          <a:p>
            <a:endParaRPr lang="da-DK"/>
          </a:p>
          <a:p>
            <a:endParaRPr lang="da-D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Date Placeholder 3"/>
          <p:cNvSpPr>
            <a:spLocks noGrp="1"/>
          </p:cNvSpPr>
          <p:nvPr>
            <p:ph type="dt" sz="half" idx="10"/>
          </p:nvPr>
        </p:nvSpPr>
        <p:spPr/>
        <p:txBody>
          <a:bodyPr/>
          <a:lstStyle>
            <a:lvl1pPr>
              <a:defRPr/>
            </a:lvl1pPr>
          </a:lstStyle>
          <a:p>
            <a:pPr>
              <a:defRPr/>
            </a:pPr>
            <a:endParaRPr lang="da-DK">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da-DK"/>
          </a:p>
        </p:txBody>
      </p:sp>
      <p:sp>
        <p:nvSpPr>
          <p:cNvPr id="7" name="Slide Number Placeholder 5"/>
          <p:cNvSpPr>
            <a:spLocks noGrp="1"/>
          </p:cNvSpPr>
          <p:nvPr>
            <p:ph type="sldNum" sz="quarter" idx="12"/>
          </p:nvPr>
        </p:nvSpPr>
        <p:spPr/>
        <p:txBody>
          <a:bodyPr/>
          <a:lstStyle>
            <a:lvl1pPr>
              <a:defRPr/>
            </a:lvl1pPr>
          </a:lstStyle>
          <a:p>
            <a:pPr>
              <a:defRPr/>
            </a:pPr>
            <a:fld id="{EE782577-F378-4EC4-BEBE-FE1AD899A3D9}" type="slidenum">
              <a:rPr lang="da-DK"/>
              <a:pPr>
                <a:defRPr/>
              </a:pPr>
              <a:t>‹nr.›</a:t>
            </a:fld>
            <a:endParaRPr lang="da-DK"/>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Date Placeholder 3"/>
          <p:cNvSpPr>
            <a:spLocks noGrp="1"/>
          </p:cNvSpPr>
          <p:nvPr>
            <p:ph type="dt" sz="half" idx="10"/>
          </p:nvPr>
        </p:nvSpPr>
        <p:spPr/>
        <p:txBody>
          <a:bodyPr/>
          <a:lstStyle>
            <a:lvl1pPr>
              <a:defRPr/>
            </a:lvl1pPr>
          </a:lstStyle>
          <a:p>
            <a:pPr>
              <a:defRPr/>
            </a:pPr>
            <a:endParaRPr lang="da-DK">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da-DK"/>
          </a:p>
        </p:txBody>
      </p:sp>
      <p:sp>
        <p:nvSpPr>
          <p:cNvPr id="6" name="Slide Number Placeholder 5"/>
          <p:cNvSpPr>
            <a:spLocks noGrp="1"/>
          </p:cNvSpPr>
          <p:nvPr>
            <p:ph type="sldNum" sz="quarter" idx="12"/>
          </p:nvPr>
        </p:nvSpPr>
        <p:spPr/>
        <p:txBody>
          <a:bodyPr/>
          <a:lstStyle>
            <a:lvl1pPr>
              <a:defRPr/>
            </a:lvl1pPr>
          </a:lstStyle>
          <a:p>
            <a:pPr>
              <a:defRPr/>
            </a:pPr>
            <a:fld id="{2DCC8FDA-BA1C-49F7-A3DC-6F1B305C1437}" type="slidenum">
              <a:rPr lang="da-DK"/>
              <a:pPr>
                <a:defRPr/>
              </a:pPr>
              <a:t>‹nr.›</a:t>
            </a:fld>
            <a:endParaRPr lang="da-DK"/>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Date Placeholder 3"/>
          <p:cNvSpPr>
            <a:spLocks noGrp="1"/>
          </p:cNvSpPr>
          <p:nvPr>
            <p:ph type="dt" sz="half" idx="10"/>
          </p:nvPr>
        </p:nvSpPr>
        <p:spPr/>
        <p:txBody>
          <a:bodyPr/>
          <a:lstStyle>
            <a:lvl1pPr>
              <a:defRPr/>
            </a:lvl1pPr>
          </a:lstStyle>
          <a:p>
            <a:pPr>
              <a:defRPr/>
            </a:pPr>
            <a:endParaRPr lang="da-DK">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da-DK"/>
          </a:p>
        </p:txBody>
      </p:sp>
      <p:sp>
        <p:nvSpPr>
          <p:cNvPr id="6" name="Slide Number Placeholder 5"/>
          <p:cNvSpPr>
            <a:spLocks noGrp="1"/>
          </p:cNvSpPr>
          <p:nvPr>
            <p:ph type="sldNum" sz="quarter" idx="12"/>
          </p:nvPr>
        </p:nvSpPr>
        <p:spPr/>
        <p:txBody>
          <a:bodyPr/>
          <a:lstStyle>
            <a:lvl1pPr>
              <a:defRPr/>
            </a:lvl1pPr>
          </a:lstStyle>
          <a:p>
            <a:pPr>
              <a:defRPr/>
            </a:pPr>
            <a:fld id="{8F50C1A6-BD6B-4882-97CC-DD5136BF7786}" type="slidenum">
              <a:rPr lang="da-DK"/>
              <a:pPr>
                <a:defRPr/>
              </a:pPr>
              <a:t>‹nr.›</a:t>
            </a:fld>
            <a:endParaRPr lang="da-DK"/>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D36F46-0E2E-4EBC-86D6-08BAC63D1B8C}" type="slidenum">
              <a:rPr lang="da-DK">
                <a:solidFill>
                  <a:srgbClr val="000000"/>
                </a:solidFill>
              </a:rPr>
              <a:pPr>
                <a:defRPr/>
              </a:pPr>
              <a:t>‹nr.›</a:t>
            </a:fld>
            <a:endParaRPr lang="da-DK">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0725B6-3D9C-4E87-9857-6273B6B7165F}" type="slidenum">
              <a:rPr lang="da-DK">
                <a:solidFill>
                  <a:srgbClr val="000000"/>
                </a:solidFill>
              </a:rPr>
              <a:pPr>
                <a:defRPr/>
              </a:pPr>
              <a:t>‹nr.›</a:t>
            </a:fld>
            <a:endParaRPr lang="da-DK">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C5BE3D-158D-4937-94C5-909871764224}" type="slidenum">
              <a:rPr lang="da-DK">
                <a:solidFill>
                  <a:srgbClr val="000000"/>
                </a:solidFill>
              </a:rPr>
              <a:pPr>
                <a:defRPr/>
              </a:pPr>
              <a:t>‹nr.›</a:t>
            </a:fld>
            <a:endParaRPr lang="da-DK">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6E58FC-104E-4110-9BDE-1E1741E22928}" type="slidenum">
              <a:rPr lang="da-DK">
                <a:solidFill>
                  <a:srgbClr val="000000"/>
                </a:solidFill>
              </a:rPr>
              <a:pPr>
                <a:defRPr/>
              </a:pPr>
              <a:t>‹nr.›</a:t>
            </a:fld>
            <a:endParaRPr lang="da-DK">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A97617-3271-4AE7-AB91-02262AA8C296}" type="slidenum">
              <a:rPr lang="da-DK">
                <a:solidFill>
                  <a:srgbClr val="000000"/>
                </a:solidFill>
              </a:rPr>
              <a:pPr>
                <a:defRPr/>
              </a:pPr>
              <a:t>‹nr.›</a:t>
            </a:fld>
            <a:endParaRPr lang="da-DK">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5C7B74-7FE9-4D6B-84BE-FA3E570F1E7E}" type="slidenum">
              <a:rPr lang="da-DK">
                <a:solidFill>
                  <a:srgbClr val="000000"/>
                </a:solidFill>
              </a:rPr>
              <a:pPr>
                <a:defRPr/>
              </a:pPr>
              <a:t>‹nr.›</a:t>
            </a:fld>
            <a:endParaRPr lang="da-DK">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47675" y="6381750"/>
            <a:ext cx="2133600" cy="476250"/>
          </a:xfrm>
        </p:spPr>
        <p:txBody>
          <a:bodyPr/>
          <a:lstStyle>
            <a:lvl1pPr>
              <a:defRPr/>
            </a:lvl1pPr>
          </a:lstStyle>
          <a:p>
            <a:pPr>
              <a:defRPr/>
            </a:pPr>
            <a:endParaRPr lang="da-DK">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da-DK">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39E77124-5112-4A3C-B1D1-90625006B16E}" type="slidenum">
              <a:rPr lang="da-DK">
                <a:solidFill>
                  <a:srgbClr val="000000"/>
                </a:solidFill>
              </a:rPr>
              <a:pPr>
                <a:defRPr/>
              </a:pPr>
              <a:t>‹nr.›</a:t>
            </a:fld>
            <a:endParaRPr lang="da-DK">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Pladsholder til sidefod 3"/>
          <p:cNvSpPr>
            <a:spLocks noGrp="1"/>
          </p:cNvSpPr>
          <p:nvPr>
            <p:ph type="ftr" sz="quarter" idx="10"/>
          </p:nvPr>
        </p:nvSpPr>
        <p:spPr/>
        <p:txBody>
          <a:bodyPr/>
          <a:lstStyle>
            <a:lvl1pPr algn="l">
              <a:defRPr/>
            </a:lvl1pPr>
          </a:lstStyle>
          <a:p>
            <a:endParaRPr lang="da-DK"/>
          </a:p>
          <a:p>
            <a:endParaRPr lang="da-DK"/>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58FC4D-936C-42EC-8D8D-D803FC0C92BB}" type="slidenum">
              <a:rPr lang="da-DK">
                <a:solidFill>
                  <a:srgbClr val="000000"/>
                </a:solidFill>
              </a:rPr>
              <a:pPr>
                <a:defRPr/>
              </a:pPr>
              <a:t>‹nr.›</a:t>
            </a:fld>
            <a:endParaRPr lang="da-DK">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DFA354-870E-4385-9F1E-B6B72B9AB350}" type="slidenum">
              <a:rPr lang="da-DK">
                <a:solidFill>
                  <a:srgbClr val="000000"/>
                </a:solidFill>
              </a:rPr>
              <a:pPr>
                <a:defRPr/>
              </a:pPr>
              <a:t>‹nr.›</a:t>
            </a:fld>
            <a:endParaRPr lang="da-DK">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8E6E8F-4274-4579-BC83-7138B80A1D17}" type="slidenum">
              <a:rPr lang="da-DK">
                <a:solidFill>
                  <a:srgbClr val="000000"/>
                </a:solidFill>
              </a:rPr>
              <a:pPr>
                <a:defRPr/>
              </a:pPr>
              <a:t>‹nr.›</a:t>
            </a:fld>
            <a:endParaRPr lang="da-DK">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4F2BE4-6FFD-4C2A-8F51-99D12A5E1E0E}" type="slidenum">
              <a:rPr lang="da-DK">
                <a:solidFill>
                  <a:srgbClr val="000000"/>
                </a:solidFill>
              </a:rPr>
              <a:pPr>
                <a:defRPr/>
              </a:pPr>
              <a:t>‹nr.›</a:t>
            </a:fld>
            <a:endParaRPr lang="da-DK">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email"/>
          <a:srcRect/>
          <a:stretch>
            <a:fillRect/>
          </a:stretch>
        </p:blipFill>
        <p:spPr bwMode="auto">
          <a:xfrm>
            <a:off x="476250" y="6230938"/>
            <a:ext cx="7191375" cy="627062"/>
          </a:xfrm>
          <a:prstGeom prst="rect">
            <a:avLst/>
          </a:prstGeom>
          <a:noFill/>
          <a:ln w="9525">
            <a:noFill/>
            <a:miter lim="800000"/>
            <a:headEnd/>
            <a:tailEnd/>
          </a:ln>
        </p:spPr>
      </p:pic>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5" name="Date Placeholder 3"/>
          <p:cNvSpPr>
            <a:spLocks noGrp="1"/>
          </p:cNvSpPr>
          <p:nvPr>
            <p:ph type="dt" sz="half" idx="10"/>
          </p:nvPr>
        </p:nvSpPr>
        <p:spPr/>
        <p:txBody>
          <a:bodyPr/>
          <a:lstStyle>
            <a:lvl1pPr>
              <a:defRPr/>
            </a:lvl1pPr>
          </a:lstStyle>
          <a:p>
            <a:pPr>
              <a:defRPr/>
            </a:pPr>
            <a:endParaRPr lang="da-DK">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da-DK"/>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email"/>
          <a:srcRect/>
          <a:stretch>
            <a:fillRect/>
          </a:stretch>
        </p:blipFill>
        <p:spPr bwMode="auto">
          <a:xfrm>
            <a:off x="476250" y="6230938"/>
            <a:ext cx="7191375" cy="627062"/>
          </a:xfrm>
          <a:prstGeom prst="rect">
            <a:avLst/>
          </a:prstGeom>
          <a:noFill/>
          <a:ln w="9525">
            <a:noFill/>
            <a:miter lim="800000"/>
            <a:headEnd/>
            <a:tailEnd/>
          </a:ln>
        </p:spPr>
      </p:pic>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Date Placeholder 3"/>
          <p:cNvSpPr>
            <a:spLocks noGrp="1"/>
          </p:cNvSpPr>
          <p:nvPr>
            <p:ph type="dt" sz="half" idx="10"/>
          </p:nvPr>
        </p:nvSpPr>
        <p:spPr/>
        <p:txBody>
          <a:bodyPr/>
          <a:lstStyle>
            <a:lvl1pPr>
              <a:defRPr dirty="0"/>
            </a:lvl1pPr>
          </a:lstStyle>
          <a:p>
            <a:pPr>
              <a:defRPr/>
            </a:pPr>
            <a:endParaRPr lang="da-DK">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da-DK"/>
          </a:p>
        </p:txBody>
      </p:sp>
      <p:sp>
        <p:nvSpPr>
          <p:cNvPr id="7" name="Slide Number Placeholder 5"/>
          <p:cNvSpPr>
            <a:spLocks noGrp="1"/>
          </p:cNvSpPr>
          <p:nvPr>
            <p:ph type="sldNum" sz="quarter" idx="12"/>
          </p:nvPr>
        </p:nvSpPr>
        <p:spPr/>
        <p:txBody>
          <a:bodyPr/>
          <a:lstStyle>
            <a:lvl1pPr>
              <a:defRPr/>
            </a:lvl1pPr>
          </a:lstStyle>
          <a:p>
            <a:pPr>
              <a:defRPr/>
            </a:pPr>
            <a:fld id="{ED8DF608-2D3D-4D36-AF17-DD6C0C7B3DE0}" type="slidenum">
              <a:rPr lang="da-DK"/>
              <a:pPr>
                <a:defRPr/>
              </a:pPr>
              <a:t>‹nr.›</a:t>
            </a:fld>
            <a:endParaRPr lang="da-DK"/>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email"/>
          <a:srcRect/>
          <a:stretch>
            <a:fillRect/>
          </a:stretch>
        </p:blipFill>
        <p:spPr bwMode="auto">
          <a:xfrm>
            <a:off x="466725" y="6230938"/>
            <a:ext cx="7191375" cy="627062"/>
          </a:xfrm>
          <a:prstGeom prst="rect">
            <a:avLst/>
          </a:prstGeom>
          <a:noFill/>
          <a:ln w="9525">
            <a:noFill/>
            <a:miter lim="800000"/>
            <a:headEnd/>
            <a:tailEnd/>
          </a:ln>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5" name="Date Placeholder 3"/>
          <p:cNvSpPr>
            <a:spLocks noGrp="1"/>
          </p:cNvSpPr>
          <p:nvPr>
            <p:ph type="dt" sz="half" idx="10"/>
          </p:nvPr>
        </p:nvSpPr>
        <p:spPr/>
        <p:txBody>
          <a:bodyPr/>
          <a:lstStyle>
            <a:lvl1pPr>
              <a:defRPr/>
            </a:lvl1pPr>
          </a:lstStyle>
          <a:p>
            <a:pPr>
              <a:defRPr/>
            </a:pPr>
            <a:endParaRPr lang="da-DK">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da-DK"/>
          </a:p>
        </p:txBody>
      </p:sp>
      <p:sp>
        <p:nvSpPr>
          <p:cNvPr id="7" name="Slide Number Placeholder 5"/>
          <p:cNvSpPr>
            <a:spLocks noGrp="1"/>
          </p:cNvSpPr>
          <p:nvPr>
            <p:ph type="sldNum" sz="quarter" idx="12"/>
          </p:nvPr>
        </p:nvSpPr>
        <p:spPr/>
        <p:txBody>
          <a:bodyPr/>
          <a:lstStyle>
            <a:lvl1pPr>
              <a:defRPr/>
            </a:lvl1pPr>
          </a:lstStyle>
          <a:p>
            <a:pPr>
              <a:defRPr/>
            </a:pPr>
            <a:fld id="{F0374480-22A7-48AA-BCA9-7481B9BA5121}" type="slidenum">
              <a:rPr lang="da-DK"/>
              <a:pPr>
                <a:defRPr/>
              </a:pPr>
              <a:t>‹nr.›</a:t>
            </a:fld>
            <a:endParaRPr lang="da-DK"/>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cstate="email"/>
          <a:srcRect/>
          <a:stretch>
            <a:fillRect/>
          </a:stretch>
        </p:blipFill>
        <p:spPr bwMode="auto">
          <a:xfrm>
            <a:off x="476250" y="6230938"/>
            <a:ext cx="7191375" cy="627062"/>
          </a:xfrm>
          <a:prstGeom prst="rect">
            <a:avLst/>
          </a:prstGeom>
          <a:noFill/>
          <a:ln w="9525">
            <a:noFill/>
            <a:miter lim="800000"/>
            <a:headEnd/>
            <a:tailEnd/>
          </a:ln>
        </p:spPr>
      </p:pic>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Date Placeholder 3"/>
          <p:cNvSpPr>
            <a:spLocks noGrp="1"/>
          </p:cNvSpPr>
          <p:nvPr>
            <p:ph type="dt" sz="half" idx="10"/>
          </p:nvPr>
        </p:nvSpPr>
        <p:spPr/>
        <p:txBody>
          <a:bodyPr/>
          <a:lstStyle>
            <a:lvl1pPr>
              <a:defRPr/>
            </a:lvl1pPr>
          </a:lstStyle>
          <a:p>
            <a:pPr>
              <a:defRPr/>
            </a:pPr>
            <a:endParaRPr lang="da-DK">
              <a:solidFill>
                <a:srgbClr val="000000">
                  <a:tint val="75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da-DK"/>
          </a:p>
        </p:txBody>
      </p:sp>
      <p:sp>
        <p:nvSpPr>
          <p:cNvPr id="8" name="Slide Number Placeholder 5"/>
          <p:cNvSpPr>
            <a:spLocks noGrp="1"/>
          </p:cNvSpPr>
          <p:nvPr>
            <p:ph type="sldNum" sz="quarter" idx="12"/>
          </p:nvPr>
        </p:nvSpPr>
        <p:spPr/>
        <p:txBody>
          <a:bodyPr/>
          <a:lstStyle>
            <a:lvl1pPr>
              <a:defRPr/>
            </a:lvl1pPr>
          </a:lstStyle>
          <a:p>
            <a:pPr>
              <a:defRPr/>
            </a:pPr>
            <a:fld id="{9055A741-6431-4A97-ADBF-A50663F3FA9E}" type="slidenum">
              <a:rPr lang="da-DK"/>
              <a:pPr>
                <a:defRPr/>
              </a:pPr>
              <a:t>‹nr.›</a:t>
            </a:fld>
            <a:endParaRPr lang="da-DK"/>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email"/>
          <a:srcRect/>
          <a:stretch>
            <a:fillRect/>
          </a:stretch>
        </p:blipFill>
        <p:spPr bwMode="auto">
          <a:xfrm>
            <a:off x="476250" y="6230938"/>
            <a:ext cx="7191375" cy="627062"/>
          </a:xfrm>
          <a:prstGeom prst="rect">
            <a:avLst/>
          </a:prstGeom>
          <a:noFill/>
          <a:ln w="9525">
            <a:noFill/>
            <a:miter lim="800000"/>
            <a:headEnd/>
            <a:tailEnd/>
          </a:ln>
        </p:spPr>
      </p:pic>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8" name="Date Placeholder 3"/>
          <p:cNvSpPr>
            <a:spLocks noGrp="1"/>
          </p:cNvSpPr>
          <p:nvPr>
            <p:ph type="dt" sz="half" idx="10"/>
          </p:nvPr>
        </p:nvSpPr>
        <p:spPr/>
        <p:txBody>
          <a:bodyPr/>
          <a:lstStyle>
            <a:lvl1pPr>
              <a:defRPr/>
            </a:lvl1pPr>
          </a:lstStyle>
          <a:p>
            <a:pPr>
              <a:defRPr/>
            </a:pPr>
            <a:endParaRPr lang="da-DK">
              <a:solidFill>
                <a:srgbClr val="000000">
                  <a:tint val="75000"/>
                </a:srgbClr>
              </a:solidFill>
            </a:endParaRPr>
          </a:p>
        </p:txBody>
      </p:sp>
      <p:sp>
        <p:nvSpPr>
          <p:cNvPr id="9" name="Footer Placeholder 4"/>
          <p:cNvSpPr>
            <a:spLocks noGrp="1"/>
          </p:cNvSpPr>
          <p:nvPr>
            <p:ph type="ftr" sz="quarter" idx="11"/>
          </p:nvPr>
        </p:nvSpPr>
        <p:spPr/>
        <p:txBody>
          <a:bodyPr/>
          <a:lstStyle>
            <a:lvl1pPr>
              <a:defRPr/>
            </a:lvl1pPr>
          </a:lstStyle>
          <a:p>
            <a:pPr>
              <a:defRPr/>
            </a:pPr>
            <a:endParaRPr lang="da-DK"/>
          </a:p>
        </p:txBody>
      </p:sp>
      <p:sp>
        <p:nvSpPr>
          <p:cNvPr id="10" name="Slide Number Placeholder 5"/>
          <p:cNvSpPr>
            <a:spLocks noGrp="1"/>
          </p:cNvSpPr>
          <p:nvPr>
            <p:ph type="sldNum" sz="quarter" idx="12"/>
          </p:nvPr>
        </p:nvSpPr>
        <p:spPr/>
        <p:txBody>
          <a:bodyPr/>
          <a:lstStyle>
            <a:lvl1pPr>
              <a:defRPr/>
            </a:lvl1pPr>
          </a:lstStyle>
          <a:p>
            <a:pPr>
              <a:defRPr/>
            </a:pPr>
            <a:fld id="{05EAA3EB-3A32-4A08-A1EE-290051812EF9}" type="slidenum">
              <a:rPr lang="da-DK"/>
              <a:pPr>
                <a:defRPr/>
              </a:pPr>
              <a:t>‹nr.›</a:t>
            </a:fld>
            <a:endParaRPr lang="da-DK"/>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email"/>
          <a:srcRect/>
          <a:stretch>
            <a:fillRect/>
          </a:stretch>
        </p:blipFill>
        <p:spPr bwMode="auto">
          <a:xfrm>
            <a:off x="476250" y="6230938"/>
            <a:ext cx="7191375" cy="627062"/>
          </a:xfrm>
          <a:prstGeom prst="rect">
            <a:avLst/>
          </a:prstGeom>
          <a:noFill/>
          <a:ln w="9525">
            <a:noFill/>
            <a:miter lim="800000"/>
            <a:headEnd/>
            <a:tailEnd/>
          </a:ln>
        </p:spPr>
      </p:pic>
      <p:sp>
        <p:nvSpPr>
          <p:cNvPr id="2" name="Titel 1"/>
          <p:cNvSpPr>
            <a:spLocks noGrp="1"/>
          </p:cNvSpPr>
          <p:nvPr>
            <p:ph type="title"/>
          </p:nvPr>
        </p:nvSpPr>
        <p:spPr/>
        <p:txBody>
          <a:bodyPr/>
          <a:lstStyle/>
          <a:p>
            <a:r>
              <a:rPr lang="da-DK" smtClean="0"/>
              <a:t>Klik for at redigere titeltypografi i masteren</a:t>
            </a:r>
            <a:endParaRPr lang="da-DK"/>
          </a:p>
        </p:txBody>
      </p:sp>
      <p:sp>
        <p:nvSpPr>
          <p:cNvPr id="4" name="Date Placeholder 3"/>
          <p:cNvSpPr>
            <a:spLocks noGrp="1"/>
          </p:cNvSpPr>
          <p:nvPr>
            <p:ph type="dt" sz="half" idx="10"/>
          </p:nvPr>
        </p:nvSpPr>
        <p:spPr/>
        <p:txBody>
          <a:bodyPr/>
          <a:lstStyle>
            <a:lvl1pPr>
              <a:defRPr/>
            </a:lvl1pPr>
          </a:lstStyle>
          <a:p>
            <a:pPr>
              <a:defRPr/>
            </a:pPr>
            <a:endParaRPr lang="da-DK">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da-DK"/>
          </a:p>
        </p:txBody>
      </p:sp>
      <p:sp>
        <p:nvSpPr>
          <p:cNvPr id="6" name="Slide Number Placeholder 5"/>
          <p:cNvSpPr>
            <a:spLocks noGrp="1"/>
          </p:cNvSpPr>
          <p:nvPr>
            <p:ph type="sldNum" sz="quarter" idx="12"/>
          </p:nvPr>
        </p:nvSpPr>
        <p:spPr/>
        <p:txBody>
          <a:bodyPr/>
          <a:lstStyle>
            <a:lvl1pPr>
              <a:defRPr/>
            </a:lvl1pPr>
          </a:lstStyle>
          <a:p>
            <a:pPr>
              <a:defRPr/>
            </a:pPr>
            <a:fld id="{F595D9BE-447D-49A8-9812-1333F2A67E2F}" type="slidenum">
              <a:rPr lang="da-DK"/>
              <a:pPr>
                <a:defRPr/>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609600" y="1981200"/>
            <a:ext cx="35052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267200" y="1981200"/>
            <a:ext cx="35052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sidefod 4"/>
          <p:cNvSpPr>
            <a:spLocks noGrp="1"/>
          </p:cNvSpPr>
          <p:nvPr>
            <p:ph type="ftr" sz="quarter" idx="10"/>
          </p:nvPr>
        </p:nvSpPr>
        <p:spPr/>
        <p:txBody>
          <a:bodyPr/>
          <a:lstStyle>
            <a:lvl1pPr algn="l">
              <a:defRPr/>
            </a:lvl1pPr>
          </a:lstStyle>
          <a:p>
            <a:endParaRPr lang="da-DK"/>
          </a:p>
          <a:p>
            <a:endParaRPr lang="da-DK"/>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email"/>
          <a:srcRect/>
          <a:stretch>
            <a:fillRect/>
          </a:stretch>
        </p:blipFill>
        <p:spPr bwMode="auto">
          <a:xfrm>
            <a:off x="476250" y="6230938"/>
            <a:ext cx="7191375" cy="627062"/>
          </a:xfrm>
          <a:prstGeom prst="rect">
            <a:avLst/>
          </a:prstGeom>
          <a:noFill/>
          <a:ln w="9525">
            <a:noFill/>
            <a:miter lim="800000"/>
            <a:headEnd/>
            <a:tailEnd/>
          </a:ln>
        </p:spPr>
      </p:pic>
      <p:sp>
        <p:nvSpPr>
          <p:cNvPr id="3" name="Date Placeholder 3"/>
          <p:cNvSpPr>
            <a:spLocks noGrp="1"/>
          </p:cNvSpPr>
          <p:nvPr>
            <p:ph type="dt" sz="half" idx="10"/>
          </p:nvPr>
        </p:nvSpPr>
        <p:spPr/>
        <p:txBody>
          <a:bodyPr/>
          <a:lstStyle>
            <a:lvl1pPr>
              <a:defRPr/>
            </a:lvl1pPr>
          </a:lstStyle>
          <a:p>
            <a:pPr>
              <a:defRPr/>
            </a:pPr>
            <a:endParaRPr lang="da-DK">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da-DK"/>
          </a:p>
        </p:txBody>
      </p:sp>
      <p:sp>
        <p:nvSpPr>
          <p:cNvPr id="5" name="Slide Number Placeholder 5"/>
          <p:cNvSpPr>
            <a:spLocks noGrp="1"/>
          </p:cNvSpPr>
          <p:nvPr>
            <p:ph type="sldNum" sz="quarter" idx="12"/>
          </p:nvPr>
        </p:nvSpPr>
        <p:spPr/>
        <p:txBody>
          <a:bodyPr/>
          <a:lstStyle>
            <a:lvl1pPr>
              <a:defRPr/>
            </a:lvl1pPr>
          </a:lstStyle>
          <a:p>
            <a:pPr>
              <a:defRPr/>
            </a:pPr>
            <a:fld id="{ACA879A4-76CD-4F81-BD9E-1FBF76FC887D}" type="slidenum">
              <a:rPr lang="da-DK"/>
              <a:pPr>
                <a:defRPr/>
              </a:pPr>
              <a:t>‹nr.›</a:t>
            </a:fld>
            <a:endParaRPr lang="da-DK"/>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cstate="email"/>
          <a:srcRect/>
          <a:stretch>
            <a:fillRect/>
          </a:stretch>
        </p:blipFill>
        <p:spPr bwMode="auto">
          <a:xfrm>
            <a:off x="476250" y="6230938"/>
            <a:ext cx="7191375" cy="627062"/>
          </a:xfrm>
          <a:prstGeom prst="rect">
            <a:avLst/>
          </a:prstGeom>
          <a:noFill/>
          <a:ln w="9525">
            <a:noFill/>
            <a:miter lim="800000"/>
            <a:headEnd/>
            <a:tailEnd/>
          </a:ln>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6" name="Date Placeholder 3"/>
          <p:cNvSpPr>
            <a:spLocks noGrp="1"/>
          </p:cNvSpPr>
          <p:nvPr>
            <p:ph type="dt" sz="half" idx="10"/>
          </p:nvPr>
        </p:nvSpPr>
        <p:spPr/>
        <p:txBody>
          <a:bodyPr/>
          <a:lstStyle>
            <a:lvl1pPr>
              <a:defRPr/>
            </a:lvl1pPr>
          </a:lstStyle>
          <a:p>
            <a:pPr>
              <a:defRPr/>
            </a:pPr>
            <a:endParaRPr lang="da-DK">
              <a:solidFill>
                <a:srgbClr val="000000">
                  <a:tint val="75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da-DK"/>
          </a:p>
        </p:txBody>
      </p:sp>
      <p:sp>
        <p:nvSpPr>
          <p:cNvPr id="8" name="Slide Number Placeholder 5"/>
          <p:cNvSpPr>
            <a:spLocks noGrp="1"/>
          </p:cNvSpPr>
          <p:nvPr>
            <p:ph type="sldNum" sz="quarter" idx="12"/>
          </p:nvPr>
        </p:nvSpPr>
        <p:spPr/>
        <p:txBody>
          <a:bodyPr/>
          <a:lstStyle>
            <a:lvl1pPr>
              <a:defRPr/>
            </a:lvl1pPr>
          </a:lstStyle>
          <a:p>
            <a:pPr>
              <a:defRPr/>
            </a:pPr>
            <a:fld id="{B0C2FEBF-DFDA-4D86-9E61-1F061139B0B5}" type="slidenum">
              <a:rPr lang="da-DK"/>
              <a:pPr>
                <a:defRPr/>
              </a:pPr>
              <a:t>‹nr.›</a:t>
            </a:fld>
            <a:endParaRPr lang="da-DK"/>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cstate="email"/>
          <a:srcRect/>
          <a:stretch>
            <a:fillRect/>
          </a:stretch>
        </p:blipFill>
        <p:spPr bwMode="auto">
          <a:xfrm>
            <a:off x="476250" y="6230938"/>
            <a:ext cx="7191375" cy="627062"/>
          </a:xfrm>
          <a:prstGeom prst="rect">
            <a:avLst/>
          </a:prstGeom>
          <a:noFill/>
          <a:ln w="9525">
            <a:noFill/>
            <a:miter lim="800000"/>
            <a:headEnd/>
            <a:tailEnd/>
          </a:ln>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6" name="Date Placeholder 3"/>
          <p:cNvSpPr>
            <a:spLocks noGrp="1"/>
          </p:cNvSpPr>
          <p:nvPr>
            <p:ph type="dt" sz="half" idx="10"/>
          </p:nvPr>
        </p:nvSpPr>
        <p:spPr/>
        <p:txBody>
          <a:bodyPr/>
          <a:lstStyle>
            <a:lvl1pPr>
              <a:defRPr/>
            </a:lvl1pPr>
          </a:lstStyle>
          <a:p>
            <a:pPr>
              <a:defRPr/>
            </a:pPr>
            <a:endParaRPr lang="da-DK">
              <a:solidFill>
                <a:srgbClr val="000000">
                  <a:tint val="75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da-DK"/>
          </a:p>
        </p:txBody>
      </p:sp>
      <p:sp>
        <p:nvSpPr>
          <p:cNvPr id="8" name="Slide Number Placeholder 5"/>
          <p:cNvSpPr>
            <a:spLocks noGrp="1"/>
          </p:cNvSpPr>
          <p:nvPr>
            <p:ph type="sldNum" sz="quarter" idx="12"/>
          </p:nvPr>
        </p:nvSpPr>
        <p:spPr/>
        <p:txBody>
          <a:bodyPr/>
          <a:lstStyle>
            <a:lvl1pPr>
              <a:defRPr/>
            </a:lvl1pPr>
          </a:lstStyle>
          <a:p>
            <a:pPr>
              <a:defRPr/>
            </a:pPr>
            <a:fld id="{66D47E55-E6EA-49CB-BF1C-FDC2B8B0CC08}" type="slidenum">
              <a:rPr lang="da-DK"/>
              <a:pPr>
                <a:defRPr/>
              </a:pPr>
              <a:t>‹nr.›</a:t>
            </a:fld>
            <a:endParaRPr lang="da-DK"/>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email"/>
          <a:srcRect/>
          <a:stretch>
            <a:fillRect/>
          </a:stretch>
        </p:blipFill>
        <p:spPr bwMode="auto">
          <a:xfrm>
            <a:off x="476250" y="6230938"/>
            <a:ext cx="7191375" cy="627062"/>
          </a:xfrm>
          <a:prstGeom prst="rect">
            <a:avLst/>
          </a:prstGeom>
          <a:noFill/>
          <a:ln w="9525">
            <a:noFill/>
            <a:miter lim="800000"/>
            <a:headEnd/>
            <a:tailEnd/>
          </a:ln>
        </p:spPr>
      </p:pic>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Date Placeholder 3"/>
          <p:cNvSpPr>
            <a:spLocks noGrp="1"/>
          </p:cNvSpPr>
          <p:nvPr>
            <p:ph type="dt" sz="half" idx="10"/>
          </p:nvPr>
        </p:nvSpPr>
        <p:spPr/>
        <p:txBody>
          <a:bodyPr/>
          <a:lstStyle>
            <a:lvl1pPr>
              <a:defRPr/>
            </a:lvl1pPr>
          </a:lstStyle>
          <a:p>
            <a:pPr>
              <a:defRPr/>
            </a:pPr>
            <a:endParaRPr lang="da-DK">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da-DK"/>
          </a:p>
        </p:txBody>
      </p:sp>
      <p:sp>
        <p:nvSpPr>
          <p:cNvPr id="7" name="Slide Number Placeholder 5"/>
          <p:cNvSpPr>
            <a:spLocks noGrp="1"/>
          </p:cNvSpPr>
          <p:nvPr>
            <p:ph type="sldNum" sz="quarter" idx="12"/>
          </p:nvPr>
        </p:nvSpPr>
        <p:spPr/>
        <p:txBody>
          <a:bodyPr/>
          <a:lstStyle>
            <a:lvl1pPr>
              <a:defRPr/>
            </a:lvl1pPr>
          </a:lstStyle>
          <a:p>
            <a:pPr>
              <a:defRPr/>
            </a:pPr>
            <a:fld id="{642A334E-E61B-40B3-A8E7-D362D88D7825}" type="slidenum">
              <a:rPr lang="da-DK"/>
              <a:pPr>
                <a:defRPr/>
              </a:pPr>
              <a:t>‹nr.›</a:t>
            </a:fld>
            <a:endParaRPr lang="da-DK"/>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email"/>
          <a:srcRect/>
          <a:stretch>
            <a:fillRect/>
          </a:stretch>
        </p:blipFill>
        <p:spPr bwMode="auto">
          <a:xfrm>
            <a:off x="476250" y="6230938"/>
            <a:ext cx="7191375" cy="627062"/>
          </a:xfrm>
          <a:prstGeom prst="rect">
            <a:avLst/>
          </a:prstGeom>
          <a:noFill/>
          <a:ln w="9525">
            <a:noFill/>
            <a:miter lim="800000"/>
            <a:headEnd/>
            <a:tailEnd/>
          </a:ln>
        </p:spPr>
      </p:pic>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Date Placeholder 3"/>
          <p:cNvSpPr>
            <a:spLocks noGrp="1"/>
          </p:cNvSpPr>
          <p:nvPr>
            <p:ph type="dt" sz="half" idx="10"/>
          </p:nvPr>
        </p:nvSpPr>
        <p:spPr/>
        <p:txBody>
          <a:bodyPr/>
          <a:lstStyle>
            <a:lvl1pPr>
              <a:defRPr/>
            </a:lvl1pPr>
          </a:lstStyle>
          <a:p>
            <a:pPr>
              <a:defRPr/>
            </a:pPr>
            <a:endParaRPr lang="da-DK">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da-DK"/>
          </a:p>
        </p:txBody>
      </p:sp>
      <p:sp>
        <p:nvSpPr>
          <p:cNvPr id="7" name="Slide Number Placeholder 5"/>
          <p:cNvSpPr>
            <a:spLocks noGrp="1"/>
          </p:cNvSpPr>
          <p:nvPr>
            <p:ph type="sldNum" sz="quarter" idx="12"/>
          </p:nvPr>
        </p:nvSpPr>
        <p:spPr/>
        <p:txBody>
          <a:bodyPr/>
          <a:lstStyle>
            <a:lvl1pPr>
              <a:defRPr/>
            </a:lvl1pPr>
          </a:lstStyle>
          <a:p>
            <a:pPr>
              <a:defRPr/>
            </a:pPr>
            <a:fld id="{F33D7F11-DD82-453C-9B5A-F571C7379E0E}" type="slidenum">
              <a:rPr lang="da-DK"/>
              <a:pPr>
                <a:defRPr/>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sidefod 6"/>
          <p:cNvSpPr>
            <a:spLocks noGrp="1"/>
          </p:cNvSpPr>
          <p:nvPr>
            <p:ph type="ftr" sz="quarter" idx="10"/>
          </p:nvPr>
        </p:nvSpPr>
        <p:spPr/>
        <p:txBody>
          <a:bodyPr/>
          <a:lstStyle>
            <a:lvl1pPr algn="l">
              <a:defRPr/>
            </a:lvl1pPr>
          </a:lstStyle>
          <a:p>
            <a:endParaRPr lang="da-DK"/>
          </a:p>
          <a:p>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sidefod 2"/>
          <p:cNvSpPr>
            <a:spLocks noGrp="1"/>
          </p:cNvSpPr>
          <p:nvPr>
            <p:ph type="ftr" sz="quarter" idx="10"/>
          </p:nvPr>
        </p:nvSpPr>
        <p:spPr/>
        <p:txBody>
          <a:bodyPr/>
          <a:lstStyle>
            <a:lvl1pPr algn="l">
              <a:defRPr/>
            </a:lvl1pPr>
          </a:lstStyle>
          <a:p>
            <a:endParaRPr lang="da-DK"/>
          </a:p>
          <a:p>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sidefod 1"/>
          <p:cNvSpPr>
            <a:spLocks noGrp="1"/>
          </p:cNvSpPr>
          <p:nvPr>
            <p:ph type="ftr" sz="quarter" idx="10"/>
          </p:nvPr>
        </p:nvSpPr>
        <p:spPr/>
        <p:txBody>
          <a:bodyPr/>
          <a:lstStyle>
            <a:lvl1pPr algn="l">
              <a:defRPr/>
            </a:lvl1pPr>
          </a:lstStyle>
          <a:p>
            <a:endParaRPr lang="da-DK"/>
          </a:p>
          <a:p>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sidefod 4"/>
          <p:cNvSpPr>
            <a:spLocks noGrp="1"/>
          </p:cNvSpPr>
          <p:nvPr>
            <p:ph type="ftr" sz="quarter" idx="10"/>
          </p:nvPr>
        </p:nvSpPr>
        <p:spPr/>
        <p:txBody>
          <a:bodyPr/>
          <a:lstStyle>
            <a:lvl1pPr algn="l">
              <a:defRPr/>
            </a:lvl1pPr>
          </a:lstStyle>
          <a:p>
            <a:endParaRPr lang="da-DK"/>
          </a:p>
          <a:p>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sidefod 4"/>
          <p:cNvSpPr>
            <a:spLocks noGrp="1"/>
          </p:cNvSpPr>
          <p:nvPr>
            <p:ph type="ftr" sz="quarter" idx="10"/>
          </p:nvPr>
        </p:nvSpPr>
        <p:spPr/>
        <p:txBody>
          <a:bodyPr/>
          <a:lstStyle>
            <a:lvl1pPr algn="l">
              <a:defRPr/>
            </a:lvl1pPr>
          </a:lstStyle>
          <a:p>
            <a:endParaRPr lang="da-DK"/>
          </a:p>
          <a:p>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6096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err="1" smtClean="0"/>
              <a:t>Klik</a:t>
            </a:r>
            <a:r>
              <a:rPr lang="en-US" dirty="0" smtClean="0"/>
              <a:t> for at </a:t>
            </a:r>
            <a:r>
              <a:rPr lang="en-US" dirty="0" err="1" smtClean="0"/>
              <a:t>redigere</a:t>
            </a:r>
            <a:r>
              <a:rPr lang="en-US" dirty="0" smtClean="0"/>
              <a:t> </a:t>
            </a:r>
            <a:r>
              <a:rPr lang="en-US" dirty="0" err="1" smtClean="0"/>
              <a:t>titeltypografi</a:t>
            </a:r>
            <a:r>
              <a:rPr lang="en-US" dirty="0" smtClean="0"/>
              <a:t> </a:t>
            </a:r>
            <a:r>
              <a:rPr lang="en-US" dirty="0" err="1" smtClean="0"/>
              <a:t>i</a:t>
            </a:r>
            <a:r>
              <a:rPr lang="en-US" dirty="0" smtClean="0"/>
              <a:t> </a:t>
            </a:r>
            <a:r>
              <a:rPr lang="en-US" dirty="0" err="1" smtClean="0"/>
              <a:t>masteren</a:t>
            </a:r>
            <a:endParaRPr lang="en-US" dirty="0" smtClean="0"/>
          </a:p>
        </p:txBody>
      </p:sp>
      <p:sp>
        <p:nvSpPr>
          <p:cNvPr id="9219" name="Rectangle 3"/>
          <p:cNvSpPr>
            <a:spLocks noGrp="1" noChangeArrowheads="1"/>
          </p:cNvSpPr>
          <p:nvPr>
            <p:ph type="body" idx="1"/>
          </p:nvPr>
        </p:nvSpPr>
        <p:spPr bwMode="auto">
          <a:xfrm>
            <a:off x="609600" y="1981200"/>
            <a:ext cx="71628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err="1" smtClean="0"/>
              <a:t>Klik</a:t>
            </a:r>
            <a:r>
              <a:rPr lang="en-US" dirty="0" smtClean="0"/>
              <a:t> for at </a:t>
            </a:r>
            <a:r>
              <a:rPr lang="en-US" dirty="0" err="1" smtClean="0"/>
              <a:t>redigere</a:t>
            </a:r>
            <a:r>
              <a:rPr lang="en-US" dirty="0" smtClean="0"/>
              <a:t> </a:t>
            </a:r>
            <a:r>
              <a:rPr lang="en-US" dirty="0" err="1" smtClean="0"/>
              <a:t>teksttypografierne</a:t>
            </a:r>
            <a:r>
              <a:rPr lang="en-US" dirty="0" smtClean="0"/>
              <a:t> </a:t>
            </a:r>
            <a:r>
              <a:rPr lang="en-US" dirty="0" err="1" smtClean="0"/>
              <a:t>i</a:t>
            </a:r>
            <a:r>
              <a:rPr lang="en-US" dirty="0" smtClean="0"/>
              <a:t> </a:t>
            </a:r>
            <a:r>
              <a:rPr lang="en-US" dirty="0" err="1" smtClean="0"/>
              <a:t>masteren</a:t>
            </a:r>
            <a:endParaRPr lang="en-US" dirty="0" smtClean="0"/>
          </a:p>
          <a:p>
            <a:pPr lvl="1"/>
            <a:r>
              <a:rPr lang="en-US" dirty="0" err="1" smtClean="0"/>
              <a:t>Andet</a:t>
            </a:r>
            <a:r>
              <a:rPr lang="en-US" dirty="0" smtClean="0"/>
              <a:t> </a:t>
            </a:r>
            <a:r>
              <a:rPr lang="en-US" dirty="0" err="1" smtClean="0"/>
              <a:t>niveau</a:t>
            </a:r>
            <a:endParaRPr lang="en-US" dirty="0" smtClean="0"/>
          </a:p>
          <a:p>
            <a:pPr lvl="2"/>
            <a:r>
              <a:rPr lang="en-US" dirty="0" err="1" smtClean="0"/>
              <a:t>Tredje</a:t>
            </a:r>
            <a:r>
              <a:rPr lang="en-US" dirty="0" smtClean="0"/>
              <a:t> </a:t>
            </a:r>
            <a:r>
              <a:rPr lang="en-US" dirty="0" err="1" smtClean="0"/>
              <a:t>niveau</a:t>
            </a:r>
            <a:endParaRPr lang="en-US" dirty="0" smtClean="0"/>
          </a:p>
          <a:p>
            <a:pPr lvl="3"/>
            <a:r>
              <a:rPr lang="en-US" dirty="0" err="1" smtClean="0"/>
              <a:t>Fjerde</a:t>
            </a:r>
            <a:r>
              <a:rPr lang="en-US" dirty="0" smtClean="0"/>
              <a:t> </a:t>
            </a:r>
            <a:r>
              <a:rPr lang="en-US" dirty="0" err="1" smtClean="0"/>
              <a:t>niveau</a:t>
            </a:r>
            <a:endParaRPr lang="en-US" dirty="0" smtClean="0"/>
          </a:p>
          <a:p>
            <a:pPr lvl="4"/>
            <a:r>
              <a:rPr lang="en-US" dirty="0" err="1" smtClean="0"/>
              <a:t>Femte</a:t>
            </a:r>
            <a:r>
              <a:rPr lang="en-US" dirty="0" smtClean="0"/>
              <a:t> </a:t>
            </a:r>
            <a:r>
              <a:rPr lang="en-US" dirty="0" err="1" smtClean="0"/>
              <a:t>niveau</a:t>
            </a:r>
            <a:endParaRPr lang="en-US" dirty="0" smtClean="0"/>
          </a:p>
        </p:txBody>
      </p:sp>
      <p:pic>
        <p:nvPicPr>
          <p:cNvPr id="9225" name="Picture 9" descr="DB_logotype_3155_70"/>
          <p:cNvPicPr>
            <a:picLocks noChangeAspect="1" noChangeArrowheads="1"/>
          </p:cNvPicPr>
          <p:nvPr/>
        </p:nvPicPr>
        <p:blipFill>
          <a:blip r:embed="rId13" cstate="email"/>
          <a:srcRect/>
          <a:stretch>
            <a:fillRect/>
          </a:stretch>
        </p:blipFill>
        <p:spPr bwMode="auto">
          <a:xfrm>
            <a:off x="8447088" y="0"/>
            <a:ext cx="696912" cy="6848475"/>
          </a:xfrm>
          <a:prstGeom prst="rect">
            <a:avLst/>
          </a:prstGeom>
          <a:noFill/>
        </p:spPr>
      </p:pic>
      <p:sp>
        <p:nvSpPr>
          <p:cNvPr id="9227" name="Rectangle 11"/>
          <p:cNvSpPr>
            <a:spLocks noGrp="1" noChangeArrowheads="1"/>
          </p:cNvSpPr>
          <p:nvPr>
            <p:ph type="ftr" sz="quarter" idx="3"/>
          </p:nvPr>
        </p:nvSpPr>
        <p:spPr bwMode="auto">
          <a:xfrm>
            <a:off x="609600" y="6248400"/>
            <a:ext cx="3657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da-DK"/>
          </a:p>
          <a:p>
            <a:endParaRPr lang="da-DK"/>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ctr" rtl="0" eaLnBrk="1" fontAlgn="base" hangingPunct="1">
        <a:spcBef>
          <a:spcPct val="0"/>
        </a:spcBef>
        <a:spcAft>
          <a:spcPct val="0"/>
        </a:spcAft>
        <a:defRPr sz="4400">
          <a:solidFill>
            <a:srgbClr val="47292A"/>
          </a:solidFill>
          <a:latin typeface="+mj-lt"/>
          <a:ea typeface="+mj-ea"/>
          <a:cs typeface="+mj-cs"/>
        </a:defRPr>
      </a:lvl1pPr>
      <a:lvl2pPr algn="ctr" rtl="0" eaLnBrk="1" fontAlgn="base" hangingPunct="1">
        <a:spcBef>
          <a:spcPct val="0"/>
        </a:spcBef>
        <a:spcAft>
          <a:spcPct val="0"/>
        </a:spcAft>
        <a:defRPr sz="4400">
          <a:solidFill>
            <a:srgbClr val="47292A"/>
          </a:solidFill>
          <a:latin typeface="Arial" charset="0"/>
          <a:ea typeface="Osaka" pitchFamily="1" charset="-128"/>
        </a:defRPr>
      </a:lvl2pPr>
      <a:lvl3pPr algn="ctr" rtl="0" eaLnBrk="1" fontAlgn="base" hangingPunct="1">
        <a:spcBef>
          <a:spcPct val="0"/>
        </a:spcBef>
        <a:spcAft>
          <a:spcPct val="0"/>
        </a:spcAft>
        <a:defRPr sz="4400">
          <a:solidFill>
            <a:srgbClr val="47292A"/>
          </a:solidFill>
          <a:latin typeface="Arial" charset="0"/>
          <a:ea typeface="Osaka" pitchFamily="1" charset="-128"/>
        </a:defRPr>
      </a:lvl3pPr>
      <a:lvl4pPr algn="ctr" rtl="0" eaLnBrk="1" fontAlgn="base" hangingPunct="1">
        <a:spcBef>
          <a:spcPct val="0"/>
        </a:spcBef>
        <a:spcAft>
          <a:spcPct val="0"/>
        </a:spcAft>
        <a:defRPr sz="4400">
          <a:solidFill>
            <a:srgbClr val="47292A"/>
          </a:solidFill>
          <a:latin typeface="Arial" charset="0"/>
          <a:ea typeface="Osaka" pitchFamily="1" charset="-128"/>
        </a:defRPr>
      </a:lvl4pPr>
      <a:lvl5pPr algn="ctr" rtl="0" eaLnBrk="1" fontAlgn="base" hangingPunct="1">
        <a:spcBef>
          <a:spcPct val="0"/>
        </a:spcBef>
        <a:spcAft>
          <a:spcPct val="0"/>
        </a:spcAft>
        <a:defRPr sz="4400">
          <a:solidFill>
            <a:srgbClr val="47292A"/>
          </a:solidFill>
          <a:latin typeface="Arial" charset="0"/>
          <a:ea typeface="Osaka" pitchFamily="1" charset="-128"/>
        </a:defRPr>
      </a:lvl5pPr>
      <a:lvl6pPr marL="457200" algn="ctr" rtl="0" eaLnBrk="1" fontAlgn="base" hangingPunct="1">
        <a:spcBef>
          <a:spcPct val="0"/>
        </a:spcBef>
        <a:spcAft>
          <a:spcPct val="0"/>
        </a:spcAft>
        <a:defRPr sz="4400">
          <a:solidFill>
            <a:srgbClr val="47292A"/>
          </a:solidFill>
          <a:latin typeface="Arial" charset="0"/>
          <a:ea typeface="Osaka" pitchFamily="1" charset="-128"/>
        </a:defRPr>
      </a:lvl6pPr>
      <a:lvl7pPr marL="914400" algn="ctr" rtl="0" eaLnBrk="1" fontAlgn="base" hangingPunct="1">
        <a:spcBef>
          <a:spcPct val="0"/>
        </a:spcBef>
        <a:spcAft>
          <a:spcPct val="0"/>
        </a:spcAft>
        <a:defRPr sz="4400">
          <a:solidFill>
            <a:srgbClr val="47292A"/>
          </a:solidFill>
          <a:latin typeface="Arial" charset="0"/>
          <a:ea typeface="Osaka" pitchFamily="1" charset="-128"/>
        </a:defRPr>
      </a:lvl7pPr>
      <a:lvl8pPr marL="1371600" algn="ctr" rtl="0" eaLnBrk="1" fontAlgn="base" hangingPunct="1">
        <a:spcBef>
          <a:spcPct val="0"/>
        </a:spcBef>
        <a:spcAft>
          <a:spcPct val="0"/>
        </a:spcAft>
        <a:defRPr sz="4400">
          <a:solidFill>
            <a:srgbClr val="47292A"/>
          </a:solidFill>
          <a:latin typeface="Arial" charset="0"/>
          <a:ea typeface="Osaka" pitchFamily="1" charset="-128"/>
        </a:defRPr>
      </a:lvl8pPr>
      <a:lvl9pPr marL="1828800" algn="ctr" rtl="0" eaLnBrk="1" fontAlgn="base" hangingPunct="1">
        <a:spcBef>
          <a:spcPct val="0"/>
        </a:spcBef>
        <a:spcAft>
          <a:spcPct val="0"/>
        </a:spcAft>
        <a:defRPr sz="4400">
          <a:solidFill>
            <a:srgbClr val="47292A"/>
          </a:solidFill>
          <a:latin typeface="Arial" charset="0"/>
          <a:ea typeface="Osaka" pitchFamily="1" charset="-128"/>
        </a:defRPr>
      </a:lvl9pPr>
    </p:titleStyle>
    <p:bodyStyle>
      <a:lvl1pPr marL="342900" indent="-342900" algn="l" rtl="0" eaLnBrk="1" fontAlgn="base" hangingPunct="1">
        <a:spcBef>
          <a:spcPct val="20000"/>
        </a:spcBef>
        <a:spcAft>
          <a:spcPct val="0"/>
        </a:spcAft>
        <a:buChar char="•"/>
        <a:defRPr sz="3200">
          <a:solidFill>
            <a:srgbClr val="47292A"/>
          </a:solidFill>
          <a:latin typeface="+mn-lt"/>
          <a:ea typeface="+mn-ea"/>
          <a:cs typeface="+mn-cs"/>
        </a:defRPr>
      </a:lvl1pPr>
      <a:lvl2pPr marL="742950" indent="-285750" algn="l" rtl="0" eaLnBrk="1" fontAlgn="base" hangingPunct="1">
        <a:spcBef>
          <a:spcPct val="20000"/>
        </a:spcBef>
        <a:spcAft>
          <a:spcPct val="0"/>
        </a:spcAft>
        <a:buChar char="–"/>
        <a:defRPr sz="2800">
          <a:solidFill>
            <a:srgbClr val="47292A"/>
          </a:solidFill>
          <a:latin typeface="+mn-lt"/>
          <a:ea typeface="+mn-ea"/>
        </a:defRPr>
      </a:lvl2pPr>
      <a:lvl3pPr marL="1143000" indent="-228600" algn="l" rtl="0" eaLnBrk="1" fontAlgn="base" hangingPunct="1">
        <a:spcBef>
          <a:spcPct val="20000"/>
        </a:spcBef>
        <a:spcAft>
          <a:spcPct val="0"/>
        </a:spcAft>
        <a:buChar char="•"/>
        <a:defRPr sz="2400">
          <a:solidFill>
            <a:srgbClr val="47292A"/>
          </a:solidFill>
          <a:latin typeface="+mn-lt"/>
          <a:ea typeface="+mn-ea"/>
        </a:defRPr>
      </a:lvl3pPr>
      <a:lvl4pPr marL="1600200" indent="-228600" algn="l" rtl="0" eaLnBrk="1" fontAlgn="base" hangingPunct="1">
        <a:spcBef>
          <a:spcPct val="20000"/>
        </a:spcBef>
        <a:spcAft>
          <a:spcPct val="0"/>
        </a:spcAft>
        <a:defRPr sz="2000">
          <a:solidFill>
            <a:srgbClr val="47292A"/>
          </a:solidFill>
          <a:latin typeface="+mn-lt"/>
          <a:ea typeface="+mn-ea"/>
        </a:defRPr>
      </a:lvl4pPr>
      <a:lvl5pPr marL="2057400" indent="-228600" algn="l" rtl="0" eaLnBrk="1" fontAlgn="base" hangingPunct="1">
        <a:spcBef>
          <a:spcPct val="20000"/>
        </a:spcBef>
        <a:spcAft>
          <a:spcPct val="0"/>
        </a:spcAft>
        <a:buChar char="»"/>
        <a:defRPr sz="2000">
          <a:solidFill>
            <a:srgbClr val="47292A"/>
          </a:solidFill>
          <a:latin typeface="+mn-lt"/>
          <a:ea typeface="+mn-ea"/>
        </a:defRPr>
      </a:lvl5pPr>
      <a:lvl6pPr marL="2514600" indent="-228600" algn="l" rtl="0" eaLnBrk="1" fontAlgn="base" hangingPunct="1">
        <a:spcBef>
          <a:spcPct val="20000"/>
        </a:spcBef>
        <a:spcAft>
          <a:spcPct val="0"/>
        </a:spcAft>
        <a:buChar char="»"/>
        <a:defRPr sz="2000">
          <a:solidFill>
            <a:srgbClr val="47292A"/>
          </a:solidFill>
          <a:latin typeface="+mn-lt"/>
          <a:ea typeface="+mn-ea"/>
        </a:defRPr>
      </a:lvl6pPr>
      <a:lvl7pPr marL="2971800" indent="-228600" algn="l" rtl="0" eaLnBrk="1" fontAlgn="base" hangingPunct="1">
        <a:spcBef>
          <a:spcPct val="20000"/>
        </a:spcBef>
        <a:spcAft>
          <a:spcPct val="0"/>
        </a:spcAft>
        <a:buChar char="»"/>
        <a:defRPr sz="2000">
          <a:solidFill>
            <a:srgbClr val="47292A"/>
          </a:solidFill>
          <a:latin typeface="+mn-lt"/>
          <a:ea typeface="+mn-ea"/>
        </a:defRPr>
      </a:lvl7pPr>
      <a:lvl8pPr marL="3429000" indent="-228600" algn="l" rtl="0" eaLnBrk="1" fontAlgn="base" hangingPunct="1">
        <a:spcBef>
          <a:spcPct val="20000"/>
        </a:spcBef>
        <a:spcAft>
          <a:spcPct val="0"/>
        </a:spcAft>
        <a:buChar char="»"/>
        <a:defRPr sz="2000">
          <a:solidFill>
            <a:srgbClr val="47292A"/>
          </a:solidFill>
          <a:latin typeface="+mn-lt"/>
          <a:ea typeface="+mn-ea"/>
        </a:defRPr>
      </a:lvl8pPr>
      <a:lvl9pPr marL="3886200" indent="-228600" algn="l" rtl="0" eaLnBrk="1" fontAlgn="base" hangingPunct="1">
        <a:spcBef>
          <a:spcPct val="20000"/>
        </a:spcBef>
        <a:spcAft>
          <a:spcPct val="0"/>
        </a:spcAft>
        <a:buChar char="»"/>
        <a:defRPr sz="2000">
          <a:solidFill>
            <a:srgbClr val="47292A"/>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eaLnBrk="1" hangingPunct="1">
              <a:defRPr/>
            </a:pPr>
            <a:endParaRPr lang="da-DK">
              <a:solidFill>
                <a:srgbClr val="000000">
                  <a:tint val="75000"/>
                </a:srgb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eaLnBrk="1" hangingPunct="1">
              <a:defRPr/>
            </a:pPr>
            <a:endParaRPr lang="da-DK">
              <a:latin typeface="Calibri" pitchFamily="34" charset="0"/>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ApexSansBookST" pitchFamily="2" charset="0"/>
              </a:defRPr>
            </a:lvl1pPr>
          </a:lstStyle>
          <a:p>
            <a:pPr eaLnBrk="1" hangingPunct="1">
              <a:defRPr/>
            </a:pPr>
            <a:fld id="{CEB1C51F-1D70-4981-B242-D9B41706578B}" type="slidenum">
              <a:rPr lang="da-DK">
                <a:ea typeface="+mn-ea"/>
              </a:rPr>
              <a:pPr eaLnBrk="1" hangingPunct="1">
                <a:defRPr/>
              </a:pPr>
              <a:t>‹nr.›</a:t>
            </a:fld>
            <a:endParaRPr lang="da-DK">
              <a:ea typeface="+mn-ea"/>
            </a:endParaRPr>
          </a:p>
        </p:txBody>
      </p:sp>
      <p:sp>
        <p:nvSpPr>
          <p:cNvPr id="8" name="Text Box 8"/>
          <p:cNvSpPr txBox="1">
            <a:spLocks noChangeArrowheads="1"/>
          </p:cNvSpPr>
          <p:nvPr userDrawn="1"/>
        </p:nvSpPr>
        <p:spPr bwMode="auto">
          <a:xfrm>
            <a:off x="2871788" y="6191250"/>
            <a:ext cx="1439862" cy="206375"/>
          </a:xfrm>
          <a:prstGeom prst="rect">
            <a:avLst/>
          </a:prstGeom>
          <a:noFill/>
          <a:ln w="9525">
            <a:noFill/>
            <a:miter lim="800000"/>
            <a:headEnd/>
            <a:tailEnd/>
          </a:ln>
          <a:effectLst/>
        </p:spPr>
        <p:txBody>
          <a:bodyPr>
            <a:spAutoFit/>
          </a:bodyPr>
          <a:lstStyle/>
          <a:p>
            <a:pPr eaLnBrk="1" hangingPunct="1">
              <a:lnSpc>
                <a:spcPct val="90000"/>
              </a:lnSpc>
              <a:defRPr/>
            </a:pPr>
            <a:r>
              <a:rPr lang="da-DK" sz="800" dirty="0">
                <a:solidFill>
                  <a:srgbClr val="E2007A"/>
                </a:solidFill>
                <a:latin typeface="ApexSansBookT" pitchFamily="2" charset="0"/>
                <a:ea typeface="+mn-ea"/>
              </a:rPr>
              <a:t>-</a:t>
            </a:r>
          </a:p>
        </p:txBody>
      </p:sp>
      <p:pic>
        <p:nvPicPr>
          <p:cNvPr id="1032" name="Picture 9" descr="DB_logotype_3155_70"/>
          <p:cNvPicPr>
            <a:picLocks noChangeAspect="1" noChangeArrowheads="1"/>
          </p:cNvPicPr>
          <p:nvPr userDrawn="1"/>
        </p:nvPicPr>
        <p:blipFill>
          <a:blip r:embed="rId13" cstate="email"/>
          <a:srcRect/>
          <a:stretch>
            <a:fillRect/>
          </a:stretch>
        </p:blipFill>
        <p:spPr bwMode="auto">
          <a:xfrm>
            <a:off x="8447088" y="0"/>
            <a:ext cx="696912" cy="6848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eorgia" pitchFamily="18" charset="0"/>
        </a:defRPr>
      </a:lvl2pPr>
      <a:lvl3pPr algn="ctr" rtl="0" eaLnBrk="0" fontAlgn="base" hangingPunct="0">
        <a:spcBef>
          <a:spcPct val="0"/>
        </a:spcBef>
        <a:spcAft>
          <a:spcPct val="0"/>
        </a:spcAft>
        <a:defRPr sz="4400">
          <a:solidFill>
            <a:schemeClr val="tx2"/>
          </a:solidFill>
          <a:latin typeface="Georgia" pitchFamily="18" charset="0"/>
        </a:defRPr>
      </a:lvl3pPr>
      <a:lvl4pPr algn="ctr" rtl="0" eaLnBrk="0" fontAlgn="base" hangingPunct="0">
        <a:spcBef>
          <a:spcPct val="0"/>
        </a:spcBef>
        <a:spcAft>
          <a:spcPct val="0"/>
        </a:spcAft>
        <a:defRPr sz="4400">
          <a:solidFill>
            <a:schemeClr val="tx2"/>
          </a:solidFill>
          <a:latin typeface="Georgia" pitchFamily="18" charset="0"/>
        </a:defRPr>
      </a:lvl4pPr>
      <a:lvl5pPr algn="ctr" rtl="0" eaLnBrk="0" fontAlgn="base" hangingPunct="0">
        <a:spcBef>
          <a:spcPct val="0"/>
        </a:spcBef>
        <a:spcAft>
          <a:spcPct val="0"/>
        </a:spcAft>
        <a:defRPr sz="4400">
          <a:solidFill>
            <a:schemeClr val="tx2"/>
          </a:solidFill>
          <a:latin typeface="Georgia" pitchFamily="18" charset="0"/>
        </a:defRPr>
      </a:lvl5pPr>
      <a:lvl6pPr marL="457200" algn="ctr" rtl="0" fontAlgn="base">
        <a:spcBef>
          <a:spcPct val="0"/>
        </a:spcBef>
        <a:spcAft>
          <a:spcPct val="0"/>
        </a:spcAft>
        <a:defRPr sz="4400">
          <a:solidFill>
            <a:schemeClr val="tx2"/>
          </a:solidFill>
          <a:latin typeface="Georgia" pitchFamily="18" charset="0"/>
        </a:defRPr>
      </a:lvl6pPr>
      <a:lvl7pPr marL="914400" algn="ctr" rtl="0" fontAlgn="base">
        <a:spcBef>
          <a:spcPct val="0"/>
        </a:spcBef>
        <a:spcAft>
          <a:spcPct val="0"/>
        </a:spcAft>
        <a:defRPr sz="4400">
          <a:solidFill>
            <a:schemeClr val="tx2"/>
          </a:solidFill>
          <a:latin typeface="Georgia" pitchFamily="18" charset="0"/>
        </a:defRPr>
      </a:lvl7pPr>
      <a:lvl8pPr marL="1371600" algn="ctr" rtl="0" fontAlgn="base">
        <a:spcBef>
          <a:spcPct val="0"/>
        </a:spcBef>
        <a:spcAft>
          <a:spcPct val="0"/>
        </a:spcAft>
        <a:defRPr sz="4400">
          <a:solidFill>
            <a:schemeClr val="tx2"/>
          </a:solidFill>
          <a:latin typeface="Georgia" pitchFamily="18" charset="0"/>
        </a:defRPr>
      </a:lvl8pPr>
      <a:lvl9pPr marL="1828800" algn="ctr" rtl="0" fontAlgn="base">
        <a:spcBef>
          <a:spcPct val="0"/>
        </a:spcBef>
        <a:spcAft>
          <a:spcPct val="0"/>
        </a:spcAft>
        <a:defRPr sz="4400">
          <a:solidFill>
            <a:schemeClr val="tx2"/>
          </a:solidFill>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eaLnBrk="1" hangingPunct="1">
              <a:defRPr/>
            </a:pPr>
            <a:endParaRPr lang="da-DK">
              <a:solidFill>
                <a:srgbClr val="000000"/>
              </a:solidFill>
              <a:ea typeface="+mn-ea"/>
            </a:endParaRPr>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1" hangingPunct="1">
              <a:defRPr/>
            </a:pPr>
            <a:endParaRPr lang="da-DK">
              <a:solidFill>
                <a:srgbClr val="000000"/>
              </a:solidFill>
              <a:ea typeface="+mn-ea"/>
            </a:endParaRPr>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1" hangingPunct="1">
              <a:defRPr/>
            </a:pPr>
            <a:fld id="{7D62F436-C469-4DCD-9A3E-98B4967C06DE}" type="slidenum">
              <a:rPr lang="da-DK">
                <a:solidFill>
                  <a:srgbClr val="000000"/>
                </a:solidFill>
                <a:ea typeface="+mn-ea"/>
              </a:rPr>
              <a:pPr eaLnBrk="1" hangingPunct="1">
                <a:defRPr/>
              </a:pPr>
              <a:t>‹nr.›</a:t>
            </a:fld>
            <a:endParaRPr lang="da-DK">
              <a:solidFill>
                <a:srgbClr val="000000"/>
              </a:solidFill>
              <a:ea typeface="+mn-ea"/>
            </a:endParaRPr>
          </a:p>
        </p:txBody>
      </p:sp>
      <p:sp>
        <p:nvSpPr>
          <p:cNvPr id="20487" name="Rectangle 7"/>
          <p:cNvSpPr>
            <a:spLocks noChangeArrowheads="1"/>
          </p:cNvSpPr>
          <p:nvPr userDrawn="1"/>
        </p:nvSpPr>
        <p:spPr bwMode="auto">
          <a:xfrm>
            <a:off x="0" y="0"/>
            <a:ext cx="9144000" cy="6858000"/>
          </a:xfrm>
          <a:prstGeom prst="rect">
            <a:avLst/>
          </a:prstGeom>
          <a:solidFill>
            <a:schemeClr val="tx2"/>
          </a:solidFill>
          <a:ln w="9525">
            <a:solidFill>
              <a:schemeClr val="tx1"/>
            </a:solidFill>
            <a:miter lim="800000"/>
            <a:headEnd/>
            <a:tailEnd/>
          </a:ln>
          <a:effectLst/>
        </p:spPr>
        <p:txBody>
          <a:bodyPr wrap="none" anchor="ctr"/>
          <a:lstStyle/>
          <a:p>
            <a:pPr eaLnBrk="1" hangingPunct="1">
              <a:defRPr/>
            </a:pPr>
            <a:endParaRPr lang="da-DK" sz="1800">
              <a:solidFill>
                <a:srgbClr val="000000"/>
              </a:solidFill>
              <a:latin typeface="Calibri" pitchFamily="34" charset="0"/>
              <a:ea typeface="+mn-ea"/>
            </a:endParaRPr>
          </a:p>
        </p:txBody>
      </p:sp>
      <p:sp>
        <p:nvSpPr>
          <p:cNvPr id="4" name="Date Placeholder 3"/>
          <p:cNvSpPr>
            <a:spLocks/>
          </p:cNvSpPr>
          <p:nvPr/>
        </p:nvSpPr>
        <p:spPr bwMode="auto">
          <a:xfrm>
            <a:off x="457200" y="6356350"/>
            <a:ext cx="2133600" cy="365125"/>
          </a:xfrm>
          <a:prstGeom prst="rect">
            <a:avLst/>
          </a:prstGeom>
          <a:noFill/>
          <a:ln w="9525">
            <a:noFill/>
            <a:miter lim="800000"/>
            <a:headEnd/>
            <a:tailEnd/>
          </a:ln>
        </p:spPr>
        <p:txBody>
          <a:bodyPr anchor="ctr"/>
          <a:lstStyle>
            <a:lvl1pPr algn="l" fontAlgn="auto">
              <a:spcBef>
                <a:spcPts val="0"/>
              </a:spcBef>
              <a:spcAft>
                <a:spcPts val="0"/>
              </a:spcAft>
              <a:defRPr sz="1200">
                <a:solidFill>
                  <a:schemeClr val="tx1">
                    <a:tint val="75000"/>
                  </a:schemeClr>
                </a:solidFill>
                <a:latin typeface="+mn-lt"/>
              </a:defRPr>
            </a:lvl1pPr>
          </a:lstStyle>
          <a:p>
            <a:pPr eaLnBrk="1" hangingPunct="1">
              <a:defRPr/>
            </a:pPr>
            <a:endParaRPr lang="da-DK">
              <a:solidFill>
                <a:srgbClr val="000000">
                  <a:tint val="75000"/>
                </a:srgbClr>
              </a:solidFill>
              <a:ea typeface="+mn-ea"/>
            </a:endParaRPr>
          </a:p>
        </p:txBody>
      </p:sp>
      <p:sp>
        <p:nvSpPr>
          <p:cNvPr id="5" name="Footer Placeholder 4"/>
          <p:cNvSpPr>
            <a:spLocks/>
          </p:cNvSpPr>
          <p:nvPr/>
        </p:nvSpPr>
        <p:spPr bwMode="auto">
          <a:xfrm>
            <a:off x="3124200" y="6356350"/>
            <a:ext cx="2895600" cy="365125"/>
          </a:xfrm>
          <a:prstGeom prst="rect">
            <a:avLst/>
          </a:prstGeom>
          <a:noFill/>
          <a:ln w="9525">
            <a:noFill/>
            <a:miter lim="800000"/>
            <a:headEnd/>
            <a:tailEnd/>
          </a:ln>
        </p:spPr>
        <p:txBody>
          <a:bodyPr anchor="ctr"/>
          <a:lstStyle/>
          <a:p>
            <a:pPr algn="ctr" eaLnBrk="1" hangingPunct="1">
              <a:defRPr/>
            </a:pPr>
            <a:endParaRPr lang="da-DK" sz="1200">
              <a:solidFill>
                <a:srgbClr val="898989"/>
              </a:solidFill>
              <a:latin typeface="Calibri" pitchFamily="34" charset="0"/>
              <a:ea typeface="+mn-ea"/>
            </a:endParaRPr>
          </a:p>
        </p:txBody>
      </p:sp>
      <p:sp>
        <p:nvSpPr>
          <p:cNvPr id="6" name="Slide Number Placeholder 5"/>
          <p:cNvSpPr>
            <a:spLocks/>
          </p:cNvSpPr>
          <p:nvPr/>
        </p:nvSpPr>
        <p:spPr bwMode="auto">
          <a:xfrm>
            <a:off x="6553200" y="6356350"/>
            <a:ext cx="2133600" cy="365125"/>
          </a:xfrm>
          <a:prstGeom prst="rect">
            <a:avLst/>
          </a:prstGeom>
          <a:noFill/>
          <a:ln w="9525">
            <a:noFill/>
            <a:miter lim="800000"/>
            <a:headEnd/>
            <a:tailEnd/>
          </a:ln>
        </p:spPr>
        <p:txBody>
          <a:bodyPr anchor="ctr"/>
          <a:lstStyle>
            <a:lvl1pPr algn="r">
              <a:defRPr sz="1000">
                <a:solidFill>
                  <a:srgbClr val="898989"/>
                </a:solidFill>
                <a:latin typeface="ApexSansBookST" pitchFamily="2" charset="0"/>
              </a:defRPr>
            </a:lvl1pPr>
          </a:lstStyle>
          <a:p>
            <a:pPr eaLnBrk="1" hangingPunct="1">
              <a:defRPr/>
            </a:pPr>
            <a:fld id="{C51501C7-2766-4FEC-8333-BACEB50421F7}" type="slidenum">
              <a:rPr lang="da-DK">
                <a:ea typeface="+mn-ea"/>
              </a:rPr>
              <a:pPr eaLnBrk="1" hangingPunct="1">
                <a:defRPr/>
              </a:pPr>
              <a:t>‹nr.›</a:t>
            </a:fld>
            <a:endParaRPr lang="da-DK">
              <a:ea typeface="+mn-ea"/>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endParaRPr lang="da-DK">
              <a:solidFill>
                <a:srgbClr val="000000">
                  <a:tint val="75000"/>
                </a:srgb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cs typeface="+mn-cs"/>
              </a:defRPr>
            </a:lvl1pPr>
          </a:lstStyle>
          <a:p>
            <a:pPr eaLnBrk="1" hangingPunct="1">
              <a:defRPr/>
            </a:pPr>
            <a:endParaRPr lang="da-DK">
              <a:latin typeface="Calibri" pitchFamily="34" charset="0"/>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ApexSansBookST" pitchFamily="2" charset="0"/>
                <a:cs typeface="+mn-cs"/>
              </a:defRPr>
            </a:lvl1pPr>
          </a:lstStyle>
          <a:p>
            <a:pPr eaLnBrk="1" hangingPunct="1">
              <a:defRPr/>
            </a:pPr>
            <a:fld id="{83613D10-F365-4E83-BCAA-CB03EE6CE8E5}" type="slidenum">
              <a:rPr lang="da-DK">
                <a:ea typeface="+mn-ea"/>
              </a:rPr>
              <a:pPr eaLnBrk="1" hangingPunct="1">
                <a:defRPr/>
              </a:pPr>
              <a:t>‹nr.›</a:t>
            </a:fld>
            <a:endParaRPr lang="da-DK">
              <a:ea typeface="+mn-ea"/>
            </a:endParaRPr>
          </a:p>
        </p:txBody>
      </p:sp>
      <p:sp>
        <p:nvSpPr>
          <p:cNvPr id="7" name="Text Box 7"/>
          <p:cNvSpPr txBox="1">
            <a:spLocks noChangeArrowheads="1"/>
          </p:cNvSpPr>
          <p:nvPr/>
        </p:nvSpPr>
        <p:spPr bwMode="auto">
          <a:xfrm>
            <a:off x="495300" y="6191250"/>
            <a:ext cx="939800" cy="639763"/>
          </a:xfrm>
          <a:prstGeom prst="rect">
            <a:avLst/>
          </a:prstGeom>
          <a:noFill/>
          <a:ln w="9525">
            <a:noFill/>
            <a:miter lim="800000"/>
            <a:headEnd/>
            <a:tailEnd/>
          </a:ln>
          <a:effectLst/>
        </p:spPr>
        <p:txBody>
          <a:bodyPr>
            <a:spAutoFit/>
          </a:bodyPr>
          <a:lstStyle/>
          <a:p>
            <a:pPr eaLnBrk="1" fontAlgn="auto" hangingPunct="1">
              <a:lnSpc>
                <a:spcPct val="90000"/>
              </a:lnSpc>
              <a:spcBef>
                <a:spcPts val="0"/>
              </a:spcBef>
              <a:spcAft>
                <a:spcPts val="0"/>
              </a:spcAft>
              <a:defRPr/>
            </a:pPr>
            <a:r>
              <a:rPr lang="da-DK" sz="800" dirty="0">
                <a:solidFill>
                  <a:srgbClr val="E2007A"/>
                </a:solidFill>
                <a:latin typeface="ApexSansBookT" pitchFamily="2" charset="0"/>
                <a:ea typeface="+mn-ea"/>
                <a:cs typeface="Arial" charset="0"/>
              </a:rPr>
              <a:t>-</a:t>
            </a:r>
          </a:p>
          <a:p>
            <a:pPr eaLnBrk="1" fontAlgn="auto" hangingPunct="1">
              <a:lnSpc>
                <a:spcPct val="90000"/>
              </a:lnSpc>
              <a:spcBef>
                <a:spcPts val="0"/>
              </a:spcBef>
              <a:spcAft>
                <a:spcPts val="0"/>
              </a:spcAft>
              <a:defRPr/>
            </a:pPr>
            <a:r>
              <a:rPr lang="da-DK" sz="800" dirty="0">
                <a:solidFill>
                  <a:srgbClr val="E2007A"/>
                </a:solidFill>
                <a:latin typeface="ApexSansBookT" pitchFamily="2" charset="0"/>
                <a:ea typeface="+mn-ea"/>
                <a:cs typeface="Arial" charset="0"/>
              </a:rPr>
              <a:t>COPENHAGEN</a:t>
            </a:r>
          </a:p>
          <a:p>
            <a:pPr eaLnBrk="1" fontAlgn="auto" hangingPunct="1">
              <a:lnSpc>
                <a:spcPct val="90000"/>
              </a:lnSpc>
              <a:spcBef>
                <a:spcPts val="0"/>
              </a:spcBef>
              <a:spcAft>
                <a:spcPts val="0"/>
              </a:spcAft>
              <a:defRPr/>
            </a:pPr>
            <a:r>
              <a:rPr lang="da-DK" sz="800" dirty="0">
                <a:solidFill>
                  <a:srgbClr val="E2007A"/>
                </a:solidFill>
                <a:latin typeface="ApexSansBookT" pitchFamily="2" charset="0"/>
                <a:ea typeface="+mn-ea"/>
                <a:cs typeface="Arial" charset="0"/>
              </a:rPr>
              <a:t>LIVING</a:t>
            </a:r>
          </a:p>
          <a:p>
            <a:pPr eaLnBrk="1" fontAlgn="auto" hangingPunct="1">
              <a:lnSpc>
                <a:spcPct val="90000"/>
              </a:lnSpc>
              <a:spcBef>
                <a:spcPts val="0"/>
              </a:spcBef>
              <a:spcAft>
                <a:spcPts val="0"/>
              </a:spcAft>
              <a:defRPr/>
            </a:pPr>
            <a:r>
              <a:rPr lang="da-DK" sz="800" dirty="0">
                <a:solidFill>
                  <a:srgbClr val="E2007A"/>
                </a:solidFill>
                <a:latin typeface="ApexSansBookT" pitchFamily="2" charset="0"/>
                <a:ea typeface="+mn-ea"/>
                <a:cs typeface="Arial" charset="0"/>
              </a:rPr>
              <a:t>LAB</a:t>
            </a:r>
          </a:p>
          <a:p>
            <a:pPr eaLnBrk="1" fontAlgn="auto" hangingPunct="1">
              <a:lnSpc>
                <a:spcPct val="90000"/>
              </a:lnSpc>
              <a:spcBef>
                <a:spcPts val="0"/>
              </a:spcBef>
              <a:spcAft>
                <a:spcPts val="0"/>
              </a:spcAft>
              <a:defRPr/>
            </a:pPr>
            <a:r>
              <a:rPr lang="da-DK" sz="800" dirty="0">
                <a:solidFill>
                  <a:srgbClr val="E2007A"/>
                </a:solidFill>
                <a:latin typeface="ApexSansBookT" pitchFamily="2" charset="0"/>
                <a:ea typeface="+mn-ea"/>
                <a:cs typeface="Arial" charset="0"/>
              </a:rPr>
              <a:t>-</a:t>
            </a:r>
          </a:p>
        </p:txBody>
      </p:sp>
      <p:sp>
        <p:nvSpPr>
          <p:cNvPr id="8" name="Text Box 8"/>
          <p:cNvSpPr txBox="1">
            <a:spLocks noChangeArrowheads="1"/>
          </p:cNvSpPr>
          <p:nvPr/>
        </p:nvSpPr>
        <p:spPr bwMode="auto">
          <a:xfrm>
            <a:off x="2871788" y="6191250"/>
            <a:ext cx="1439862" cy="639763"/>
          </a:xfrm>
          <a:prstGeom prst="rect">
            <a:avLst/>
          </a:prstGeom>
          <a:noFill/>
          <a:ln w="9525">
            <a:noFill/>
            <a:miter lim="800000"/>
            <a:headEnd/>
            <a:tailEnd/>
          </a:ln>
          <a:effectLst/>
        </p:spPr>
        <p:txBody>
          <a:bodyPr>
            <a:spAutoFit/>
          </a:bodyPr>
          <a:lstStyle/>
          <a:p>
            <a:pPr eaLnBrk="1" hangingPunct="1">
              <a:lnSpc>
                <a:spcPct val="90000"/>
              </a:lnSpc>
              <a:defRPr/>
            </a:pPr>
            <a:r>
              <a:rPr lang="da-DK" sz="800">
                <a:solidFill>
                  <a:srgbClr val="E2007A"/>
                </a:solidFill>
                <a:latin typeface="ApexSansBookT" pitchFamily="2" charset="0"/>
                <a:ea typeface="+mn-ea"/>
                <a:cs typeface="Arial" charset="0"/>
              </a:rPr>
              <a:t>-</a:t>
            </a:r>
          </a:p>
          <a:p>
            <a:pPr eaLnBrk="1" hangingPunct="1">
              <a:lnSpc>
                <a:spcPct val="90000"/>
              </a:lnSpc>
              <a:defRPr/>
            </a:pPr>
            <a:r>
              <a:rPr lang="da-DK" sz="800">
                <a:solidFill>
                  <a:srgbClr val="E2007A"/>
                </a:solidFill>
                <a:latin typeface="ApexSansBookT" pitchFamily="2" charset="0"/>
                <a:ea typeface="+mn-ea"/>
                <a:cs typeface="Arial" charset="0"/>
              </a:rPr>
              <a:t>26. september 2010</a:t>
            </a:r>
          </a:p>
          <a:p>
            <a:pPr eaLnBrk="1" hangingPunct="1">
              <a:lnSpc>
                <a:spcPct val="90000"/>
              </a:lnSpc>
              <a:defRPr/>
            </a:pPr>
            <a:r>
              <a:rPr lang="da-DK" sz="800">
                <a:solidFill>
                  <a:srgbClr val="E2007A"/>
                </a:solidFill>
                <a:latin typeface="ApexSansBookT" pitchFamily="2" charset="0"/>
                <a:ea typeface="+mn-ea"/>
                <a:cs typeface="Arial" charset="0"/>
              </a:rPr>
              <a:t>-</a:t>
            </a:r>
          </a:p>
          <a:p>
            <a:pPr eaLnBrk="1" hangingPunct="1">
              <a:lnSpc>
                <a:spcPct val="90000"/>
              </a:lnSpc>
              <a:defRPr/>
            </a:pPr>
            <a:r>
              <a:rPr lang="da-DK" sz="800">
                <a:solidFill>
                  <a:srgbClr val="E2007A"/>
                </a:solidFill>
                <a:latin typeface="ApexSansBookT" pitchFamily="2" charset="0"/>
                <a:ea typeface="+mn-ea"/>
                <a:cs typeface="Arial" charset="0"/>
              </a:rPr>
              <a:t>-</a:t>
            </a:r>
          </a:p>
          <a:p>
            <a:pPr eaLnBrk="1" hangingPunct="1">
              <a:lnSpc>
                <a:spcPct val="90000"/>
              </a:lnSpc>
              <a:defRPr/>
            </a:pPr>
            <a:r>
              <a:rPr lang="da-DK" sz="800">
                <a:solidFill>
                  <a:srgbClr val="E2007A"/>
                </a:solidFill>
                <a:latin typeface="ApexSansBookT" pitchFamily="2" charset="0"/>
                <a:ea typeface="+mn-ea"/>
                <a:cs typeface="Arial" charset="0"/>
              </a:rPr>
              <a:t>-</a:t>
            </a:r>
          </a:p>
        </p:txBody>
      </p:sp>
      <p:sp>
        <p:nvSpPr>
          <p:cNvPr id="9" name="Text Box 9"/>
          <p:cNvSpPr txBox="1">
            <a:spLocks noChangeArrowheads="1"/>
          </p:cNvSpPr>
          <p:nvPr/>
        </p:nvSpPr>
        <p:spPr bwMode="auto">
          <a:xfrm>
            <a:off x="5607050" y="6191250"/>
            <a:ext cx="1822450" cy="652463"/>
          </a:xfrm>
          <a:prstGeom prst="rect">
            <a:avLst/>
          </a:prstGeom>
          <a:noFill/>
          <a:ln w="9525">
            <a:noFill/>
            <a:miter lim="800000"/>
            <a:headEnd/>
            <a:tailEnd/>
          </a:ln>
          <a:effectLst/>
        </p:spPr>
        <p:txBody>
          <a:bodyPr>
            <a:spAutoFit/>
          </a:bodyPr>
          <a:lstStyle/>
          <a:p>
            <a:pPr eaLnBrk="1" fontAlgn="auto" hangingPunct="1">
              <a:lnSpc>
                <a:spcPct val="90000"/>
              </a:lnSpc>
              <a:spcBef>
                <a:spcPts val="0"/>
              </a:spcBef>
              <a:spcAft>
                <a:spcPts val="0"/>
              </a:spcAft>
              <a:defRPr/>
            </a:pPr>
            <a:r>
              <a:rPr lang="da-DK" sz="800" dirty="0">
                <a:solidFill>
                  <a:srgbClr val="E2007A"/>
                </a:solidFill>
                <a:latin typeface="ApexSansBookST" pitchFamily="2" charset="0"/>
                <a:ea typeface="+mn-ea"/>
                <a:cs typeface="Arial" charset="0"/>
              </a:rPr>
              <a:t>-</a:t>
            </a:r>
          </a:p>
          <a:p>
            <a:pPr eaLnBrk="1" fontAlgn="auto" hangingPunct="1">
              <a:lnSpc>
                <a:spcPct val="90000"/>
              </a:lnSpc>
              <a:spcBef>
                <a:spcPts val="0"/>
              </a:spcBef>
              <a:spcAft>
                <a:spcPts val="0"/>
              </a:spcAft>
              <a:defRPr/>
            </a:pPr>
            <a:r>
              <a:rPr lang="da-DK" sz="800" dirty="0">
                <a:solidFill>
                  <a:srgbClr val="E2007A"/>
                </a:solidFill>
                <a:latin typeface="ApexSansBookST" pitchFamily="2" charset="0"/>
                <a:ea typeface="+mn-ea"/>
                <a:cs typeface="Arial" charset="0"/>
              </a:rPr>
              <a:t>COPENHAGENLIVINGLAB.COM</a:t>
            </a:r>
          </a:p>
          <a:p>
            <a:pPr eaLnBrk="1" fontAlgn="auto" hangingPunct="1">
              <a:lnSpc>
                <a:spcPct val="90000"/>
              </a:lnSpc>
              <a:spcBef>
                <a:spcPts val="0"/>
              </a:spcBef>
              <a:spcAft>
                <a:spcPts val="0"/>
              </a:spcAft>
              <a:defRPr/>
            </a:pPr>
            <a:r>
              <a:rPr lang="da-DK" sz="800" dirty="0">
                <a:solidFill>
                  <a:srgbClr val="E2007A"/>
                </a:solidFill>
                <a:latin typeface="ApexSansBookST" pitchFamily="2" charset="0"/>
                <a:ea typeface="+mn-ea"/>
                <a:cs typeface="Arial" charset="0"/>
              </a:rPr>
              <a:t>-</a:t>
            </a:r>
          </a:p>
          <a:p>
            <a:pPr eaLnBrk="1" fontAlgn="auto" hangingPunct="1">
              <a:lnSpc>
                <a:spcPct val="90000"/>
              </a:lnSpc>
              <a:spcBef>
                <a:spcPts val="0"/>
              </a:spcBef>
              <a:spcAft>
                <a:spcPts val="0"/>
              </a:spcAft>
              <a:defRPr/>
            </a:pPr>
            <a:r>
              <a:rPr lang="da-DK" sz="800" dirty="0">
                <a:solidFill>
                  <a:srgbClr val="E2007A"/>
                </a:solidFill>
                <a:latin typeface="ApexSansBookST" pitchFamily="2" charset="0"/>
                <a:ea typeface="+mn-ea"/>
                <a:cs typeface="Arial" charset="0"/>
              </a:rPr>
              <a:t>-</a:t>
            </a:r>
          </a:p>
          <a:p>
            <a:pPr eaLnBrk="1" fontAlgn="auto" hangingPunct="1">
              <a:lnSpc>
                <a:spcPct val="90000"/>
              </a:lnSpc>
              <a:spcBef>
                <a:spcPts val="0"/>
              </a:spcBef>
              <a:spcAft>
                <a:spcPts val="0"/>
              </a:spcAft>
              <a:defRPr/>
            </a:pPr>
            <a:r>
              <a:rPr lang="da-DK" sz="900" dirty="0">
                <a:solidFill>
                  <a:srgbClr val="E2007A"/>
                </a:solidFill>
                <a:latin typeface="ApexSansBookST" pitchFamily="2" charset="0"/>
                <a:ea typeface="+mn-ea"/>
                <a:cs typeface="Arial" charset="0"/>
              </a:rPr>
              <a:t>-</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eorgia" pitchFamily="18" charset="0"/>
        </a:defRPr>
      </a:lvl2pPr>
      <a:lvl3pPr algn="ctr" rtl="0" eaLnBrk="0" fontAlgn="base" hangingPunct="0">
        <a:spcBef>
          <a:spcPct val="0"/>
        </a:spcBef>
        <a:spcAft>
          <a:spcPct val="0"/>
        </a:spcAft>
        <a:defRPr sz="4400">
          <a:solidFill>
            <a:schemeClr val="tx2"/>
          </a:solidFill>
          <a:latin typeface="Georgia" pitchFamily="18" charset="0"/>
        </a:defRPr>
      </a:lvl3pPr>
      <a:lvl4pPr algn="ctr" rtl="0" eaLnBrk="0" fontAlgn="base" hangingPunct="0">
        <a:spcBef>
          <a:spcPct val="0"/>
        </a:spcBef>
        <a:spcAft>
          <a:spcPct val="0"/>
        </a:spcAft>
        <a:defRPr sz="4400">
          <a:solidFill>
            <a:schemeClr val="tx2"/>
          </a:solidFill>
          <a:latin typeface="Georgia" pitchFamily="18" charset="0"/>
        </a:defRPr>
      </a:lvl4pPr>
      <a:lvl5pPr algn="ctr" rtl="0" eaLnBrk="0" fontAlgn="base" hangingPunct="0">
        <a:spcBef>
          <a:spcPct val="0"/>
        </a:spcBef>
        <a:spcAft>
          <a:spcPct val="0"/>
        </a:spcAft>
        <a:defRPr sz="4400">
          <a:solidFill>
            <a:schemeClr val="tx2"/>
          </a:solidFill>
          <a:latin typeface="Georgia" pitchFamily="18" charset="0"/>
        </a:defRPr>
      </a:lvl5pPr>
      <a:lvl6pPr marL="457200" algn="ctr" rtl="0" fontAlgn="base">
        <a:spcBef>
          <a:spcPct val="0"/>
        </a:spcBef>
        <a:spcAft>
          <a:spcPct val="0"/>
        </a:spcAft>
        <a:defRPr sz="4400">
          <a:solidFill>
            <a:schemeClr val="tx2"/>
          </a:solidFill>
          <a:latin typeface="Georgia" pitchFamily="18" charset="0"/>
        </a:defRPr>
      </a:lvl6pPr>
      <a:lvl7pPr marL="914400" algn="ctr" rtl="0" fontAlgn="base">
        <a:spcBef>
          <a:spcPct val="0"/>
        </a:spcBef>
        <a:spcAft>
          <a:spcPct val="0"/>
        </a:spcAft>
        <a:defRPr sz="4400">
          <a:solidFill>
            <a:schemeClr val="tx2"/>
          </a:solidFill>
          <a:latin typeface="Georgia" pitchFamily="18" charset="0"/>
        </a:defRPr>
      </a:lvl7pPr>
      <a:lvl8pPr marL="1371600" algn="ctr" rtl="0" fontAlgn="base">
        <a:spcBef>
          <a:spcPct val="0"/>
        </a:spcBef>
        <a:spcAft>
          <a:spcPct val="0"/>
        </a:spcAft>
        <a:defRPr sz="4400">
          <a:solidFill>
            <a:schemeClr val="tx2"/>
          </a:solidFill>
          <a:latin typeface="Georgia" pitchFamily="18" charset="0"/>
        </a:defRPr>
      </a:lvl8pPr>
      <a:lvl9pPr marL="1828800" algn="ctr" rtl="0" fontAlgn="base">
        <a:spcBef>
          <a:spcPct val="0"/>
        </a:spcBef>
        <a:spcAft>
          <a:spcPct val="0"/>
        </a:spcAft>
        <a:defRPr sz="4400">
          <a:solidFill>
            <a:schemeClr val="tx2"/>
          </a:solidFill>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denoffentligesektor.d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moos-bjerre.d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mailto:msh@db.dk" TargetMode="External"/><Relationship Id="rId2" Type="http://schemas.openxmlformats.org/officeDocument/2006/relationships/hyperlink" Target="http://fremtidensbiblioteker.blogspot.com/"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biblioteksdebat.blogspot.com/" TargetMode="External"/><Relationship Id="rId4" Type="http://schemas.openxmlformats.org/officeDocument/2006/relationships/hyperlink" Target="http://www.db.dk/"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26.wmf"/><Relationship Id="rId5" Type="http://schemas.openxmlformats.org/officeDocument/2006/relationships/image" Target="../media/image25.pn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0"/>
          </p:nvPr>
        </p:nvSpPr>
        <p:spPr/>
        <p:txBody>
          <a:bodyPr/>
          <a:lstStyle/>
          <a:p>
            <a:endParaRPr lang="da-DK" smtClean="0"/>
          </a:p>
          <a:p>
            <a:endParaRPr lang="da-DK"/>
          </a:p>
        </p:txBody>
      </p:sp>
      <p:pic>
        <p:nvPicPr>
          <p:cNvPr id="6" name="Picture 6"/>
          <p:cNvPicPr>
            <a:picLocks noChangeAspect="1" noChangeArrowheads="1"/>
          </p:cNvPicPr>
          <p:nvPr/>
        </p:nvPicPr>
        <p:blipFill>
          <a:blip r:embed="rId2" cstate="email">
            <a:duotone>
              <a:schemeClr val="accent5">
                <a:shade val="45000"/>
                <a:satMod val="135000"/>
              </a:schemeClr>
              <a:prstClr val="white"/>
            </a:duotone>
          </a:blip>
          <a:srcRect/>
          <a:stretch>
            <a:fillRect/>
          </a:stretch>
        </p:blipFill>
        <p:spPr bwMode="auto">
          <a:xfrm>
            <a:off x="0" y="-1"/>
            <a:ext cx="1490622" cy="2132857"/>
          </a:xfrm>
          <a:prstGeom prst="rect">
            <a:avLst/>
          </a:prstGeom>
          <a:noFill/>
          <a:ln w="9525">
            <a:noFill/>
            <a:miter lim="800000"/>
            <a:headEnd/>
            <a:tailEnd/>
          </a:ln>
          <a:effectLst>
            <a:softEdge rad="127000"/>
          </a:effectLst>
        </p:spPr>
      </p:pic>
      <p:sp>
        <p:nvSpPr>
          <p:cNvPr id="7" name="Rektangel 6"/>
          <p:cNvSpPr/>
          <p:nvPr/>
        </p:nvSpPr>
        <p:spPr>
          <a:xfrm>
            <a:off x="1259632" y="620688"/>
            <a:ext cx="7034298" cy="830997"/>
          </a:xfrm>
          <a:prstGeom prst="rect">
            <a:avLst/>
          </a:prstGeom>
          <a:noFill/>
        </p:spPr>
        <p:txBody>
          <a:bodyPr wrap="none" lIns="91440" tIns="45720" rIns="91440" bIns="45720">
            <a:spAutoFit/>
          </a:bodyPr>
          <a:lstStyle/>
          <a:p>
            <a:pPr algn="ctr"/>
            <a:r>
              <a:rPr lang="da-DK" sz="4800" b="1" cap="none" spc="0" dirty="0" smtClean="0">
                <a:ln w="10541" cmpd="sng">
                  <a:solidFill>
                    <a:schemeClr val="accent1">
                      <a:shade val="88000"/>
                      <a:satMod val="110000"/>
                    </a:schemeClr>
                  </a:solidFill>
                  <a:prstDash val="solid"/>
                </a:ln>
                <a:solidFill>
                  <a:srgbClr val="007880"/>
                </a:solidFill>
                <a:effectLst/>
              </a:rPr>
              <a:t>Fremtidens Biblioteker </a:t>
            </a:r>
            <a:endParaRPr lang="da-DK" sz="4800" b="1" cap="none" spc="0" dirty="0">
              <a:ln w="10541" cmpd="sng">
                <a:solidFill>
                  <a:schemeClr val="accent1">
                    <a:shade val="88000"/>
                    <a:satMod val="110000"/>
                  </a:schemeClr>
                </a:solidFill>
                <a:prstDash val="solid"/>
              </a:ln>
              <a:solidFill>
                <a:srgbClr val="007880"/>
              </a:solidFill>
              <a:effectLst/>
            </a:endParaRPr>
          </a:p>
        </p:txBody>
      </p:sp>
      <p:sp>
        <p:nvSpPr>
          <p:cNvPr id="71681" name="Rectangle 1"/>
          <p:cNvSpPr>
            <a:spLocks noChangeArrowheads="1"/>
          </p:cNvSpPr>
          <p:nvPr/>
        </p:nvSpPr>
        <p:spPr bwMode="auto">
          <a:xfrm>
            <a:off x="0" y="2996952"/>
            <a:ext cx="9144000" cy="457200"/>
          </a:xfrm>
          <a:prstGeom prst="rect">
            <a:avLst/>
          </a:prstGeom>
          <a:noFill/>
          <a:ln w="9525">
            <a:noFill/>
            <a:miter lim="800000"/>
            <a:headEnd/>
            <a:tailEnd/>
          </a:ln>
          <a:effectLst/>
        </p:spPr>
        <p:txBody>
          <a:bodyPr vert="horz" wrap="non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altLang="ko-KR" sz="2000" b="1" i="0" u="none" strike="noStrike" cap="none" normalizeH="0" baseline="0" dirty="0" err="1" smtClean="0">
                <a:ln>
                  <a:noFill/>
                </a:ln>
                <a:solidFill>
                  <a:srgbClr val="006666"/>
                </a:solidFill>
                <a:effectLst/>
                <a:latin typeface="Calibri" pitchFamily="34" charset="0"/>
                <a:ea typeface="Times New Roman" pitchFamily="18" charset="0"/>
                <a:cs typeface="Calibri" pitchFamily="34" charset="0"/>
              </a:rPr>
              <a:t>Tænketanksmøde</a:t>
            </a:r>
            <a:r>
              <a:rPr kumimoji="0" lang="da-DK" altLang="ko-KR" sz="2000" b="1" i="0" u="none" strike="noStrike" cap="none" normalizeH="0" baseline="0" dirty="0" smtClean="0">
                <a:ln>
                  <a:noFill/>
                </a:ln>
                <a:solidFill>
                  <a:srgbClr val="006666"/>
                </a:solidFill>
                <a:effectLst/>
                <a:latin typeface="Calibri" pitchFamily="34" charset="0"/>
                <a:ea typeface="Times New Roman" pitchFamily="18" charset="0"/>
                <a:cs typeface="Calibri" pitchFamily="34" charset="0"/>
              </a:rPr>
              <a:t> nr. 1</a:t>
            </a:r>
            <a:endParaRPr kumimoji="0" lang="da-DK" altLang="ko-KR" sz="16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ko-KR"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25. april 2012 </a:t>
            </a:r>
            <a:r>
              <a:rPr kumimoji="0" lang="da-DK" altLang="ko-KR" sz="1200" b="1" i="0" u="none" strike="noStrike" cap="none" normalizeH="0" baseline="0" dirty="0" err="1" smtClean="0">
                <a:ln>
                  <a:noFill/>
                </a:ln>
                <a:solidFill>
                  <a:schemeClr val="tx1"/>
                </a:solidFill>
                <a:effectLst/>
                <a:latin typeface="Calibri" pitchFamily="34" charset="0"/>
                <a:ea typeface="Batang" pitchFamily="18" charset="-127"/>
                <a:cs typeface="Calibri" pitchFamily="34" charset="0"/>
              </a:rPr>
              <a:t>Vartov</a:t>
            </a:r>
            <a:r>
              <a:rPr kumimoji="0" lang="da-DK" altLang="ko-KR" sz="600" b="0" i="0" u="none" strike="noStrike" cap="none" normalizeH="0" baseline="0" dirty="0" smtClean="0">
                <a:ln>
                  <a:noFill/>
                </a:ln>
                <a:solidFill>
                  <a:schemeClr val="tx1"/>
                </a:solidFill>
                <a:effectLst/>
                <a:latin typeface="Arial" pitchFamily="34" charset="0"/>
                <a:cs typeface="Arial" pitchFamily="34" charset="0"/>
              </a:rPr>
              <a:t> </a:t>
            </a:r>
            <a:endParaRPr kumimoji="0" lang="da-DK" altLang="ko-K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ktangel 8"/>
          <p:cNvSpPr/>
          <p:nvPr/>
        </p:nvSpPr>
        <p:spPr>
          <a:xfrm>
            <a:off x="1403648" y="1340768"/>
            <a:ext cx="6624736" cy="369332"/>
          </a:xfrm>
          <a:prstGeom prst="rect">
            <a:avLst/>
          </a:prstGeom>
        </p:spPr>
        <p:txBody>
          <a:bodyPr wrap="square">
            <a:spAutoFit/>
          </a:bodyPr>
          <a:lstStyle/>
          <a:p>
            <a:r>
              <a:rPr lang="da-DK" sz="1800" i="1" dirty="0" smtClean="0"/>
              <a:t>Hvordan ser de ud, hvem bruger dem og hvad indeholder de?</a:t>
            </a:r>
            <a:endParaRPr lang="da-DK" sz="1800" dirty="0"/>
          </a:p>
        </p:txBody>
      </p:sp>
      <p:pic>
        <p:nvPicPr>
          <p:cNvPr id="50178" name="Picture 2" descr="http://1.bp.blogspot.com/-wtDXf-Pnlas/ThbICjThdVI/AAAAAAAAA2o/GKgx-8Ad6rU/s640/grubleren.png"/>
          <p:cNvPicPr>
            <a:picLocks noChangeAspect="1" noChangeArrowheads="1"/>
          </p:cNvPicPr>
          <p:nvPr/>
        </p:nvPicPr>
        <p:blipFill>
          <a:blip r:embed="rId3" cstate="print"/>
          <a:srcRect/>
          <a:stretch>
            <a:fillRect/>
          </a:stretch>
        </p:blipFill>
        <p:spPr bwMode="auto">
          <a:xfrm>
            <a:off x="971600" y="1857375"/>
            <a:ext cx="6096000" cy="50006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dsholder til diasnummer 6"/>
          <p:cNvSpPr>
            <a:spLocks noGrp="1"/>
          </p:cNvSpPr>
          <p:nvPr>
            <p:ph type="sldNum" sz="quarter" idx="12"/>
          </p:nvPr>
        </p:nvSpPr>
        <p:spPr bwMode="auto">
          <a:noFill/>
          <a:ln>
            <a:miter lim="800000"/>
            <a:headEnd/>
            <a:tailEnd/>
          </a:ln>
        </p:spPr>
        <p:txBody>
          <a:bodyPr/>
          <a:lstStyle/>
          <a:p>
            <a:fld id="{946C8613-31E5-4D9A-B0A6-33677DFA38A4}" type="slidenum">
              <a:rPr lang="da-DK" smtClean="0"/>
              <a:pPr/>
              <a:t>10</a:t>
            </a:fld>
            <a:endParaRPr lang="da-DK" smtClean="0"/>
          </a:p>
        </p:txBody>
      </p:sp>
      <p:sp>
        <p:nvSpPr>
          <p:cNvPr id="13315" name="Rectangle 2"/>
          <p:cNvSpPr>
            <a:spLocks noGrp="1" noChangeArrowheads="1"/>
          </p:cNvSpPr>
          <p:nvPr>
            <p:ph type="body" sz="half" idx="2"/>
          </p:nvPr>
        </p:nvSpPr>
        <p:spPr>
          <a:xfrm>
            <a:off x="3998913" y="1047750"/>
            <a:ext cx="4038600" cy="4525963"/>
          </a:xfrm>
        </p:spPr>
        <p:txBody>
          <a:bodyPr/>
          <a:lstStyle/>
          <a:p>
            <a:pPr marL="0" indent="0" eaLnBrk="1" hangingPunct="1">
              <a:lnSpc>
                <a:spcPct val="80000"/>
              </a:lnSpc>
              <a:buFontTx/>
              <a:buNone/>
            </a:pPr>
            <a:r>
              <a:rPr lang="da-DK" sz="1800" b="1" smtClean="0"/>
              <a:t>Fase 4: informationssamfundets bibliotek:</a:t>
            </a:r>
            <a:r>
              <a:rPr lang="da-DK" sz="1800" smtClean="0"/>
              <a:t> </a:t>
            </a:r>
          </a:p>
          <a:p>
            <a:pPr marL="0" indent="0" eaLnBrk="1" hangingPunct="1">
              <a:lnSpc>
                <a:spcPct val="80000"/>
              </a:lnSpc>
              <a:buFontTx/>
              <a:buNone/>
            </a:pPr>
            <a:r>
              <a:rPr lang="da-DK" sz="1800" smtClean="0"/>
              <a:t>Fra begyndelsen af 1990’erne sker et skred i biblioteksnormen. </a:t>
            </a:r>
          </a:p>
          <a:p>
            <a:pPr marL="0" indent="0" eaLnBrk="1" hangingPunct="1">
              <a:lnSpc>
                <a:spcPct val="80000"/>
              </a:lnSpc>
              <a:buFontTx/>
              <a:buNone/>
            </a:pPr>
            <a:endParaRPr lang="da-DK" sz="1800" smtClean="0"/>
          </a:p>
          <a:p>
            <a:pPr marL="0" indent="0" eaLnBrk="1" hangingPunct="1">
              <a:lnSpc>
                <a:spcPct val="80000"/>
              </a:lnSpc>
              <a:buFontTx/>
              <a:buNone/>
            </a:pPr>
            <a:r>
              <a:rPr lang="da-DK" sz="1800" smtClean="0"/>
              <a:t>Det kulturelle skifte fra moderne til postmoderne samfund og overgangen fra et veldefineret kulturelt univers baseret på trykte kilder til en kulturel kontekst med decentrale, flydende og foranderlige multimedieressourcer udmøntede sig med Biblioteksloven fra 2000: Lov om </a:t>
            </a:r>
            <a:r>
              <a:rPr lang="da-DK" sz="1800" i="1" smtClean="0"/>
              <a:t>biblioteksvirksomhed</a:t>
            </a:r>
            <a:r>
              <a:rPr lang="da-DK" sz="1800" smtClean="0"/>
              <a:t> – eller det </a:t>
            </a:r>
            <a:r>
              <a:rPr lang="da-DK" sz="1800" i="1" smtClean="0"/>
              <a:t>hybride bibliotek, </a:t>
            </a:r>
            <a:r>
              <a:rPr lang="da-DK" sz="1800" smtClean="0"/>
              <a:t>dvs. bibliotek med net-udbygning: </a:t>
            </a:r>
          </a:p>
          <a:p>
            <a:pPr marL="0" indent="0" eaLnBrk="1" hangingPunct="1">
              <a:lnSpc>
                <a:spcPct val="80000"/>
              </a:lnSpc>
              <a:buFontTx/>
              <a:buNone/>
            </a:pPr>
            <a:endParaRPr lang="da-DK" sz="1800" smtClean="0"/>
          </a:p>
          <a:p>
            <a:pPr marL="0" indent="0" eaLnBrk="1" hangingPunct="1">
              <a:lnSpc>
                <a:spcPct val="80000"/>
              </a:lnSpc>
              <a:buFontTx/>
              <a:buNone/>
            </a:pPr>
            <a:r>
              <a:rPr lang="da-DK" sz="1800" smtClean="0"/>
              <a:t>”Folkebibliotekernes formål er at fremme oplysning, uddannelse og kulturel aktivitet ved at stille bøger, tidsskrifter, lydbøger og andre egnede materialer til rådighed såsom musikbærende materialer og elektroniske informationsressourcer, herunder Internet og multimedier.” </a:t>
            </a:r>
          </a:p>
          <a:p>
            <a:pPr marL="0" indent="0" eaLnBrk="1" hangingPunct="1">
              <a:lnSpc>
                <a:spcPct val="80000"/>
              </a:lnSpc>
              <a:buFontTx/>
              <a:buNone/>
            </a:pPr>
            <a:endParaRPr lang="da-DK" sz="1600" smtClean="0"/>
          </a:p>
          <a:p>
            <a:pPr marL="0" indent="0" eaLnBrk="1" hangingPunct="1">
              <a:lnSpc>
                <a:spcPct val="80000"/>
              </a:lnSpc>
              <a:buFontTx/>
              <a:buNone/>
            </a:pPr>
            <a:endParaRPr lang="da-DK" sz="1600" smtClean="0"/>
          </a:p>
          <a:p>
            <a:pPr marL="0" indent="0" eaLnBrk="1" hangingPunct="1">
              <a:lnSpc>
                <a:spcPct val="80000"/>
              </a:lnSpc>
              <a:buFontTx/>
              <a:buNone/>
            </a:pPr>
            <a:endParaRPr lang="da-DK" sz="1600" smtClean="0"/>
          </a:p>
        </p:txBody>
      </p:sp>
      <p:pic>
        <p:nvPicPr>
          <p:cNvPr id="13316" name="Picture 3" descr="bedste-bib20-bog"/>
          <p:cNvPicPr>
            <a:picLocks noChangeAspect="1" noChangeArrowheads="1"/>
          </p:cNvPicPr>
          <p:nvPr/>
        </p:nvPicPr>
        <p:blipFill>
          <a:blip r:embed="rId3" cstate="email"/>
          <a:srcRect/>
          <a:stretch>
            <a:fillRect/>
          </a:stretch>
        </p:blipFill>
        <p:spPr bwMode="auto">
          <a:xfrm>
            <a:off x="306388" y="1400175"/>
            <a:ext cx="3175000" cy="3130550"/>
          </a:xfrm>
          <a:prstGeom prst="rect">
            <a:avLst/>
          </a:prstGeom>
          <a:noFill/>
          <a:ln w="9525">
            <a:noFill/>
            <a:miter lim="800000"/>
            <a:headEnd/>
            <a:tailEnd/>
          </a:ln>
        </p:spPr>
      </p:pic>
      <p:sp>
        <p:nvSpPr>
          <p:cNvPr id="4" name="Rectangle 3"/>
          <p:cNvSpPr/>
          <p:nvPr/>
        </p:nvSpPr>
        <p:spPr>
          <a:xfrm>
            <a:off x="0" y="642938"/>
            <a:ext cx="4413250" cy="357187"/>
          </a:xfrm>
          <a:prstGeom prst="rect">
            <a:avLst/>
          </a:prstGeom>
          <a:solidFill>
            <a:srgbClr val="625C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sz="1800">
              <a:solidFill>
                <a:srgbClr val="FFFFFF"/>
              </a:solidFill>
            </a:endParaRPr>
          </a:p>
        </p:txBody>
      </p:sp>
      <p:sp>
        <p:nvSpPr>
          <p:cNvPr id="5" name="Rectangle 4"/>
          <p:cNvSpPr/>
          <p:nvPr/>
        </p:nvSpPr>
        <p:spPr>
          <a:xfrm>
            <a:off x="0" y="928688"/>
            <a:ext cx="3109913" cy="142875"/>
          </a:xfrm>
          <a:prstGeom prst="rect">
            <a:avLst/>
          </a:prstGeom>
          <a:solidFill>
            <a:srgbClr val="9896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sz="1800">
              <a:solidFill>
                <a:srgbClr val="FFFFFF"/>
              </a:solidFill>
            </a:endParaRPr>
          </a:p>
        </p:txBody>
      </p:sp>
      <p:sp>
        <p:nvSpPr>
          <p:cNvPr id="6" name="Rectangle 5"/>
          <p:cNvSpPr/>
          <p:nvPr/>
        </p:nvSpPr>
        <p:spPr>
          <a:xfrm>
            <a:off x="0" y="428625"/>
            <a:ext cx="4213225" cy="428625"/>
          </a:xfrm>
          <a:prstGeom prst="rect">
            <a:avLst/>
          </a:prstGeom>
          <a:solidFill>
            <a:srgbClr val="1A1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sz="1800">
              <a:solidFill>
                <a:srgbClr val="FFFFFF"/>
              </a:solidFill>
            </a:endParaRPr>
          </a:p>
        </p:txBody>
      </p:sp>
      <p:sp>
        <p:nvSpPr>
          <p:cNvPr id="13320" name="TextBox 7"/>
          <p:cNvSpPr txBox="1">
            <a:spLocks noChangeArrowheads="1"/>
          </p:cNvSpPr>
          <p:nvPr/>
        </p:nvSpPr>
        <p:spPr bwMode="auto">
          <a:xfrm>
            <a:off x="-3175" y="500063"/>
            <a:ext cx="4498975" cy="336550"/>
          </a:xfrm>
          <a:prstGeom prst="rect">
            <a:avLst/>
          </a:prstGeom>
          <a:noFill/>
          <a:ln w="9525">
            <a:noFill/>
            <a:miter lim="800000"/>
            <a:headEnd/>
            <a:tailEnd/>
          </a:ln>
        </p:spPr>
        <p:txBody>
          <a:bodyPr>
            <a:spAutoFit/>
          </a:bodyPr>
          <a:lstStyle/>
          <a:p>
            <a:pPr eaLnBrk="1" hangingPunct="1"/>
            <a:r>
              <a:rPr lang="da-DK" sz="1600" smtClean="0">
                <a:solidFill>
                  <a:srgbClr val="FFFFFF"/>
                </a:solidFill>
                <a:latin typeface="Georgia" pitchFamily="18" charset="0"/>
                <a:ea typeface="+mn-ea"/>
              </a:rPr>
              <a:t>HISTORISK RIDS: BIBLIOTEKETS 4 FASER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ladsholder til diasnummer 3"/>
          <p:cNvSpPr>
            <a:spLocks noGrp="1"/>
          </p:cNvSpPr>
          <p:nvPr>
            <p:ph type="sldNum" sz="quarter" idx="12"/>
          </p:nvPr>
        </p:nvSpPr>
        <p:spPr/>
        <p:txBody>
          <a:bodyPr/>
          <a:lstStyle/>
          <a:p>
            <a:pPr>
              <a:defRPr/>
            </a:pPr>
            <a:fld id="{B8FA3002-6D53-44BC-9298-C22B1D7155E6}" type="slidenum">
              <a:rPr lang="da-DK">
                <a:solidFill>
                  <a:srgbClr val="000000"/>
                </a:solidFill>
              </a:rPr>
              <a:pPr>
                <a:defRPr/>
              </a:pPr>
              <a:t>11</a:t>
            </a:fld>
            <a:endParaRPr lang="da-DK">
              <a:solidFill>
                <a:srgbClr val="000000"/>
              </a:solidFill>
            </a:endParaRPr>
          </a:p>
        </p:txBody>
      </p:sp>
      <p:sp>
        <p:nvSpPr>
          <p:cNvPr id="14339" name="Text Box 2"/>
          <p:cNvSpPr txBox="1">
            <a:spLocks noChangeArrowheads="1"/>
          </p:cNvSpPr>
          <p:nvPr/>
        </p:nvSpPr>
        <p:spPr bwMode="auto">
          <a:xfrm>
            <a:off x="395288" y="404813"/>
            <a:ext cx="3784600" cy="366712"/>
          </a:xfrm>
          <a:prstGeom prst="rect">
            <a:avLst/>
          </a:prstGeom>
          <a:noFill/>
          <a:ln w="9525">
            <a:noFill/>
            <a:miter lim="800000"/>
            <a:headEnd/>
            <a:tailEnd/>
          </a:ln>
        </p:spPr>
        <p:txBody>
          <a:bodyPr>
            <a:spAutoFit/>
          </a:bodyPr>
          <a:lstStyle/>
          <a:p>
            <a:pPr eaLnBrk="1" hangingPunct="1">
              <a:spcBef>
                <a:spcPct val="50000"/>
              </a:spcBef>
            </a:pPr>
            <a:r>
              <a:rPr lang="da-DK" sz="1800" b="1" smtClean="0">
                <a:solidFill>
                  <a:srgbClr val="FFFFFF"/>
                </a:solidFill>
                <a:latin typeface="Georgia" pitchFamily="18" charset="0"/>
                <a:ea typeface="+mn-ea"/>
              </a:rPr>
              <a:t>BIBLIOTEKSUDVIKLINGEN 4</a:t>
            </a:r>
          </a:p>
        </p:txBody>
      </p:sp>
      <p:sp>
        <p:nvSpPr>
          <p:cNvPr id="14340" name="Line 3"/>
          <p:cNvSpPr>
            <a:spLocks noChangeShapeType="1"/>
          </p:cNvSpPr>
          <p:nvPr/>
        </p:nvSpPr>
        <p:spPr bwMode="auto">
          <a:xfrm>
            <a:off x="538163" y="5589588"/>
            <a:ext cx="7488237" cy="0"/>
          </a:xfrm>
          <a:prstGeom prst="line">
            <a:avLst/>
          </a:prstGeom>
          <a:noFill/>
          <a:ln w="50800">
            <a:solidFill>
              <a:schemeClr val="bg1"/>
            </a:solidFill>
            <a:round/>
            <a:headEnd/>
            <a:tailEnd/>
          </a:ln>
        </p:spPr>
        <p:txBody>
          <a:bodyPr/>
          <a:lstStyle/>
          <a:p>
            <a:pPr eaLnBrk="1" hangingPunct="1"/>
            <a:endParaRPr lang="da-DK" sz="1800" smtClean="0">
              <a:solidFill>
                <a:srgbClr val="000000"/>
              </a:solidFill>
              <a:latin typeface="Calibri" pitchFamily="34" charset="0"/>
              <a:ea typeface="+mn-ea"/>
            </a:endParaRPr>
          </a:p>
        </p:txBody>
      </p:sp>
      <p:sp>
        <p:nvSpPr>
          <p:cNvPr id="14341" name="Text Box 4"/>
          <p:cNvSpPr txBox="1">
            <a:spLocks noChangeArrowheads="1"/>
          </p:cNvSpPr>
          <p:nvPr/>
        </p:nvSpPr>
        <p:spPr bwMode="auto">
          <a:xfrm>
            <a:off x="466725" y="5734050"/>
            <a:ext cx="6911975" cy="304800"/>
          </a:xfrm>
          <a:prstGeom prst="rect">
            <a:avLst/>
          </a:prstGeom>
          <a:noFill/>
          <a:ln w="9525">
            <a:noFill/>
            <a:miter lim="800000"/>
            <a:headEnd/>
            <a:tailEnd/>
          </a:ln>
        </p:spPr>
        <p:txBody>
          <a:bodyPr>
            <a:spAutoFit/>
          </a:bodyPr>
          <a:lstStyle/>
          <a:p>
            <a:pPr eaLnBrk="1" hangingPunct="1">
              <a:spcBef>
                <a:spcPct val="50000"/>
              </a:spcBef>
            </a:pPr>
            <a:r>
              <a:rPr lang="da-DK" sz="1400" b="1" smtClean="0">
                <a:solidFill>
                  <a:srgbClr val="FFFFFF"/>
                </a:solidFill>
                <a:latin typeface="NordlingBQ-Regular" pitchFamily="50" charset="0"/>
                <a:ea typeface="+mn-ea"/>
              </a:rPr>
              <a:t>Samfundsudvikling</a:t>
            </a:r>
          </a:p>
        </p:txBody>
      </p:sp>
      <p:sp>
        <p:nvSpPr>
          <p:cNvPr id="14342" name="AutoShape 5"/>
          <p:cNvSpPr>
            <a:spLocks noChangeArrowheads="1"/>
          </p:cNvSpPr>
          <p:nvPr/>
        </p:nvSpPr>
        <p:spPr bwMode="auto">
          <a:xfrm>
            <a:off x="8026400" y="5516563"/>
            <a:ext cx="576263" cy="144462"/>
          </a:xfrm>
          <a:prstGeom prst="homePlate">
            <a:avLst>
              <a:gd name="adj" fmla="val 99726"/>
            </a:avLst>
          </a:prstGeom>
          <a:solidFill>
            <a:schemeClr val="bg1"/>
          </a:solidFill>
          <a:ln w="9525">
            <a:solidFill>
              <a:schemeClr val="bg1"/>
            </a:solidFill>
            <a:miter lim="800000"/>
            <a:headEnd/>
            <a:tailEnd/>
          </a:ln>
        </p:spPr>
        <p:txBody>
          <a:bodyPr wrap="none" anchor="ctr"/>
          <a:lstStyle/>
          <a:p>
            <a:pPr eaLnBrk="1" hangingPunct="1"/>
            <a:endParaRPr lang="da-DK" sz="1800" smtClean="0">
              <a:solidFill>
                <a:srgbClr val="000000"/>
              </a:solidFill>
              <a:latin typeface="Calibri" pitchFamily="34" charset="0"/>
              <a:ea typeface="+mn-ea"/>
            </a:endParaRPr>
          </a:p>
        </p:txBody>
      </p:sp>
      <p:sp>
        <p:nvSpPr>
          <p:cNvPr id="14343" name="Text Box 6"/>
          <p:cNvSpPr txBox="1">
            <a:spLocks noChangeArrowheads="1"/>
          </p:cNvSpPr>
          <p:nvPr/>
        </p:nvSpPr>
        <p:spPr bwMode="auto">
          <a:xfrm>
            <a:off x="684213" y="4797425"/>
            <a:ext cx="2590800" cy="304800"/>
          </a:xfrm>
          <a:prstGeom prst="rect">
            <a:avLst/>
          </a:prstGeom>
          <a:noFill/>
          <a:ln w="9525">
            <a:noFill/>
            <a:miter lim="800000"/>
            <a:headEnd/>
            <a:tailEnd/>
          </a:ln>
        </p:spPr>
        <p:txBody>
          <a:bodyPr>
            <a:spAutoFit/>
          </a:bodyPr>
          <a:lstStyle/>
          <a:p>
            <a:pPr eaLnBrk="1" hangingPunct="1">
              <a:spcBef>
                <a:spcPct val="50000"/>
              </a:spcBef>
            </a:pPr>
            <a:r>
              <a:rPr lang="da-DK" sz="1400" b="1" smtClean="0">
                <a:solidFill>
                  <a:srgbClr val="FFFFFF"/>
                </a:solidFill>
                <a:latin typeface="NordlingBQ-Regular" pitchFamily="50" charset="0"/>
                <a:ea typeface="+mn-ea"/>
              </a:rPr>
              <a:t>Parlamentarismen</a:t>
            </a:r>
          </a:p>
        </p:txBody>
      </p:sp>
      <p:sp>
        <p:nvSpPr>
          <p:cNvPr id="14344" name="Text Box 7"/>
          <p:cNvSpPr txBox="1">
            <a:spLocks noChangeArrowheads="1"/>
          </p:cNvSpPr>
          <p:nvPr/>
        </p:nvSpPr>
        <p:spPr bwMode="auto">
          <a:xfrm>
            <a:off x="1185863" y="5211763"/>
            <a:ext cx="792162" cy="274637"/>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1900</a:t>
            </a:r>
          </a:p>
        </p:txBody>
      </p:sp>
      <p:sp>
        <p:nvSpPr>
          <p:cNvPr id="14345" name="Text Box 8"/>
          <p:cNvSpPr txBox="1">
            <a:spLocks noChangeArrowheads="1"/>
          </p:cNvSpPr>
          <p:nvPr/>
        </p:nvSpPr>
        <p:spPr bwMode="auto">
          <a:xfrm>
            <a:off x="3849688" y="5229225"/>
            <a:ext cx="792162"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1950</a:t>
            </a:r>
          </a:p>
        </p:txBody>
      </p:sp>
      <p:sp>
        <p:nvSpPr>
          <p:cNvPr id="14346" name="Text Box 9"/>
          <p:cNvSpPr txBox="1">
            <a:spLocks noChangeArrowheads="1"/>
          </p:cNvSpPr>
          <p:nvPr/>
        </p:nvSpPr>
        <p:spPr bwMode="auto">
          <a:xfrm>
            <a:off x="6299200" y="5229225"/>
            <a:ext cx="792163"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2000</a:t>
            </a:r>
          </a:p>
        </p:txBody>
      </p:sp>
      <p:sp>
        <p:nvSpPr>
          <p:cNvPr id="14347" name="Text Box 10"/>
          <p:cNvSpPr txBox="1">
            <a:spLocks noChangeArrowheads="1"/>
          </p:cNvSpPr>
          <p:nvPr/>
        </p:nvSpPr>
        <p:spPr bwMode="auto">
          <a:xfrm>
            <a:off x="684213" y="4221163"/>
            <a:ext cx="2590800" cy="487362"/>
          </a:xfrm>
          <a:prstGeom prst="rect">
            <a:avLst/>
          </a:prstGeom>
          <a:noFill/>
          <a:ln w="9525">
            <a:noFill/>
            <a:miter lim="800000"/>
            <a:headEnd/>
            <a:tailEnd/>
          </a:ln>
        </p:spPr>
        <p:txBody>
          <a:bodyPr>
            <a:spAutoFit/>
          </a:bodyPr>
          <a:lstStyle/>
          <a:p>
            <a:pPr eaLnBrk="1" hangingPunct="1">
              <a:spcBef>
                <a:spcPct val="50000"/>
              </a:spcBef>
            </a:pPr>
            <a:r>
              <a:rPr lang="da-DK" sz="1200" b="1" i="1" smtClean="0">
                <a:solidFill>
                  <a:srgbClr val="FFFFFF"/>
                </a:solidFill>
                <a:latin typeface="NordlingBQ-Regular" pitchFamily="50" charset="0"/>
                <a:ea typeface="+mn-ea"/>
              </a:rPr>
              <a:t>’en oplyst befolkning er en forudsætning for et demokrati</a:t>
            </a:r>
            <a:r>
              <a:rPr lang="da-DK" sz="1400" b="1" smtClean="0">
                <a:solidFill>
                  <a:srgbClr val="FFFFFF"/>
                </a:solidFill>
                <a:latin typeface="NordlingBQ-Regular" pitchFamily="50" charset="0"/>
                <a:ea typeface="+mn-ea"/>
              </a:rPr>
              <a:t>’</a:t>
            </a:r>
          </a:p>
        </p:txBody>
      </p:sp>
      <p:sp>
        <p:nvSpPr>
          <p:cNvPr id="14348" name="AutoShape 11"/>
          <p:cNvSpPr>
            <a:spLocks noChangeArrowheads="1"/>
          </p:cNvSpPr>
          <p:nvPr/>
        </p:nvSpPr>
        <p:spPr bwMode="auto">
          <a:xfrm>
            <a:off x="1258888" y="3789363"/>
            <a:ext cx="287337" cy="287337"/>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1" hangingPunct="1"/>
            <a:endParaRPr lang="da-DK" sz="1800" smtClean="0">
              <a:solidFill>
                <a:srgbClr val="000000"/>
              </a:solidFill>
              <a:latin typeface="Calibri" pitchFamily="34" charset="0"/>
              <a:ea typeface="+mn-ea"/>
            </a:endParaRPr>
          </a:p>
        </p:txBody>
      </p:sp>
      <p:sp>
        <p:nvSpPr>
          <p:cNvPr id="14349" name="Text Box 12"/>
          <p:cNvSpPr txBox="1">
            <a:spLocks noChangeArrowheads="1"/>
          </p:cNvSpPr>
          <p:nvPr/>
        </p:nvSpPr>
        <p:spPr bwMode="auto">
          <a:xfrm>
            <a:off x="682625" y="3141663"/>
            <a:ext cx="2590800" cy="457200"/>
          </a:xfrm>
          <a:prstGeom prst="rect">
            <a:avLst/>
          </a:prstGeom>
          <a:noFill/>
          <a:ln w="9525">
            <a:noFill/>
            <a:miter lim="800000"/>
            <a:headEnd/>
            <a:tailEnd/>
          </a:ln>
        </p:spPr>
        <p:txBody>
          <a:bodyPr>
            <a:spAutoFit/>
          </a:bodyPr>
          <a:lstStyle/>
          <a:p>
            <a:pPr eaLnBrk="1" hangingPunct="1">
              <a:spcBef>
                <a:spcPct val="50000"/>
              </a:spcBef>
            </a:pPr>
            <a:r>
              <a:rPr lang="da-DK" sz="1200" b="1" dirty="0" smtClean="0">
                <a:solidFill>
                  <a:srgbClr val="FFFFFF"/>
                </a:solidFill>
                <a:latin typeface="NordlingBQ-Regular" pitchFamily="50" charset="0"/>
                <a:ea typeface="+mn-ea"/>
              </a:rPr>
              <a:t>Lige adgang til viden, fælles opgave, fælles standarder</a:t>
            </a:r>
            <a:endParaRPr lang="da-DK" sz="1400" b="1" dirty="0" smtClean="0">
              <a:solidFill>
                <a:srgbClr val="FFFFFF"/>
              </a:solidFill>
              <a:latin typeface="NordlingBQ-Regular" pitchFamily="50" charset="0"/>
              <a:ea typeface="+mn-ea"/>
            </a:endParaRPr>
          </a:p>
        </p:txBody>
      </p:sp>
      <p:sp>
        <p:nvSpPr>
          <p:cNvPr id="14350" name="AutoShape 13"/>
          <p:cNvSpPr>
            <a:spLocks noChangeArrowheads="1"/>
          </p:cNvSpPr>
          <p:nvPr/>
        </p:nvSpPr>
        <p:spPr bwMode="auto">
          <a:xfrm>
            <a:off x="1258888" y="2636838"/>
            <a:ext cx="287337" cy="288925"/>
          </a:xfrm>
          <a:prstGeom prst="upArrow">
            <a:avLst>
              <a:gd name="adj1" fmla="val 50000"/>
              <a:gd name="adj2" fmla="val 25138"/>
            </a:avLst>
          </a:prstGeom>
          <a:solidFill>
            <a:schemeClr val="accent1"/>
          </a:solidFill>
          <a:ln w="9525">
            <a:solidFill>
              <a:schemeClr val="tx1"/>
            </a:solidFill>
            <a:miter lim="800000"/>
            <a:headEnd/>
            <a:tailEnd/>
          </a:ln>
        </p:spPr>
        <p:txBody>
          <a:bodyPr wrap="none" anchor="ctr"/>
          <a:lstStyle/>
          <a:p>
            <a:pPr eaLnBrk="1" hangingPunct="1"/>
            <a:endParaRPr lang="da-DK" sz="1800" smtClean="0">
              <a:solidFill>
                <a:srgbClr val="000000"/>
              </a:solidFill>
              <a:latin typeface="Calibri" pitchFamily="34" charset="0"/>
              <a:ea typeface="+mn-ea"/>
            </a:endParaRPr>
          </a:p>
        </p:txBody>
      </p:sp>
      <p:sp>
        <p:nvSpPr>
          <p:cNvPr id="14351" name="Text Box 14"/>
          <p:cNvSpPr txBox="1">
            <a:spLocks noChangeArrowheads="1"/>
          </p:cNvSpPr>
          <p:nvPr/>
        </p:nvSpPr>
        <p:spPr bwMode="auto">
          <a:xfrm>
            <a:off x="682625" y="1916113"/>
            <a:ext cx="2590800" cy="304800"/>
          </a:xfrm>
          <a:prstGeom prst="rect">
            <a:avLst/>
          </a:prstGeom>
          <a:noFill/>
          <a:ln w="9525">
            <a:noFill/>
            <a:miter lim="800000"/>
            <a:headEnd/>
            <a:tailEnd/>
          </a:ln>
        </p:spPr>
        <p:txBody>
          <a:bodyPr>
            <a:spAutoFit/>
          </a:bodyPr>
          <a:lstStyle/>
          <a:p>
            <a:pPr eaLnBrk="1" hangingPunct="1">
              <a:spcBef>
                <a:spcPct val="50000"/>
              </a:spcBef>
            </a:pPr>
            <a:r>
              <a:rPr lang="da-DK" sz="1400" b="1" u="sng" smtClean="0">
                <a:solidFill>
                  <a:srgbClr val="FF0000"/>
                </a:solidFill>
                <a:latin typeface="NordlingBQ-Regular" pitchFamily="50" charset="0"/>
                <a:ea typeface="+mn-ea"/>
              </a:rPr>
              <a:t>Folkebiblioteket</a:t>
            </a:r>
          </a:p>
        </p:txBody>
      </p:sp>
      <p:sp>
        <p:nvSpPr>
          <p:cNvPr id="14352" name="Line 15"/>
          <p:cNvSpPr>
            <a:spLocks noChangeShapeType="1"/>
          </p:cNvSpPr>
          <p:nvPr/>
        </p:nvSpPr>
        <p:spPr bwMode="auto">
          <a:xfrm>
            <a:off x="2195513" y="2132013"/>
            <a:ext cx="5903912" cy="0"/>
          </a:xfrm>
          <a:prstGeom prst="line">
            <a:avLst/>
          </a:prstGeom>
          <a:noFill/>
          <a:ln w="50800">
            <a:solidFill>
              <a:srgbClr val="FF0000"/>
            </a:solidFill>
            <a:round/>
            <a:headEnd/>
            <a:tailEnd/>
          </a:ln>
        </p:spPr>
        <p:txBody>
          <a:bodyPr/>
          <a:lstStyle/>
          <a:p>
            <a:pPr eaLnBrk="1" hangingPunct="1"/>
            <a:endParaRPr lang="da-DK" sz="1800" smtClean="0">
              <a:solidFill>
                <a:srgbClr val="000000"/>
              </a:solidFill>
              <a:latin typeface="Calibri" pitchFamily="34" charset="0"/>
              <a:ea typeface="+mn-ea"/>
            </a:endParaRPr>
          </a:p>
        </p:txBody>
      </p:sp>
      <p:sp>
        <p:nvSpPr>
          <p:cNvPr id="14353" name="AutoShape 16"/>
          <p:cNvSpPr>
            <a:spLocks noChangeArrowheads="1"/>
          </p:cNvSpPr>
          <p:nvPr/>
        </p:nvSpPr>
        <p:spPr bwMode="auto">
          <a:xfrm>
            <a:off x="8099425" y="2060575"/>
            <a:ext cx="576263" cy="144463"/>
          </a:xfrm>
          <a:prstGeom prst="homePlate">
            <a:avLst>
              <a:gd name="adj" fmla="val 99725"/>
            </a:avLst>
          </a:prstGeom>
          <a:solidFill>
            <a:srgbClr val="FF0000"/>
          </a:solidFill>
          <a:ln w="9525">
            <a:solidFill>
              <a:srgbClr val="FF0000"/>
            </a:solidFill>
            <a:miter lim="800000"/>
            <a:headEnd/>
            <a:tailEnd/>
          </a:ln>
        </p:spPr>
        <p:txBody>
          <a:bodyPr wrap="none" anchor="ctr"/>
          <a:lstStyle/>
          <a:p>
            <a:pPr eaLnBrk="1" hangingPunct="1"/>
            <a:endParaRPr lang="da-DK" sz="1800" smtClean="0">
              <a:solidFill>
                <a:srgbClr val="000000"/>
              </a:solidFill>
              <a:latin typeface="Calibri" pitchFamily="34" charset="0"/>
              <a:ea typeface="+mn-ea"/>
            </a:endParaRPr>
          </a:p>
        </p:txBody>
      </p:sp>
      <p:sp>
        <p:nvSpPr>
          <p:cNvPr id="14354" name="Text Box 17"/>
          <p:cNvSpPr txBox="1">
            <a:spLocks noChangeArrowheads="1"/>
          </p:cNvSpPr>
          <p:nvPr/>
        </p:nvSpPr>
        <p:spPr bwMode="auto">
          <a:xfrm>
            <a:off x="2122488" y="1628775"/>
            <a:ext cx="2590800"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Bibliotekslov</a:t>
            </a:r>
            <a:endParaRPr lang="da-DK" sz="1400" b="1" smtClean="0">
              <a:solidFill>
                <a:srgbClr val="FFFFFF"/>
              </a:solidFill>
              <a:latin typeface="NordlingBQ-Regular" pitchFamily="50" charset="0"/>
              <a:ea typeface="+mn-ea"/>
            </a:endParaRPr>
          </a:p>
        </p:txBody>
      </p:sp>
      <p:sp>
        <p:nvSpPr>
          <p:cNvPr id="14355" name="Text Box 18"/>
          <p:cNvSpPr txBox="1">
            <a:spLocks noChangeArrowheads="1"/>
          </p:cNvSpPr>
          <p:nvPr/>
        </p:nvSpPr>
        <p:spPr bwMode="auto">
          <a:xfrm>
            <a:off x="2122488" y="1268413"/>
            <a:ext cx="2590800" cy="274637"/>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Biblioteksskole</a:t>
            </a:r>
            <a:endParaRPr lang="da-DK" sz="1400" b="1" smtClean="0">
              <a:solidFill>
                <a:srgbClr val="FFFFFF"/>
              </a:solidFill>
              <a:latin typeface="NordlingBQ-Regular" pitchFamily="50" charset="0"/>
              <a:ea typeface="+mn-ea"/>
            </a:endParaRPr>
          </a:p>
        </p:txBody>
      </p:sp>
      <p:sp>
        <p:nvSpPr>
          <p:cNvPr id="14356" name="Text Box 19"/>
          <p:cNvSpPr txBox="1">
            <a:spLocks noChangeArrowheads="1"/>
          </p:cNvSpPr>
          <p:nvPr/>
        </p:nvSpPr>
        <p:spPr bwMode="auto">
          <a:xfrm>
            <a:off x="3562350" y="1052513"/>
            <a:ext cx="2590800" cy="274637"/>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Statens bibliotekstilsyn</a:t>
            </a:r>
            <a:endParaRPr lang="da-DK" sz="1400" b="1" smtClean="0">
              <a:solidFill>
                <a:srgbClr val="FFFFFF"/>
              </a:solidFill>
              <a:latin typeface="NordlingBQ-Regular" pitchFamily="50" charset="0"/>
              <a:ea typeface="+mn-ea"/>
            </a:endParaRPr>
          </a:p>
        </p:txBody>
      </p:sp>
      <p:sp>
        <p:nvSpPr>
          <p:cNvPr id="14357" name="Text Box 20"/>
          <p:cNvSpPr txBox="1">
            <a:spLocks noChangeArrowheads="1"/>
          </p:cNvSpPr>
          <p:nvPr/>
        </p:nvSpPr>
        <p:spPr bwMode="auto">
          <a:xfrm>
            <a:off x="3562350" y="1412875"/>
            <a:ext cx="2590800"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Biblioteker kommunale</a:t>
            </a:r>
            <a:endParaRPr lang="da-DK" sz="1400" b="1" smtClean="0">
              <a:solidFill>
                <a:srgbClr val="FFFFFF"/>
              </a:solidFill>
              <a:latin typeface="NordlingBQ-Regular" pitchFamily="50" charset="0"/>
              <a:ea typeface="+mn-ea"/>
            </a:endParaRPr>
          </a:p>
        </p:txBody>
      </p:sp>
      <p:sp>
        <p:nvSpPr>
          <p:cNvPr id="14358" name="Text Box 21"/>
          <p:cNvSpPr txBox="1">
            <a:spLocks noChangeArrowheads="1"/>
          </p:cNvSpPr>
          <p:nvPr/>
        </p:nvSpPr>
        <p:spPr bwMode="auto">
          <a:xfrm>
            <a:off x="5003800" y="3716338"/>
            <a:ext cx="2590800" cy="274637"/>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Postmodernitet</a:t>
            </a:r>
            <a:endParaRPr lang="da-DK" sz="1400" b="1" smtClean="0">
              <a:solidFill>
                <a:srgbClr val="FFFFFF"/>
              </a:solidFill>
              <a:latin typeface="NordlingBQ-Regular" pitchFamily="50" charset="0"/>
              <a:ea typeface="+mn-ea"/>
            </a:endParaRPr>
          </a:p>
        </p:txBody>
      </p:sp>
      <p:sp>
        <p:nvSpPr>
          <p:cNvPr id="14359" name="Text Box 22"/>
          <p:cNvSpPr txBox="1">
            <a:spLocks noChangeArrowheads="1"/>
          </p:cNvSpPr>
          <p:nvPr/>
        </p:nvSpPr>
        <p:spPr bwMode="auto">
          <a:xfrm>
            <a:off x="2843213" y="2132013"/>
            <a:ext cx="2590800" cy="304800"/>
          </a:xfrm>
          <a:prstGeom prst="rect">
            <a:avLst/>
          </a:prstGeom>
          <a:noFill/>
          <a:ln w="9525">
            <a:noFill/>
            <a:miter lim="800000"/>
            <a:headEnd/>
            <a:tailEnd/>
          </a:ln>
        </p:spPr>
        <p:txBody>
          <a:bodyPr>
            <a:spAutoFit/>
          </a:bodyPr>
          <a:lstStyle/>
          <a:p>
            <a:pPr eaLnBrk="1" hangingPunct="1">
              <a:spcBef>
                <a:spcPct val="50000"/>
              </a:spcBef>
            </a:pPr>
            <a:r>
              <a:rPr lang="da-DK" sz="1400" b="1" smtClean="0">
                <a:solidFill>
                  <a:srgbClr val="FFFFFF"/>
                </a:solidFill>
                <a:latin typeface="NordlingBQ-Regular" pitchFamily="50" charset="0"/>
                <a:ea typeface="+mn-ea"/>
              </a:rPr>
              <a:t>Konsolidering</a:t>
            </a:r>
          </a:p>
        </p:txBody>
      </p:sp>
      <p:sp>
        <p:nvSpPr>
          <p:cNvPr id="14360" name="Text Box 23"/>
          <p:cNvSpPr txBox="1">
            <a:spLocks noChangeArrowheads="1"/>
          </p:cNvSpPr>
          <p:nvPr/>
        </p:nvSpPr>
        <p:spPr bwMode="auto">
          <a:xfrm>
            <a:off x="3563938" y="1785938"/>
            <a:ext cx="2590800" cy="274637"/>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Faglig leder, professionalisering</a:t>
            </a:r>
            <a:endParaRPr lang="da-DK" sz="1400" b="1" smtClean="0">
              <a:solidFill>
                <a:srgbClr val="FFFFFF"/>
              </a:solidFill>
              <a:latin typeface="NordlingBQ-Regular" pitchFamily="50" charset="0"/>
              <a:ea typeface="+mn-ea"/>
            </a:endParaRPr>
          </a:p>
        </p:txBody>
      </p:sp>
      <p:sp>
        <p:nvSpPr>
          <p:cNvPr id="14361" name="Text Box 24"/>
          <p:cNvSpPr txBox="1">
            <a:spLocks noChangeArrowheads="1"/>
          </p:cNvSpPr>
          <p:nvPr/>
        </p:nvSpPr>
        <p:spPr bwMode="auto">
          <a:xfrm>
            <a:off x="3709988" y="4306888"/>
            <a:ext cx="2590800" cy="274637"/>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Modernitet</a:t>
            </a:r>
            <a:endParaRPr lang="da-DK" sz="1400" b="1" smtClean="0">
              <a:solidFill>
                <a:srgbClr val="FFFFFF"/>
              </a:solidFill>
              <a:latin typeface="NordlingBQ-Regular" pitchFamily="50" charset="0"/>
              <a:ea typeface="+mn-ea"/>
            </a:endParaRPr>
          </a:p>
        </p:txBody>
      </p:sp>
      <p:sp>
        <p:nvSpPr>
          <p:cNvPr id="14362" name="Text Box 25"/>
          <p:cNvSpPr txBox="1">
            <a:spLocks noChangeArrowheads="1"/>
          </p:cNvSpPr>
          <p:nvPr/>
        </p:nvSpPr>
        <p:spPr bwMode="auto">
          <a:xfrm>
            <a:off x="2916238" y="3860800"/>
            <a:ext cx="2590800"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Industrialisering</a:t>
            </a:r>
            <a:endParaRPr lang="da-DK" sz="1400" b="1" smtClean="0">
              <a:solidFill>
                <a:srgbClr val="FFFFFF"/>
              </a:solidFill>
              <a:latin typeface="NordlingBQ-Regular" pitchFamily="50" charset="0"/>
              <a:ea typeface="+mn-ea"/>
            </a:endParaRPr>
          </a:p>
        </p:txBody>
      </p:sp>
      <p:sp>
        <p:nvSpPr>
          <p:cNvPr id="14363" name="Text Box 26"/>
          <p:cNvSpPr txBox="1">
            <a:spLocks noChangeArrowheads="1"/>
          </p:cNvSpPr>
          <p:nvPr/>
        </p:nvSpPr>
        <p:spPr bwMode="auto">
          <a:xfrm>
            <a:off x="4500563" y="4883150"/>
            <a:ext cx="2590800"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Velfærdssamfund</a:t>
            </a:r>
            <a:endParaRPr lang="da-DK" sz="1400" b="1" smtClean="0">
              <a:solidFill>
                <a:srgbClr val="FFFFFF"/>
              </a:solidFill>
              <a:latin typeface="NordlingBQ-Regular" pitchFamily="50" charset="0"/>
              <a:ea typeface="+mn-ea"/>
            </a:endParaRPr>
          </a:p>
        </p:txBody>
      </p:sp>
      <p:sp>
        <p:nvSpPr>
          <p:cNvPr id="13340" name="Text Box 27"/>
          <p:cNvSpPr txBox="1">
            <a:spLocks noChangeArrowheads="1"/>
          </p:cNvSpPr>
          <p:nvPr/>
        </p:nvSpPr>
        <p:spPr bwMode="auto">
          <a:xfrm>
            <a:off x="5724128" y="2996952"/>
            <a:ext cx="2590800"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WWW</a:t>
            </a:r>
            <a:endParaRPr lang="da-DK" sz="1400" b="1" smtClean="0">
              <a:solidFill>
                <a:srgbClr val="FFFFFF"/>
              </a:solidFill>
              <a:latin typeface="NordlingBQ-Regular" pitchFamily="50" charset="0"/>
              <a:ea typeface="+mn-ea"/>
            </a:endParaRPr>
          </a:p>
        </p:txBody>
      </p:sp>
      <p:sp>
        <p:nvSpPr>
          <p:cNvPr id="13341" name="Text Box 28"/>
          <p:cNvSpPr txBox="1">
            <a:spLocks noChangeArrowheads="1"/>
          </p:cNvSpPr>
          <p:nvPr/>
        </p:nvSpPr>
        <p:spPr bwMode="auto">
          <a:xfrm>
            <a:off x="6300788" y="2132013"/>
            <a:ext cx="2590800" cy="304800"/>
          </a:xfrm>
          <a:prstGeom prst="rect">
            <a:avLst/>
          </a:prstGeom>
          <a:noFill/>
          <a:ln w="9525">
            <a:noFill/>
            <a:miter lim="800000"/>
            <a:headEnd/>
            <a:tailEnd/>
          </a:ln>
        </p:spPr>
        <p:txBody>
          <a:bodyPr>
            <a:spAutoFit/>
          </a:bodyPr>
          <a:lstStyle/>
          <a:p>
            <a:pPr eaLnBrk="1" hangingPunct="1">
              <a:spcBef>
                <a:spcPct val="50000"/>
              </a:spcBef>
            </a:pPr>
            <a:r>
              <a:rPr lang="da-DK" sz="1400" b="1" smtClean="0">
                <a:solidFill>
                  <a:srgbClr val="FFFFFF"/>
                </a:solidFill>
                <a:latin typeface="NordlingBQ-Regular" pitchFamily="50" charset="0"/>
                <a:ea typeface="+mn-ea"/>
              </a:rPr>
              <a:t>Forvirring</a:t>
            </a:r>
          </a:p>
        </p:txBody>
      </p:sp>
      <p:sp>
        <p:nvSpPr>
          <p:cNvPr id="13342" name="Text Box 29"/>
          <p:cNvSpPr txBox="1">
            <a:spLocks noChangeArrowheads="1"/>
          </p:cNvSpPr>
          <p:nvPr/>
        </p:nvSpPr>
        <p:spPr bwMode="auto">
          <a:xfrm>
            <a:off x="6156325" y="4581525"/>
            <a:ext cx="2590800"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Informationssamfund</a:t>
            </a:r>
            <a:endParaRPr lang="da-DK" sz="1400" b="1" smtClean="0">
              <a:solidFill>
                <a:srgbClr val="FFFFFF"/>
              </a:solidFill>
              <a:latin typeface="NordlingBQ-Regular" pitchFamily="50" charset="0"/>
              <a:ea typeface="+mn-ea"/>
            </a:endParaRPr>
          </a:p>
        </p:txBody>
      </p:sp>
      <p:sp>
        <p:nvSpPr>
          <p:cNvPr id="239646" name="Oval 30"/>
          <p:cNvSpPr>
            <a:spLocks noChangeArrowheads="1"/>
          </p:cNvSpPr>
          <p:nvPr/>
        </p:nvSpPr>
        <p:spPr bwMode="auto">
          <a:xfrm>
            <a:off x="323528" y="4221088"/>
            <a:ext cx="2952874" cy="648072"/>
          </a:xfrm>
          <a:prstGeom prst="ellipse">
            <a:avLst/>
          </a:prstGeom>
          <a:noFill/>
          <a:ln w="25400">
            <a:solidFill>
              <a:srgbClr val="00FF00"/>
            </a:solidFill>
            <a:round/>
            <a:headEnd/>
            <a:tailEnd/>
          </a:ln>
        </p:spPr>
        <p:txBody>
          <a:bodyPr wrap="none" anchor="ctr"/>
          <a:lstStyle/>
          <a:p>
            <a:pPr eaLnBrk="1" hangingPunct="1"/>
            <a:endParaRPr lang="da-DK" sz="1800" smtClean="0">
              <a:solidFill>
                <a:srgbClr val="000000"/>
              </a:solidFill>
              <a:latin typeface="Calibri" pitchFamily="34" charset="0"/>
              <a:ea typeface="+mn-ea"/>
            </a:endParaRPr>
          </a:p>
        </p:txBody>
      </p:sp>
      <p:sp>
        <p:nvSpPr>
          <p:cNvPr id="14368" name="Text Box 31"/>
          <p:cNvSpPr txBox="1">
            <a:spLocks noChangeArrowheads="1"/>
          </p:cNvSpPr>
          <p:nvPr/>
        </p:nvSpPr>
        <p:spPr bwMode="auto">
          <a:xfrm>
            <a:off x="3276600" y="3441700"/>
            <a:ext cx="2590800" cy="457200"/>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0000"/>
                </a:solidFill>
                <a:latin typeface="NordlingBQ-Regular" pitchFamily="50" charset="0"/>
                <a:ea typeface="+mn-ea"/>
              </a:rPr>
              <a:t>Veldefineret kulturelt univers, trykte kilder</a:t>
            </a:r>
            <a:endParaRPr lang="da-DK" sz="1400" b="1" smtClean="0">
              <a:solidFill>
                <a:srgbClr val="FF0000"/>
              </a:solidFill>
              <a:latin typeface="NordlingBQ-Regular" pitchFamily="50" charset="0"/>
              <a:ea typeface="+mn-ea"/>
            </a:endParaRPr>
          </a:p>
        </p:txBody>
      </p:sp>
      <p:sp>
        <p:nvSpPr>
          <p:cNvPr id="14369" name="Line 32"/>
          <p:cNvSpPr>
            <a:spLocks noChangeShapeType="1"/>
          </p:cNvSpPr>
          <p:nvPr/>
        </p:nvSpPr>
        <p:spPr bwMode="auto">
          <a:xfrm>
            <a:off x="5724525" y="3644900"/>
            <a:ext cx="287338" cy="0"/>
          </a:xfrm>
          <a:prstGeom prst="line">
            <a:avLst/>
          </a:prstGeom>
          <a:noFill/>
          <a:ln w="9525">
            <a:solidFill>
              <a:schemeClr val="bg1"/>
            </a:solidFill>
            <a:round/>
            <a:headEnd/>
            <a:tailEnd type="triangle" w="med" len="med"/>
          </a:ln>
        </p:spPr>
        <p:txBody>
          <a:bodyPr/>
          <a:lstStyle/>
          <a:p>
            <a:pPr eaLnBrk="1" hangingPunct="1"/>
            <a:endParaRPr lang="da-DK" sz="1800" smtClean="0">
              <a:solidFill>
                <a:srgbClr val="000000"/>
              </a:solidFill>
              <a:latin typeface="Calibri" pitchFamily="34" charset="0"/>
              <a:ea typeface="+mn-ea"/>
            </a:endParaRPr>
          </a:p>
        </p:txBody>
      </p:sp>
      <p:sp>
        <p:nvSpPr>
          <p:cNvPr id="13346" name="Text Box 33"/>
          <p:cNvSpPr txBox="1">
            <a:spLocks noChangeArrowheads="1"/>
          </p:cNvSpPr>
          <p:nvPr/>
        </p:nvSpPr>
        <p:spPr bwMode="auto">
          <a:xfrm>
            <a:off x="6156325" y="3429000"/>
            <a:ext cx="2590800"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0000"/>
                </a:solidFill>
                <a:latin typeface="NordlingBQ-Regular" pitchFamily="50" charset="0"/>
                <a:ea typeface="+mn-ea"/>
              </a:rPr>
              <a:t>Decentral, flydende, digital kultur</a:t>
            </a:r>
            <a:endParaRPr lang="da-DK" sz="1400" b="1" smtClean="0">
              <a:solidFill>
                <a:srgbClr val="FF0000"/>
              </a:solidFill>
              <a:latin typeface="NordlingBQ-Regular" pitchFamily="50" charset="0"/>
              <a:ea typeface="+mn-ea"/>
            </a:endParaRPr>
          </a:p>
        </p:txBody>
      </p:sp>
      <p:sp>
        <p:nvSpPr>
          <p:cNvPr id="13347" name="Line 34"/>
          <p:cNvSpPr>
            <a:spLocks noChangeShapeType="1"/>
          </p:cNvSpPr>
          <p:nvPr/>
        </p:nvSpPr>
        <p:spPr bwMode="auto">
          <a:xfrm>
            <a:off x="6335713" y="3068638"/>
            <a:ext cx="719137" cy="0"/>
          </a:xfrm>
          <a:prstGeom prst="line">
            <a:avLst/>
          </a:prstGeom>
          <a:noFill/>
          <a:ln w="9525">
            <a:solidFill>
              <a:schemeClr val="bg1"/>
            </a:solidFill>
            <a:round/>
            <a:headEnd/>
            <a:tailEnd type="triangle" w="med" len="med"/>
          </a:ln>
        </p:spPr>
        <p:txBody>
          <a:bodyPr/>
          <a:lstStyle/>
          <a:p>
            <a:pPr eaLnBrk="1" hangingPunct="1"/>
            <a:endParaRPr lang="da-DK" sz="1800" smtClean="0">
              <a:solidFill>
                <a:srgbClr val="000000"/>
              </a:solidFill>
              <a:latin typeface="Calibri" pitchFamily="34" charset="0"/>
              <a:ea typeface="+mn-ea"/>
            </a:endParaRPr>
          </a:p>
        </p:txBody>
      </p:sp>
      <p:sp>
        <p:nvSpPr>
          <p:cNvPr id="13348" name="Text Box 35"/>
          <p:cNvSpPr txBox="1">
            <a:spLocks noChangeArrowheads="1"/>
          </p:cNvSpPr>
          <p:nvPr/>
        </p:nvSpPr>
        <p:spPr bwMode="auto">
          <a:xfrm>
            <a:off x="7175500" y="2933700"/>
            <a:ext cx="2590800"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Gratis det nye sort</a:t>
            </a:r>
            <a:endParaRPr lang="da-DK" sz="1400" b="1" smtClean="0">
              <a:solidFill>
                <a:srgbClr val="FFFFFF"/>
              </a:solidFill>
              <a:latin typeface="NordlingBQ-Regular" pitchFamily="50" charset="0"/>
              <a:ea typeface="+mn-ea"/>
            </a:endParaRPr>
          </a:p>
        </p:txBody>
      </p:sp>
      <p:sp>
        <p:nvSpPr>
          <p:cNvPr id="239652" name="Oval 36"/>
          <p:cNvSpPr>
            <a:spLocks noChangeArrowheads="1"/>
          </p:cNvSpPr>
          <p:nvPr/>
        </p:nvSpPr>
        <p:spPr bwMode="auto">
          <a:xfrm>
            <a:off x="395536" y="3068961"/>
            <a:ext cx="2736304" cy="792088"/>
          </a:xfrm>
          <a:prstGeom prst="ellipse">
            <a:avLst/>
          </a:prstGeom>
          <a:noFill/>
          <a:ln w="25400">
            <a:solidFill>
              <a:srgbClr val="00FF00"/>
            </a:solidFill>
            <a:round/>
            <a:headEnd/>
            <a:tailEnd/>
          </a:ln>
        </p:spPr>
        <p:txBody>
          <a:bodyPr wrap="none" anchor="ctr"/>
          <a:lstStyle/>
          <a:p>
            <a:pPr eaLnBrk="1" hangingPunct="1"/>
            <a:endParaRPr lang="da-DK" sz="1800" smtClean="0">
              <a:solidFill>
                <a:srgbClr val="000000"/>
              </a:solidFill>
              <a:latin typeface="Calibri" pitchFamily="34" charset="0"/>
              <a:ea typeface="+mn-ea"/>
            </a:endParaRPr>
          </a:p>
        </p:txBody>
      </p:sp>
      <p:sp>
        <p:nvSpPr>
          <p:cNvPr id="13350" name="Text Box 37"/>
          <p:cNvSpPr txBox="1">
            <a:spLocks noChangeArrowheads="1"/>
          </p:cNvSpPr>
          <p:nvPr/>
        </p:nvSpPr>
        <p:spPr bwMode="auto">
          <a:xfrm>
            <a:off x="5726113" y="1484313"/>
            <a:ext cx="2590800" cy="274637"/>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Det hybride bibliotek</a:t>
            </a:r>
            <a:endParaRPr lang="da-DK" sz="1400" b="1" smtClean="0">
              <a:solidFill>
                <a:srgbClr val="FFFFFF"/>
              </a:solidFill>
              <a:latin typeface="NordlingBQ-Regular" pitchFamily="50" charset="0"/>
              <a:ea typeface="+mn-ea"/>
            </a:endParaRPr>
          </a:p>
        </p:txBody>
      </p:sp>
      <p:sp>
        <p:nvSpPr>
          <p:cNvPr id="14375" name="Text Box 38"/>
          <p:cNvSpPr txBox="1">
            <a:spLocks noChangeArrowheads="1"/>
          </p:cNvSpPr>
          <p:nvPr/>
        </p:nvSpPr>
        <p:spPr bwMode="auto">
          <a:xfrm>
            <a:off x="3132138" y="2433638"/>
            <a:ext cx="4681537" cy="274637"/>
          </a:xfrm>
          <a:prstGeom prst="rect">
            <a:avLst/>
          </a:prstGeom>
          <a:noFill/>
          <a:ln w="9525">
            <a:noFill/>
            <a:miter lim="800000"/>
            <a:headEnd/>
            <a:tailEnd/>
          </a:ln>
        </p:spPr>
        <p:txBody>
          <a:bodyPr>
            <a:spAutoFit/>
          </a:bodyPr>
          <a:lstStyle/>
          <a:p>
            <a:pPr eaLnBrk="1" hangingPunct="1">
              <a:spcBef>
                <a:spcPct val="50000"/>
              </a:spcBef>
            </a:pPr>
            <a:r>
              <a:rPr lang="da-DK" sz="1200" b="1" i="1" smtClean="0">
                <a:solidFill>
                  <a:srgbClr val="FF0000"/>
                </a:solidFill>
                <a:latin typeface="NordlingBQ-Regular" pitchFamily="50" charset="0"/>
                <a:ea typeface="+mn-ea"/>
              </a:rPr>
              <a:t>Bibliotekernes forandring følger materialernes udvikling</a:t>
            </a:r>
            <a:endParaRPr lang="da-DK" sz="1400" b="1" i="1" smtClean="0">
              <a:solidFill>
                <a:srgbClr val="FF0000"/>
              </a:solidFill>
              <a:latin typeface="NordlingBQ-Regular" pitchFamily="50" charset="0"/>
              <a:ea typeface="+mn-ea"/>
            </a:endParaRPr>
          </a:p>
        </p:txBody>
      </p:sp>
      <p:cxnSp>
        <p:nvCxnSpPr>
          <p:cNvPr id="239655" name="AutoShape 39"/>
          <p:cNvCxnSpPr>
            <a:cxnSpLocks noChangeShapeType="1"/>
          </p:cNvCxnSpPr>
          <p:nvPr/>
        </p:nvCxnSpPr>
        <p:spPr bwMode="auto">
          <a:xfrm flipV="1">
            <a:off x="1907704" y="2852936"/>
            <a:ext cx="4752528" cy="207270"/>
          </a:xfrm>
          <a:prstGeom prst="curvedConnector3">
            <a:avLst>
              <a:gd name="adj1" fmla="val 49800"/>
            </a:avLst>
          </a:prstGeom>
          <a:noFill/>
          <a:ln w="9525">
            <a:solidFill>
              <a:srgbClr val="00FF00"/>
            </a:solidFill>
            <a:round/>
            <a:headEnd/>
            <a:tailEnd type="triangle" w="med" len="med"/>
          </a:ln>
        </p:spPr>
      </p:cxnSp>
      <p:sp>
        <p:nvSpPr>
          <p:cNvPr id="239656" name="Text Box 40"/>
          <p:cNvSpPr txBox="1">
            <a:spLocks noChangeArrowheads="1"/>
          </p:cNvSpPr>
          <p:nvPr/>
        </p:nvSpPr>
        <p:spPr bwMode="auto">
          <a:xfrm>
            <a:off x="8245475" y="3914775"/>
            <a:ext cx="2590800" cy="1098550"/>
          </a:xfrm>
          <a:prstGeom prst="rect">
            <a:avLst/>
          </a:prstGeom>
          <a:noFill/>
          <a:ln w="9525">
            <a:noFill/>
            <a:miter lim="800000"/>
            <a:headEnd/>
            <a:tailEnd/>
          </a:ln>
        </p:spPr>
        <p:txBody>
          <a:bodyPr>
            <a:spAutoFit/>
          </a:bodyPr>
          <a:lstStyle/>
          <a:p>
            <a:pPr eaLnBrk="1" hangingPunct="1">
              <a:spcBef>
                <a:spcPct val="50000"/>
              </a:spcBef>
            </a:pPr>
            <a:r>
              <a:rPr lang="da-DK" sz="6600" b="1" smtClean="0">
                <a:solidFill>
                  <a:srgbClr val="66FF33"/>
                </a:solidFill>
                <a:latin typeface="Century Gothic" pitchFamily="34" charset="0"/>
                <a:ea typeface="+mn-ea"/>
              </a:rPr>
              <a:t>?</a:t>
            </a:r>
          </a:p>
        </p:txBody>
      </p:sp>
      <p:cxnSp>
        <p:nvCxnSpPr>
          <p:cNvPr id="239657" name="AutoShape 41"/>
          <p:cNvCxnSpPr>
            <a:cxnSpLocks noChangeShapeType="1"/>
            <a:stCxn id="239646" idx="7"/>
            <a:endCxn id="239656" idx="1"/>
          </p:cNvCxnSpPr>
          <p:nvPr/>
        </p:nvCxnSpPr>
        <p:spPr bwMode="auto">
          <a:xfrm rot="16200000" flipH="1">
            <a:off x="5470692" y="1689267"/>
            <a:ext cx="148054" cy="5401512"/>
          </a:xfrm>
          <a:prstGeom prst="curvedConnector4">
            <a:avLst>
              <a:gd name="adj1" fmla="val -154403"/>
              <a:gd name="adj2" fmla="val 54003"/>
            </a:avLst>
          </a:prstGeom>
          <a:noFill/>
          <a:ln w="9525">
            <a:solidFill>
              <a:srgbClr val="66FF33"/>
            </a:solidFill>
            <a:round/>
            <a:headEnd/>
            <a:tailEnd type="triangle" w="med" len="med"/>
          </a:ln>
        </p:spPr>
      </p:cxnSp>
      <p:sp>
        <p:nvSpPr>
          <p:cNvPr id="239658" name="Text Box 42"/>
          <p:cNvSpPr txBox="1">
            <a:spLocks noChangeArrowheads="1"/>
          </p:cNvSpPr>
          <p:nvPr/>
        </p:nvSpPr>
        <p:spPr bwMode="auto">
          <a:xfrm>
            <a:off x="8272463" y="1001713"/>
            <a:ext cx="2590800" cy="1098550"/>
          </a:xfrm>
          <a:prstGeom prst="rect">
            <a:avLst/>
          </a:prstGeom>
          <a:noFill/>
          <a:ln w="9525">
            <a:noFill/>
            <a:miter lim="800000"/>
            <a:headEnd/>
            <a:tailEnd/>
          </a:ln>
        </p:spPr>
        <p:txBody>
          <a:bodyPr>
            <a:spAutoFit/>
          </a:bodyPr>
          <a:lstStyle/>
          <a:p>
            <a:pPr eaLnBrk="1" hangingPunct="1">
              <a:spcBef>
                <a:spcPct val="50000"/>
              </a:spcBef>
            </a:pPr>
            <a:r>
              <a:rPr lang="da-DK" sz="6600" b="1" smtClean="0">
                <a:solidFill>
                  <a:srgbClr val="FF0000"/>
                </a:solidFill>
                <a:latin typeface="Century Gothic" pitchFamily="34" charset="0"/>
                <a:ea typeface="+mn-ea"/>
              </a:rPr>
              <a:t>?</a:t>
            </a:r>
          </a:p>
        </p:txBody>
      </p:sp>
      <p:cxnSp>
        <p:nvCxnSpPr>
          <p:cNvPr id="14380" name="AutoShape 43"/>
          <p:cNvCxnSpPr>
            <a:cxnSpLocks noChangeShapeType="1"/>
            <a:stCxn id="239656" idx="1"/>
            <a:endCxn id="239656" idx="1"/>
          </p:cNvCxnSpPr>
          <p:nvPr/>
        </p:nvCxnSpPr>
        <p:spPr bwMode="auto">
          <a:xfrm rot="10800000" flipH="1" flipV="1">
            <a:off x="8245475" y="4464050"/>
            <a:ext cx="1588" cy="1588"/>
          </a:xfrm>
          <a:prstGeom prst="curvedConnector3">
            <a:avLst>
              <a:gd name="adj1" fmla="val -14400005"/>
            </a:avLst>
          </a:prstGeom>
          <a:noFill/>
          <a:ln w="9525">
            <a:solidFill>
              <a:schemeClr val="tx1"/>
            </a:solidFill>
            <a:round/>
            <a:headEnd/>
            <a:tailEnd type="triangle" w="med" len="med"/>
          </a:ln>
        </p:spPr>
      </p:cxnSp>
      <p:cxnSp>
        <p:nvCxnSpPr>
          <p:cNvPr id="239660" name="AutoShape 44"/>
          <p:cNvCxnSpPr>
            <a:cxnSpLocks noChangeShapeType="1"/>
            <a:stCxn id="239656" idx="1"/>
            <a:endCxn id="239658" idx="1"/>
          </p:cNvCxnSpPr>
          <p:nvPr/>
        </p:nvCxnSpPr>
        <p:spPr bwMode="auto">
          <a:xfrm rot="10800000" flipH="1">
            <a:off x="8245475" y="1550988"/>
            <a:ext cx="26988" cy="2913062"/>
          </a:xfrm>
          <a:prstGeom prst="curvedConnector3">
            <a:avLst>
              <a:gd name="adj1" fmla="val -847042"/>
            </a:avLst>
          </a:prstGeom>
          <a:noFill/>
          <a:ln w="9525">
            <a:solidFill>
              <a:srgbClr val="FF0000"/>
            </a:solidFill>
            <a:round/>
            <a:headEnd/>
            <a:tailEnd type="triangle" w="med" len="med"/>
          </a:ln>
        </p:spPr>
      </p:cxnSp>
      <p:sp>
        <p:nvSpPr>
          <p:cNvPr id="239661" name="Text Box 45"/>
          <p:cNvSpPr txBox="1">
            <a:spLocks noChangeArrowheads="1"/>
          </p:cNvSpPr>
          <p:nvPr/>
        </p:nvSpPr>
        <p:spPr bwMode="auto">
          <a:xfrm>
            <a:off x="6084888" y="115888"/>
            <a:ext cx="3059112" cy="730250"/>
          </a:xfrm>
          <a:prstGeom prst="rect">
            <a:avLst/>
          </a:prstGeom>
          <a:noFill/>
          <a:ln w="9525">
            <a:noFill/>
            <a:miter lim="800000"/>
            <a:headEnd/>
            <a:tailEnd/>
          </a:ln>
        </p:spPr>
        <p:txBody>
          <a:bodyPr>
            <a:spAutoFit/>
          </a:bodyPr>
          <a:lstStyle/>
          <a:p>
            <a:pPr eaLnBrk="1" hangingPunct="1">
              <a:spcBef>
                <a:spcPct val="50000"/>
              </a:spcBef>
            </a:pPr>
            <a:r>
              <a:rPr lang="da-DK" sz="1400" b="1" i="1" smtClean="0">
                <a:solidFill>
                  <a:srgbClr val="FFFFFF"/>
                </a:solidFill>
                <a:latin typeface="NordlingBQ-Regular" pitchFamily="50" charset="0"/>
                <a:ea typeface="+mn-ea"/>
              </a:rPr>
              <a:t>Hvori består bibliotekernes kritiske relevans for demokratiet? I et lokalt perspektiv? I et nationalt perspektiv?</a:t>
            </a:r>
          </a:p>
        </p:txBody>
      </p:sp>
      <p:sp>
        <p:nvSpPr>
          <p:cNvPr id="14383" name="Line 46"/>
          <p:cNvSpPr>
            <a:spLocks noChangeShapeType="1"/>
          </p:cNvSpPr>
          <p:nvPr/>
        </p:nvSpPr>
        <p:spPr bwMode="auto">
          <a:xfrm>
            <a:off x="5724525" y="260350"/>
            <a:ext cx="0" cy="6481763"/>
          </a:xfrm>
          <a:prstGeom prst="line">
            <a:avLst/>
          </a:prstGeom>
          <a:noFill/>
          <a:ln w="31750">
            <a:solidFill>
              <a:srgbClr val="66FF33"/>
            </a:solidFill>
            <a:prstDash val="dash"/>
            <a:round/>
            <a:headEnd/>
            <a:tailEnd/>
          </a:ln>
        </p:spPr>
        <p:txBody>
          <a:bodyPr/>
          <a:lstStyle/>
          <a:p>
            <a:pPr eaLnBrk="1" hangingPunct="1"/>
            <a:endParaRPr lang="da-DK" sz="1800" smtClean="0">
              <a:solidFill>
                <a:srgbClr val="000000"/>
              </a:solidFill>
              <a:latin typeface="Calibri" pitchFamily="34" charset="0"/>
              <a:ea typeface="+mn-ea"/>
            </a:endParaRPr>
          </a:p>
        </p:txBody>
      </p:sp>
      <p:pic>
        <p:nvPicPr>
          <p:cNvPr id="14384" name="Picture 18" descr="Danmarks Biblioteksforening"/>
          <p:cNvPicPr>
            <a:picLocks noChangeAspect="1" noChangeArrowheads="1"/>
          </p:cNvPicPr>
          <p:nvPr/>
        </p:nvPicPr>
        <p:blipFill>
          <a:blip r:embed="rId3" cstate="email"/>
          <a:srcRect/>
          <a:stretch>
            <a:fillRect/>
          </a:stretch>
        </p:blipFill>
        <p:spPr bwMode="auto">
          <a:xfrm>
            <a:off x="1741488" y="5110163"/>
            <a:ext cx="704850" cy="70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50"/>
                                        </p:tgtEl>
                                        <p:attrNameLst>
                                          <p:attrName>style.visibility</p:attrName>
                                        </p:attrNameLst>
                                      </p:cBhvr>
                                      <p:to>
                                        <p:strVal val="visible"/>
                                      </p:to>
                                    </p:set>
                                    <p:animEffect transition="in" filter="box(in)">
                                      <p:cBhvr>
                                        <p:cTn id="7" dur="500"/>
                                        <p:tgtEl>
                                          <p:spTgt spid="133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41"/>
                                        </p:tgtEl>
                                        <p:attrNameLst>
                                          <p:attrName>style.visibility</p:attrName>
                                        </p:attrNameLst>
                                      </p:cBhvr>
                                      <p:to>
                                        <p:strVal val="visible"/>
                                      </p:to>
                                    </p:set>
                                    <p:animEffect transition="in" filter="box(in)">
                                      <p:cBhvr>
                                        <p:cTn id="12" dur="500"/>
                                        <p:tgtEl>
                                          <p:spTgt spid="1334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40"/>
                                        </p:tgtEl>
                                        <p:attrNameLst>
                                          <p:attrName>style.visibility</p:attrName>
                                        </p:attrNameLst>
                                      </p:cBhvr>
                                      <p:to>
                                        <p:strVal val="visible"/>
                                      </p:to>
                                    </p:set>
                                    <p:animEffect transition="in" filter="box(in)">
                                      <p:cBhvr>
                                        <p:cTn id="17" dur="500"/>
                                        <p:tgtEl>
                                          <p:spTgt spid="1334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47"/>
                                        </p:tgtEl>
                                        <p:attrNameLst>
                                          <p:attrName>style.visibility</p:attrName>
                                        </p:attrNameLst>
                                      </p:cBhvr>
                                      <p:to>
                                        <p:strVal val="visible"/>
                                      </p:to>
                                    </p:set>
                                    <p:animEffect transition="in" filter="box(in)">
                                      <p:cBhvr>
                                        <p:cTn id="22" dur="500"/>
                                        <p:tgtEl>
                                          <p:spTgt spid="1334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348"/>
                                        </p:tgtEl>
                                        <p:attrNameLst>
                                          <p:attrName>style.visibility</p:attrName>
                                        </p:attrNameLst>
                                      </p:cBhvr>
                                      <p:to>
                                        <p:strVal val="visible"/>
                                      </p:to>
                                    </p:set>
                                    <p:animEffect transition="in" filter="box(in)">
                                      <p:cBhvr>
                                        <p:cTn id="27" dur="500"/>
                                        <p:tgtEl>
                                          <p:spTgt spid="1334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342"/>
                                        </p:tgtEl>
                                        <p:attrNameLst>
                                          <p:attrName>style.visibility</p:attrName>
                                        </p:attrNameLst>
                                      </p:cBhvr>
                                      <p:to>
                                        <p:strVal val="visible"/>
                                      </p:to>
                                    </p:set>
                                    <p:animEffect transition="in" filter="box(in)">
                                      <p:cBhvr>
                                        <p:cTn id="32" dur="500"/>
                                        <p:tgtEl>
                                          <p:spTgt spid="1334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346"/>
                                        </p:tgtEl>
                                        <p:attrNameLst>
                                          <p:attrName>style.visibility</p:attrName>
                                        </p:attrNameLst>
                                      </p:cBhvr>
                                      <p:to>
                                        <p:strVal val="visible"/>
                                      </p:to>
                                    </p:set>
                                    <p:animEffect transition="in" filter="box(in)">
                                      <p:cBhvr>
                                        <p:cTn id="37" dur="500"/>
                                        <p:tgtEl>
                                          <p:spTgt spid="1334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3965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3965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964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3965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3965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3966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3965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39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0" grpId="0"/>
      <p:bldP spid="13341" grpId="0"/>
      <p:bldP spid="13342" grpId="0"/>
      <p:bldP spid="239646" grpId="0" animBg="1"/>
      <p:bldP spid="13346" grpId="0"/>
      <p:bldP spid="13347" grpId="0" animBg="1"/>
      <p:bldP spid="13348" grpId="0"/>
      <p:bldP spid="239652" grpId="0" animBg="1"/>
      <p:bldP spid="13350" grpId="0"/>
      <p:bldP spid="239656" grpId="0"/>
      <p:bldP spid="239658" grpId="0"/>
      <p:bldP spid="2396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2"/>
          </p:nvPr>
        </p:nvSpPr>
        <p:spPr/>
        <p:txBody>
          <a:bodyPr/>
          <a:lstStyle/>
          <a:p>
            <a:pPr>
              <a:defRPr/>
            </a:pPr>
            <a:fld id="{FBB26A32-2E7D-43C2-ABA6-2A8FA6C6B8E8}" type="slidenum">
              <a:rPr lang="da-DK" smtClean="0">
                <a:solidFill>
                  <a:srgbClr val="000000"/>
                </a:solidFill>
              </a:rPr>
              <a:pPr>
                <a:defRPr/>
              </a:pPr>
              <a:t>12</a:t>
            </a:fld>
            <a:endParaRPr lang="da-DK">
              <a:solidFill>
                <a:srgbClr val="000000"/>
              </a:solidFill>
            </a:endParaRPr>
          </a:p>
        </p:txBody>
      </p:sp>
      <p:sp>
        <p:nvSpPr>
          <p:cNvPr id="15363" name="Text Box 8"/>
          <p:cNvSpPr txBox="1">
            <a:spLocks noChangeArrowheads="1"/>
          </p:cNvSpPr>
          <p:nvPr/>
        </p:nvSpPr>
        <p:spPr bwMode="auto">
          <a:xfrm>
            <a:off x="2563813" y="2905125"/>
            <a:ext cx="4121150" cy="2524125"/>
          </a:xfrm>
          <a:prstGeom prst="rect">
            <a:avLst/>
          </a:prstGeom>
          <a:noFill/>
          <a:ln w="9525">
            <a:noFill/>
            <a:miter lim="800000"/>
            <a:headEnd/>
            <a:tailEnd/>
          </a:ln>
        </p:spPr>
        <p:txBody>
          <a:bodyPr>
            <a:spAutoFit/>
          </a:bodyPr>
          <a:lstStyle/>
          <a:p>
            <a:pPr eaLnBrk="1" hangingPunct="1">
              <a:spcBef>
                <a:spcPct val="50000"/>
              </a:spcBef>
            </a:pPr>
            <a:r>
              <a:rPr lang="da-DK" sz="1800" dirty="0" smtClean="0">
                <a:solidFill>
                  <a:srgbClr val="FFFFFF"/>
                </a:solidFill>
                <a:latin typeface="Calibri" pitchFamily="34" charset="0"/>
                <a:ea typeface="+mn-ea"/>
              </a:rPr>
              <a:t>”</a:t>
            </a:r>
            <a:r>
              <a:rPr lang="da-DK" sz="1800" i="1" dirty="0" smtClean="0">
                <a:solidFill>
                  <a:srgbClr val="FFFFFF"/>
                </a:solidFill>
                <a:latin typeface="Calibri" pitchFamily="34" charset="0"/>
                <a:ea typeface="+mn-ea"/>
              </a:rPr>
              <a:t>Det kunne også være nyttigt med en mere præcis viden om, hvad der gør biblioteket attraktivt for de mange mennesker, der kommer uden at benytte de traditionelle tilbud</a:t>
            </a:r>
            <a:r>
              <a:rPr lang="da-DK" sz="1800" dirty="0" smtClean="0">
                <a:solidFill>
                  <a:srgbClr val="FFFFFF"/>
                </a:solidFill>
                <a:latin typeface="Calibri" pitchFamily="34" charset="0"/>
                <a:ea typeface="+mn-ea"/>
              </a:rPr>
              <a:t>” </a:t>
            </a:r>
            <a:br>
              <a:rPr lang="da-DK" sz="1800" dirty="0" smtClean="0">
                <a:solidFill>
                  <a:srgbClr val="FFFFFF"/>
                </a:solidFill>
                <a:latin typeface="Calibri" pitchFamily="34" charset="0"/>
                <a:ea typeface="+mn-ea"/>
              </a:rPr>
            </a:br>
            <a:r>
              <a:rPr lang="da-DK" sz="1200" dirty="0" smtClean="0">
                <a:solidFill>
                  <a:srgbClr val="FFFFFF"/>
                </a:solidFill>
                <a:latin typeface="Calibri" pitchFamily="34" charset="0"/>
                <a:ea typeface="+mn-ea"/>
              </a:rPr>
              <a:t>(Jens Thorhauge, Folke- og Forskningsbiblioteksstatistik, 2008).</a:t>
            </a:r>
            <a:endParaRPr lang="da-DK" sz="1800" dirty="0" smtClean="0">
              <a:solidFill>
                <a:srgbClr val="FFFFFF"/>
              </a:solidFill>
              <a:latin typeface="Calibri" pitchFamily="34" charset="0"/>
              <a:ea typeface="+mn-ea"/>
            </a:endParaRPr>
          </a:p>
          <a:p>
            <a:pPr eaLnBrk="1" hangingPunct="1">
              <a:spcBef>
                <a:spcPct val="50000"/>
              </a:spcBef>
            </a:pPr>
            <a:r>
              <a:rPr lang="da-DK" sz="1600" dirty="0" smtClean="0">
                <a:solidFill>
                  <a:srgbClr val="FFFFFF"/>
                </a:solidFill>
                <a:latin typeface="Calibri" pitchFamily="34" charset="0"/>
                <a:ea typeface="+mn-ea"/>
              </a:rPr>
              <a:t>En tredjedel af danskerne bruger ikke bibliotekerne, og dem siger statistikken f.eks. ikke noget om. </a:t>
            </a:r>
          </a:p>
        </p:txBody>
      </p:sp>
      <p:sp>
        <p:nvSpPr>
          <p:cNvPr id="15364" name="Tekstboks 3"/>
          <p:cNvSpPr txBox="1">
            <a:spLocks noChangeArrowheads="1"/>
          </p:cNvSpPr>
          <p:nvPr/>
        </p:nvSpPr>
        <p:spPr bwMode="auto">
          <a:xfrm>
            <a:off x="381000" y="276225"/>
            <a:ext cx="6551613" cy="1262063"/>
          </a:xfrm>
          <a:prstGeom prst="rect">
            <a:avLst/>
          </a:prstGeom>
          <a:noFill/>
          <a:ln w="9525">
            <a:noFill/>
            <a:miter lim="800000"/>
            <a:headEnd/>
            <a:tailEnd/>
          </a:ln>
        </p:spPr>
        <p:txBody>
          <a:bodyPr wrap="none">
            <a:spAutoFit/>
          </a:bodyPr>
          <a:lstStyle/>
          <a:p>
            <a:pPr eaLnBrk="1" hangingPunct="1"/>
            <a:r>
              <a:rPr lang="da-DK" sz="4800" b="1" smtClean="0">
                <a:solidFill>
                  <a:srgbClr val="FFFFFF"/>
                </a:solidFill>
                <a:latin typeface="Calibri" pitchFamily="34" charset="0"/>
                <a:ea typeface="+mn-ea"/>
              </a:rPr>
              <a:t>36 mio kan ikke tage fejl!</a:t>
            </a:r>
          </a:p>
          <a:p>
            <a:pPr eaLnBrk="1" hangingPunct="1"/>
            <a:r>
              <a:rPr lang="da-DK" sz="2800" b="1" smtClean="0">
                <a:solidFill>
                  <a:srgbClr val="FFFFFF"/>
                </a:solidFill>
                <a:latin typeface="Calibri" pitchFamily="34" charset="0"/>
                <a:ea typeface="+mn-ea"/>
              </a:rPr>
              <a:t>-eller?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23528" y="260648"/>
            <a:ext cx="8136904" cy="6264696"/>
          </a:xfrm>
        </p:spPr>
        <p:txBody>
          <a:bodyPr/>
          <a:lstStyle/>
          <a:p>
            <a:pPr marL="0" indent="0">
              <a:buNone/>
            </a:pPr>
            <a:r>
              <a:rPr lang="da-DK" sz="2800" dirty="0" smtClean="0"/>
              <a:t>”Der bør dog i bibliotekssektoren arbejdes mere systematisk med at tilvejebringe aktuel evidensbaseret viden gennem undersøgelse af brugere, ikke-brugere og forskellige segmenters interesser og behov. Mange af de tilgængelige undersøgelser giver desværre ikke et fuldt og tilfredsstillende billede af målgrupperne.”</a:t>
            </a:r>
            <a:endParaRPr lang="da-DK" sz="2800" dirty="0"/>
          </a:p>
        </p:txBody>
      </p:sp>
      <p:sp>
        <p:nvSpPr>
          <p:cNvPr id="4" name="Pladsholder til sidefod 3"/>
          <p:cNvSpPr>
            <a:spLocks noGrp="1"/>
          </p:cNvSpPr>
          <p:nvPr>
            <p:ph type="ftr" sz="quarter" idx="10"/>
          </p:nvPr>
        </p:nvSpPr>
        <p:spPr/>
        <p:txBody>
          <a:bodyPr/>
          <a:lstStyle/>
          <a:p>
            <a:endParaRPr lang="da-DK" smtClean="0"/>
          </a:p>
          <a:p>
            <a:endParaRPr lang="da-DK"/>
          </a:p>
        </p:txBody>
      </p:sp>
      <p:pic>
        <p:nvPicPr>
          <p:cNvPr id="1026" name="Picture 2" descr="https://encrypted-tbn2.google.com/images?q=tbn:ANd9GcQnyIibYg1IO4-EQtzJwfqUllVk7IgoRDaGD75D9yGoO108HiUO1Q"/>
          <p:cNvPicPr>
            <a:picLocks noChangeAspect="1" noChangeArrowheads="1"/>
          </p:cNvPicPr>
          <p:nvPr/>
        </p:nvPicPr>
        <p:blipFill>
          <a:blip r:embed="rId2" cstate="email"/>
          <a:srcRect/>
          <a:stretch>
            <a:fillRect/>
          </a:stretch>
        </p:blipFill>
        <p:spPr bwMode="auto">
          <a:xfrm>
            <a:off x="6012160" y="3511676"/>
            <a:ext cx="2304281" cy="32430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a:xfrm>
            <a:off x="107504" y="1988840"/>
            <a:ext cx="8208912" cy="3816424"/>
          </a:xfrm>
        </p:spPr>
        <p:txBody>
          <a:bodyPr/>
          <a:lstStyle/>
          <a:p>
            <a:pPr marL="0" indent="0">
              <a:buNone/>
            </a:pPr>
            <a:r>
              <a:rPr lang="da-DK" sz="1800" dirty="0" err="1" smtClean="0"/>
              <a:t>Vidensamfundets</a:t>
            </a:r>
            <a:r>
              <a:rPr lang="da-DK" sz="1800" dirty="0" smtClean="0"/>
              <a:t> bibliotek står i en situation, hvor de vilkår, som oprindeligt var med til at bestemme dets rolle og udformning er ændret. </a:t>
            </a:r>
          </a:p>
          <a:p>
            <a:pPr marL="0" indent="0">
              <a:buNone/>
            </a:pPr>
            <a:endParaRPr lang="da-DK" sz="1800" dirty="0" smtClean="0"/>
          </a:p>
          <a:p>
            <a:pPr marL="0" indent="0">
              <a:buNone/>
            </a:pPr>
            <a:r>
              <a:rPr lang="da-DK" sz="1800" b="1" dirty="0" err="1" smtClean="0"/>
              <a:t>Megatrends</a:t>
            </a:r>
            <a:r>
              <a:rPr lang="da-DK" sz="1800" dirty="0" smtClean="0"/>
              <a:t> som </a:t>
            </a:r>
            <a:r>
              <a:rPr lang="da-DK" sz="1800" dirty="0" smtClean="0">
                <a:solidFill>
                  <a:srgbClr val="C00000"/>
                </a:solidFill>
              </a:rPr>
              <a:t>globalisering</a:t>
            </a:r>
            <a:r>
              <a:rPr lang="da-DK" sz="1800" dirty="0" smtClean="0"/>
              <a:t>, </a:t>
            </a:r>
            <a:r>
              <a:rPr lang="da-DK" sz="1800" dirty="0" smtClean="0">
                <a:solidFill>
                  <a:srgbClr val="FFC000"/>
                </a:solidFill>
              </a:rPr>
              <a:t>digitalisering</a:t>
            </a:r>
            <a:r>
              <a:rPr lang="da-DK" sz="1800" dirty="0" smtClean="0"/>
              <a:t>, </a:t>
            </a:r>
            <a:r>
              <a:rPr lang="da-DK" sz="1800" dirty="0" smtClean="0">
                <a:solidFill>
                  <a:srgbClr val="92D050"/>
                </a:solidFill>
              </a:rPr>
              <a:t>individualisering</a:t>
            </a:r>
            <a:r>
              <a:rPr lang="da-DK" sz="1800" dirty="0" smtClean="0"/>
              <a:t> og fremvækst af </a:t>
            </a:r>
            <a:r>
              <a:rPr lang="da-DK" sz="1800" dirty="0" err="1" smtClean="0">
                <a:solidFill>
                  <a:srgbClr val="00B0F0"/>
                </a:solidFill>
              </a:rPr>
              <a:t>viden-økonomi</a:t>
            </a:r>
            <a:r>
              <a:rPr lang="da-DK" sz="1800" dirty="0" smtClean="0"/>
              <a:t> ændrer rammebetingelserne for bibliotekerne. </a:t>
            </a:r>
          </a:p>
          <a:p>
            <a:pPr marL="0" indent="0">
              <a:buNone/>
            </a:pPr>
            <a:endParaRPr lang="da-DK" sz="1800" dirty="0" smtClean="0"/>
          </a:p>
          <a:p>
            <a:pPr marL="0" indent="0">
              <a:buNone/>
            </a:pPr>
            <a:r>
              <a:rPr lang="da-DK" sz="1800" dirty="0" smtClean="0"/>
              <a:t>Indikatorer på denne voksende inkongruens ses bl.a. i kraft af:</a:t>
            </a:r>
          </a:p>
          <a:p>
            <a:pPr marL="0" indent="0">
              <a:buNone/>
            </a:pPr>
            <a:endParaRPr lang="da-DK" sz="1800" dirty="0" smtClean="0"/>
          </a:p>
          <a:p>
            <a:pPr lvl="0"/>
            <a:r>
              <a:rPr lang="da-DK" sz="1800" dirty="0" smtClean="0"/>
              <a:t>At de biblioteksansatte slås med deres faglige identitet</a:t>
            </a:r>
          </a:p>
          <a:p>
            <a:pPr lvl="0"/>
            <a:r>
              <a:rPr lang="da-DK" sz="1800" dirty="0" smtClean="0"/>
              <a:t>At kommunerne overvejer sammenlægning af bibliotek og bredere borgerserviceopgaver</a:t>
            </a:r>
          </a:p>
          <a:p>
            <a:pPr lvl="0"/>
            <a:r>
              <a:rPr lang="da-DK" sz="1800" dirty="0" smtClean="0"/>
              <a:t>At læringsinstitutionerne lader andre overtage informationsforsyningen </a:t>
            </a:r>
          </a:p>
          <a:p>
            <a:pPr lvl="0"/>
            <a:r>
              <a:rPr lang="da-DK" sz="1800" dirty="0" smtClean="0"/>
              <a:t>At 1/3 af borgerne aldrig går på biblioteket</a:t>
            </a:r>
          </a:p>
          <a:p>
            <a:pPr>
              <a:buNone/>
            </a:pPr>
            <a:endParaRPr lang="da-DK" sz="1600" dirty="0" smtClean="0"/>
          </a:p>
          <a:p>
            <a:endParaRPr lang="da-DK" sz="1600" dirty="0"/>
          </a:p>
        </p:txBody>
      </p:sp>
      <p:sp>
        <p:nvSpPr>
          <p:cNvPr id="4" name="Pladsholder til sidefod 3"/>
          <p:cNvSpPr>
            <a:spLocks noGrp="1"/>
          </p:cNvSpPr>
          <p:nvPr>
            <p:ph type="ftr" sz="quarter" idx="10"/>
          </p:nvPr>
        </p:nvSpPr>
        <p:spPr/>
        <p:txBody>
          <a:bodyPr/>
          <a:lstStyle/>
          <a:p>
            <a:endParaRPr lang="da-DK" smtClean="0"/>
          </a:p>
          <a:p>
            <a:endParaRPr lang="da-DK"/>
          </a:p>
        </p:txBody>
      </p:sp>
      <p:pic>
        <p:nvPicPr>
          <p:cNvPr id="5" name="Picture 6"/>
          <p:cNvPicPr>
            <a:picLocks noChangeAspect="1" noChangeArrowheads="1"/>
          </p:cNvPicPr>
          <p:nvPr/>
        </p:nvPicPr>
        <p:blipFill>
          <a:blip r:embed="rId2" cstate="email">
            <a:duotone>
              <a:schemeClr val="accent5">
                <a:shade val="45000"/>
                <a:satMod val="135000"/>
              </a:schemeClr>
              <a:prstClr val="white"/>
            </a:duotone>
          </a:blip>
          <a:srcRect/>
          <a:stretch>
            <a:fillRect/>
          </a:stretch>
        </p:blipFill>
        <p:spPr bwMode="auto">
          <a:xfrm>
            <a:off x="0" y="-1"/>
            <a:ext cx="1490622" cy="2132857"/>
          </a:xfrm>
          <a:prstGeom prst="rect">
            <a:avLst/>
          </a:prstGeom>
          <a:noFill/>
          <a:ln w="9525">
            <a:noFill/>
            <a:miter lim="800000"/>
            <a:headEnd/>
            <a:tailEnd/>
          </a:ln>
          <a:effectLst>
            <a:softEdge rad="127000"/>
          </a:effectLst>
        </p:spPr>
      </p:pic>
      <p:sp>
        <p:nvSpPr>
          <p:cNvPr id="6" name="Rektangel 5"/>
          <p:cNvSpPr/>
          <p:nvPr/>
        </p:nvSpPr>
        <p:spPr>
          <a:xfrm>
            <a:off x="1259632" y="620688"/>
            <a:ext cx="7034298" cy="830997"/>
          </a:xfrm>
          <a:prstGeom prst="rect">
            <a:avLst/>
          </a:prstGeom>
          <a:noFill/>
        </p:spPr>
        <p:txBody>
          <a:bodyPr wrap="none" lIns="91440" tIns="45720" rIns="91440" bIns="45720">
            <a:spAutoFit/>
          </a:bodyPr>
          <a:lstStyle/>
          <a:p>
            <a:pPr algn="ctr"/>
            <a:r>
              <a:rPr lang="da-DK" sz="4800" b="1" cap="none" spc="0" dirty="0" smtClean="0">
                <a:ln w="10541" cmpd="sng">
                  <a:solidFill>
                    <a:schemeClr val="accent1">
                      <a:shade val="88000"/>
                      <a:satMod val="110000"/>
                    </a:schemeClr>
                  </a:solidFill>
                  <a:prstDash val="solid"/>
                </a:ln>
                <a:solidFill>
                  <a:srgbClr val="007880"/>
                </a:solidFill>
                <a:effectLst/>
              </a:rPr>
              <a:t>Fremtidens Biblioteker </a:t>
            </a:r>
            <a:endParaRPr lang="da-DK" sz="4800" b="1" cap="none" spc="0" dirty="0">
              <a:ln w="10541" cmpd="sng">
                <a:solidFill>
                  <a:schemeClr val="accent1">
                    <a:shade val="88000"/>
                    <a:satMod val="110000"/>
                  </a:schemeClr>
                </a:solidFill>
                <a:prstDash val="solid"/>
              </a:ln>
              <a:solidFill>
                <a:srgbClr val="007880"/>
              </a:solidFill>
              <a:effectLst/>
            </a:endParaRPr>
          </a:p>
        </p:txBody>
      </p:sp>
      <p:sp>
        <p:nvSpPr>
          <p:cNvPr id="7" name="Tekstboks 6"/>
          <p:cNvSpPr txBox="1"/>
          <p:nvPr/>
        </p:nvSpPr>
        <p:spPr>
          <a:xfrm>
            <a:off x="2699792" y="116632"/>
            <a:ext cx="4403770" cy="461665"/>
          </a:xfrm>
          <a:prstGeom prst="rect">
            <a:avLst/>
          </a:prstGeom>
          <a:noFill/>
        </p:spPr>
        <p:txBody>
          <a:bodyPr wrap="none" rtlCol="0">
            <a:spAutoFit/>
          </a:bodyPr>
          <a:lstStyle/>
          <a:p>
            <a:r>
              <a:rPr lang="da-DK" dirty="0" smtClean="0">
                <a:solidFill>
                  <a:srgbClr val="007880"/>
                </a:solidFill>
                <a:effectLst>
                  <a:glow rad="139700">
                    <a:schemeClr val="accent1">
                      <a:satMod val="175000"/>
                      <a:alpha val="40000"/>
                    </a:schemeClr>
                  </a:glow>
                  <a:outerShdw blurRad="50800" dist="38100" dir="16200000" rotWithShape="0">
                    <a:prstClr val="black">
                      <a:alpha val="40000"/>
                    </a:prstClr>
                  </a:outerShdw>
                </a:effectLst>
              </a:rPr>
              <a:t>DERFOR GIK VI I GANG MED</a:t>
            </a:r>
            <a:endParaRPr lang="da-DK" dirty="0">
              <a:solidFill>
                <a:srgbClr val="007880"/>
              </a:solidFill>
              <a:effectLst>
                <a:glow rad="139700">
                  <a:schemeClr val="accent1">
                    <a:satMod val="175000"/>
                    <a:alpha val="40000"/>
                  </a:schemeClr>
                </a:glow>
                <a:outerShdw blurRad="50800" dist="38100" dir="16200000" rotWithShape="0">
                  <a:prstClr val="black">
                    <a:alpha val="40000"/>
                  </a:prst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60432" cy="908720"/>
          </a:xfrm>
        </p:spPr>
        <p:txBody>
          <a:bodyPr/>
          <a:lstStyle/>
          <a:p>
            <a:r>
              <a:rPr lang="da-DK" sz="3200" b="1" dirty="0" smtClean="0">
                <a:solidFill>
                  <a:srgbClr val="007880"/>
                </a:solidFill>
              </a:rPr>
              <a:t>Samarbejdet og det fælles output</a:t>
            </a:r>
            <a:endParaRPr lang="da-DK" dirty="0"/>
          </a:p>
        </p:txBody>
      </p:sp>
      <p:sp>
        <p:nvSpPr>
          <p:cNvPr id="3" name="Pladsholder til indhold 2"/>
          <p:cNvSpPr>
            <a:spLocks noGrp="1"/>
          </p:cNvSpPr>
          <p:nvPr>
            <p:ph idx="1"/>
          </p:nvPr>
        </p:nvSpPr>
        <p:spPr>
          <a:xfrm>
            <a:off x="107504" y="1052736"/>
            <a:ext cx="7664896" cy="3824064"/>
          </a:xfrm>
        </p:spPr>
        <p:txBody>
          <a:bodyPr/>
          <a:lstStyle/>
          <a:p>
            <a:r>
              <a:rPr lang="da-DK" sz="2000" dirty="0" smtClean="0"/>
              <a:t>Danmarks Biblioteksforening, Danmarks Forskningsbiblioteksforening, Kommunernes Skolebiblioteksforening og Bibliotekschefforeningen har taget dette initiativ til at samle biblioteksverdenen på tværs i en tænketank. De udgør pt. en styregruppe. </a:t>
            </a:r>
            <a:r>
              <a:rPr lang="da-DK" sz="2800" dirty="0" smtClean="0"/>
              <a:t/>
            </a:r>
            <a:br>
              <a:rPr lang="da-DK" sz="2800" dirty="0" smtClean="0"/>
            </a:br>
            <a:endParaRPr lang="da-DK" sz="2800" dirty="0" smtClean="0"/>
          </a:p>
          <a:p>
            <a:r>
              <a:rPr lang="da-DK" sz="2800" dirty="0" smtClean="0"/>
              <a:t>Vi vil på denne vis skabe forudsætningen for at skabe en samlet modelbeskrivelse af hvad fremtidens bibliotek er og indeholder, hvordan det ser ud, hvilke services der tilbydes og hvilke forventninger der er hos brugeren.</a:t>
            </a:r>
            <a:endParaRPr lang="da-DK" sz="2800" dirty="0"/>
          </a:p>
        </p:txBody>
      </p:sp>
      <p:sp>
        <p:nvSpPr>
          <p:cNvPr id="4" name="Pladsholder til sidefod 3"/>
          <p:cNvSpPr>
            <a:spLocks noGrp="1"/>
          </p:cNvSpPr>
          <p:nvPr>
            <p:ph type="ftr" sz="quarter" idx="10"/>
          </p:nvPr>
        </p:nvSpPr>
        <p:spPr/>
        <p:txBody>
          <a:bodyPr/>
          <a:lstStyle/>
          <a:p>
            <a:endParaRPr lang="da-DK" smtClean="0"/>
          </a:p>
          <a:p>
            <a:endParaRPr lang="da-DK"/>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0" y="0"/>
            <a:ext cx="8316416" cy="6525344"/>
          </a:xfrm>
        </p:spPr>
        <p:txBody>
          <a:bodyPr/>
          <a:lstStyle/>
          <a:p>
            <a:pPr>
              <a:buNone/>
            </a:pPr>
            <a:r>
              <a:rPr lang="da-DK" b="1" dirty="0" smtClean="0">
                <a:solidFill>
                  <a:srgbClr val="007880"/>
                </a:solidFill>
              </a:rPr>
              <a:t>Fase 1 (jan – okt. 2012)</a:t>
            </a:r>
            <a:endParaRPr lang="da-DK" dirty="0" smtClean="0"/>
          </a:p>
          <a:p>
            <a:pPr>
              <a:buNone/>
            </a:pPr>
            <a:r>
              <a:rPr lang="da-DK" sz="2000" dirty="0" smtClean="0"/>
              <a:t>Der nedsættes en tænketank, som skaber eget kommissorium ud fra denne projektbeskrivelse.</a:t>
            </a:r>
          </a:p>
          <a:p>
            <a:pPr>
              <a:buNone/>
            </a:pPr>
            <a:endParaRPr lang="da-DK" sz="2000" dirty="0" smtClean="0"/>
          </a:p>
          <a:p>
            <a:r>
              <a:rPr lang="da-DK" sz="2000" dirty="0" smtClean="0"/>
              <a:t>På første møde i maj tages stilling til metodiske spørgsmål, eksterne konsulentsamarbejder, ambitionen af bl.a. etnologisk undersøgelse og til finansiering. </a:t>
            </a:r>
          </a:p>
          <a:p>
            <a:pPr>
              <a:buNone/>
            </a:pPr>
            <a:endParaRPr lang="da-DK" sz="2000" dirty="0" smtClean="0"/>
          </a:p>
          <a:p>
            <a:r>
              <a:rPr lang="da-DK" sz="2000" dirty="0" smtClean="0"/>
              <a:t>Budgettet revideres og tidsplan. En fremtidig deltagerpris fastlægges. </a:t>
            </a:r>
          </a:p>
          <a:p>
            <a:pPr>
              <a:buNone/>
            </a:pPr>
            <a:r>
              <a:rPr lang="da-DK" sz="2000" dirty="0" smtClean="0"/>
              <a:t> </a:t>
            </a:r>
          </a:p>
          <a:p>
            <a:r>
              <a:rPr lang="da-DK" sz="2000" dirty="0" smtClean="0"/>
              <a:t>Samarbejde med styrelsen om deres projekt i samarbejde med </a:t>
            </a:r>
            <a:r>
              <a:rPr lang="da-DK" sz="2000" dirty="0" err="1" smtClean="0"/>
              <a:t>Realdania</a:t>
            </a:r>
            <a:r>
              <a:rPr lang="da-DK" sz="2000" dirty="0" smtClean="0"/>
              <a:t>) </a:t>
            </a:r>
            <a:br>
              <a:rPr lang="da-DK" sz="2000" dirty="0" smtClean="0"/>
            </a:br>
            <a:endParaRPr lang="da-DK" sz="2000" dirty="0" smtClean="0"/>
          </a:p>
          <a:p>
            <a:r>
              <a:rPr lang="da-DK" sz="2000" dirty="0" smtClean="0"/>
              <a:t>Ansættelse af projektleder, der referer til styregruppen. Danmarks Biblioteksforening organiserer og administrerer projektet. </a:t>
            </a:r>
            <a:br>
              <a:rPr lang="da-DK" sz="2000" dirty="0" smtClean="0"/>
            </a:br>
            <a:endParaRPr lang="da-DK" sz="2000" dirty="0"/>
          </a:p>
        </p:txBody>
      </p:sp>
      <p:sp>
        <p:nvSpPr>
          <p:cNvPr id="4" name="Pladsholder til sidefod 3"/>
          <p:cNvSpPr>
            <a:spLocks noGrp="1"/>
          </p:cNvSpPr>
          <p:nvPr>
            <p:ph type="ftr" sz="quarter" idx="10"/>
          </p:nvPr>
        </p:nvSpPr>
        <p:spPr/>
        <p:txBody>
          <a:bodyPr/>
          <a:lstStyle/>
          <a:p>
            <a:endParaRPr lang="da-DK" smtClean="0"/>
          </a:p>
          <a:p>
            <a:endParaRPr lang="da-DK"/>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sp>
        <p:nvSpPr>
          <p:cNvPr id="4" name="Pladsholder til sidefod 3"/>
          <p:cNvSpPr>
            <a:spLocks noGrp="1"/>
          </p:cNvSpPr>
          <p:nvPr>
            <p:ph type="ftr" sz="quarter" idx="10"/>
          </p:nvPr>
        </p:nvSpPr>
        <p:spPr/>
        <p:txBody>
          <a:bodyPr/>
          <a:lstStyle/>
          <a:p>
            <a:endParaRPr lang="da-DK" smtClean="0"/>
          </a:p>
          <a:p>
            <a:endParaRPr lang="da-DK"/>
          </a:p>
        </p:txBody>
      </p:sp>
      <p:pic>
        <p:nvPicPr>
          <p:cNvPr id="95234" name="Picture 2"/>
          <p:cNvPicPr>
            <a:picLocks noChangeAspect="1" noChangeArrowheads="1"/>
          </p:cNvPicPr>
          <p:nvPr/>
        </p:nvPicPr>
        <p:blipFill>
          <a:blip r:embed="rId2" cstate="email"/>
          <a:srcRect b="-1181"/>
          <a:stretch>
            <a:fillRect/>
          </a:stretch>
        </p:blipFill>
        <p:spPr bwMode="auto">
          <a:xfrm rot="5400000">
            <a:off x="276628" y="-276628"/>
            <a:ext cx="6971072" cy="752432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0" y="116632"/>
            <a:ext cx="8244408" cy="6552728"/>
          </a:xfrm>
        </p:spPr>
        <p:txBody>
          <a:bodyPr/>
          <a:lstStyle/>
          <a:p>
            <a:pPr>
              <a:buNone/>
            </a:pPr>
            <a:r>
              <a:rPr lang="da-DK" sz="2400" dirty="0" smtClean="0"/>
              <a:t>Der skabes et </a:t>
            </a:r>
            <a:r>
              <a:rPr lang="da-DK" sz="2400" dirty="0" err="1" smtClean="0"/>
              <a:t>vidensgrundlag</a:t>
            </a:r>
            <a:r>
              <a:rPr lang="da-DK" sz="2400" dirty="0" smtClean="0"/>
              <a:t> om gennemførte undersøgelser og projekter i forhold til beskrivelsen.</a:t>
            </a:r>
            <a:br>
              <a:rPr lang="da-DK" sz="2400" dirty="0" smtClean="0"/>
            </a:br>
            <a:endParaRPr lang="da-DK" sz="2400" dirty="0" smtClean="0"/>
          </a:p>
          <a:p>
            <a:pPr>
              <a:buNone/>
            </a:pPr>
            <a:r>
              <a:rPr lang="da-DK" sz="2400" dirty="0" smtClean="0"/>
              <a:t>Tænketanken planlægger en række </a:t>
            </a:r>
            <a:r>
              <a:rPr lang="da-DK" sz="2400" b="1" dirty="0" err="1" smtClean="0"/>
              <a:t>Surveys</a:t>
            </a:r>
            <a:r>
              <a:rPr lang="da-DK" sz="2400" dirty="0" smtClean="0"/>
              <a:t>:</a:t>
            </a:r>
          </a:p>
          <a:p>
            <a:r>
              <a:rPr lang="da-DK" sz="2400" dirty="0" err="1" smtClean="0"/>
              <a:t>-Kvalitative</a:t>
            </a:r>
            <a:r>
              <a:rPr lang="da-DK" sz="2400" dirty="0" smtClean="0"/>
              <a:t> undersøgelse</a:t>
            </a:r>
          </a:p>
          <a:p>
            <a:r>
              <a:rPr lang="da-DK" sz="2400" dirty="0" err="1" smtClean="0"/>
              <a:t>-Opinionsundersøgelse</a:t>
            </a:r>
            <a:endParaRPr lang="da-DK" sz="2400" dirty="0" smtClean="0"/>
          </a:p>
          <a:p>
            <a:r>
              <a:rPr lang="da-DK" sz="2400" dirty="0" err="1" smtClean="0"/>
              <a:t>-Kvantitative</a:t>
            </a:r>
            <a:r>
              <a:rPr lang="da-DK" sz="2400" dirty="0" smtClean="0"/>
              <a:t> undersøgelser</a:t>
            </a:r>
          </a:p>
          <a:p>
            <a:endParaRPr lang="da-DK" sz="2800" dirty="0" smtClean="0"/>
          </a:p>
          <a:p>
            <a:pPr marL="0" indent="0">
              <a:buNone/>
            </a:pPr>
            <a:r>
              <a:rPr lang="da-DK" sz="2400" b="1" dirty="0" smtClean="0"/>
              <a:t>Forskningsbiblioteksforeningen</a:t>
            </a:r>
            <a:r>
              <a:rPr lang="da-DK" sz="2400" dirty="0" smtClean="0"/>
              <a:t> iværksætter </a:t>
            </a:r>
            <a:r>
              <a:rPr lang="da-DK" sz="2400" dirty="0" smtClean="0"/>
              <a:t>allerede nu en </a:t>
            </a:r>
            <a:r>
              <a:rPr lang="da-DK" sz="2400" dirty="0" smtClean="0"/>
              <a:t>række interne </a:t>
            </a:r>
            <a:r>
              <a:rPr lang="da-DK" sz="2400" dirty="0" smtClean="0"/>
              <a:t>undersøgelser </a:t>
            </a:r>
            <a:r>
              <a:rPr lang="da-DK" sz="2400" dirty="0" smtClean="0"/>
              <a:t>inden for fag, forsknings og uddannelsesbibliotekerne, som bidrager til tænketankens samlede billede af bibliotekerne. Disse forskellige undersøgelser vi blive forelagt løbende på tænketankens stormøder. </a:t>
            </a:r>
            <a:r>
              <a:rPr lang="da-DK" dirty="0" smtClean="0"/>
              <a:t/>
            </a:r>
            <a:br>
              <a:rPr lang="da-DK" dirty="0" smtClean="0"/>
            </a:br>
            <a:endParaRPr lang="da-DK" dirty="0"/>
          </a:p>
        </p:txBody>
      </p:sp>
      <p:sp>
        <p:nvSpPr>
          <p:cNvPr id="4" name="Pladsholder til sidefod 3"/>
          <p:cNvSpPr>
            <a:spLocks noGrp="1"/>
          </p:cNvSpPr>
          <p:nvPr>
            <p:ph type="ftr" sz="quarter" idx="10"/>
          </p:nvPr>
        </p:nvSpPr>
        <p:spPr/>
        <p:txBody>
          <a:bodyPr/>
          <a:lstStyle/>
          <a:p>
            <a:endParaRPr lang="da-DK" smtClean="0"/>
          </a:p>
          <a:p>
            <a:endParaRPr lang="da-DK"/>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79512" y="1628800"/>
            <a:ext cx="7772400" cy="4400128"/>
          </a:xfrm>
        </p:spPr>
        <p:txBody>
          <a:bodyPr/>
          <a:lstStyle/>
          <a:p>
            <a:pPr>
              <a:buNone/>
            </a:pPr>
            <a:r>
              <a:rPr lang="da-DK" sz="2000" dirty="0" smtClean="0"/>
              <a:t/>
            </a:r>
            <a:br>
              <a:rPr lang="da-DK" sz="2000" dirty="0" smtClean="0"/>
            </a:br>
            <a:endParaRPr lang="da-DK" sz="2000" dirty="0" smtClean="0"/>
          </a:p>
          <a:p>
            <a:pPr>
              <a:buNone/>
            </a:pPr>
            <a:r>
              <a:rPr lang="da-DK" sz="2000" dirty="0" smtClean="0"/>
              <a:t>I projektet skabes et matrix af grupper der beskæftiger sig med </a:t>
            </a:r>
          </a:p>
          <a:p>
            <a:pPr lvl="0"/>
            <a:r>
              <a:rPr lang="da-DK" sz="2000" dirty="0" smtClean="0"/>
              <a:t>Rummet (i samarbejde med </a:t>
            </a:r>
            <a:r>
              <a:rPr lang="da-DK" sz="2000" dirty="0" err="1" smtClean="0"/>
              <a:t>Kulturstyrelsen/Realdania</a:t>
            </a:r>
            <a:r>
              <a:rPr lang="da-DK" sz="2000" dirty="0" smtClean="0"/>
              <a:t>?)</a:t>
            </a:r>
          </a:p>
          <a:p>
            <a:pPr lvl="0"/>
            <a:r>
              <a:rPr lang="da-DK" sz="2000" dirty="0" smtClean="0"/>
              <a:t>Medier, services og viden</a:t>
            </a:r>
          </a:p>
          <a:p>
            <a:pPr lvl="0"/>
            <a:r>
              <a:rPr lang="da-DK" sz="2000" dirty="0" smtClean="0"/>
              <a:t>Brugeren</a:t>
            </a:r>
          </a:p>
          <a:p>
            <a:pPr>
              <a:buNone/>
            </a:pPr>
            <a:r>
              <a:rPr lang="da-DK" sz="2000" i="1" dirty="0" smtClean="0"/>
              <a:t>Sat over for</a:t>
            </a:r>
            <a:endParaRPr lang="da-DK" sz="2000" dirty="0" smtClean="0"/>
          </a:p>
          <a:p>
            <a:pPr lvl="0"/>
            <a:r>
              <a:rPr lang="da-DK" sz="2000" dirty="0" smtClean="0"/>
              <a:t>Folkebiblioteket</a:t>
            </a:r>
          </a:p>
          <a:p>
            <a:pPr lvl="0"/>
            <a:r>
              <a:rPr lang="da-DK" sz="2000" dirty="0" smtClean="0"/>
              <a:t>Skolebiblioteket</a:t>
            </a:r>
          </a:p>
          <a:p>
            <a:pPr lvl="0"/>
            <a:r>
              <a:rPr lang="da-DK" sz="2000" dirty="0" err="1" smtClean="0"/>
              <a:t>Fag-</a:t>
            </a:r>
            <a:r>
              <a:rPr lang="da-DK" sz="2000" dirty="0" smtClean="0"/>
              <a:t> og forskningsbiblioteket</a:t>
            </a:r>
            <a:br>
              <a:rPr lang="da-DK" sz="2000" dirty="0" smtClean="0"/>
            </a:br>
            <a:endParaRPr lang="da-DK" sz="2000" dirty="0" smtClean="0"/>
          </a:p>
          <a:p>
            <a:pPr>
              <a:buNone/>
            </a:pPr>
            <a:r>
              <a:rPr lang="da-DK" sz="2000" dirty="0" smtClean="0"/>
              <a:t>Første fase afsluttes med en igangsætningskonference, hvor der endnu kan tilsluttes sig nye deltager til projektet.</a:t>
            </a:r>
          </a:p>
          <a:p>
            <a:endParaRPr lang="da-DK" sz="2000" dirty="0" smtClean="0"/>
          </a:p>
          <a:p>
            <a:endParaRPr lang="da-DK" sz="2000" dirty="0"/>
          </a:p>
        </p:txBody>
      </p:sp>
      <p:sp>
        <p:nvSpPr>
          <p:cNvPr id="4" name="Pladsholder til sidefod 3"/>
          <p:cNvSpPr>
            <a:spLocks noGrp="1"/>
          </p:cNvSpPr>
          <p:nvPr>
            <p:ph type="ftr" sz="quarter" idx="10"/>
          </p:nvPr>
        </p:nvSpPr>
        <p:spPr/>
        <p:txBody>
          <a:bodyPr/>
          <a:lstStyle/>
          <a:p>
            <a:endParaRPr lang="da-DK" smtClean="0"/>
          </a:p>
          <a:p>
            <a:endParaRPr lang="da-DK"/>
          </a:p>
        </p:txBody>
      </p:sp>
      <p:pic>
        <p:nvPicPr>
          <p:cNvPr id="5" name="Picture 6"/>
          <p:cNvPicPr>
            <a:picLocks noChangeAspect="1" noChangeArrowheads="1"/>
          </p:cNvPicPr>
          <p:nvPr/>
        </p:nvPicPr>
        <p:blipFill>
          <a:blip r:embed="rId2" cstate="email">
            <a:duotone>
              <a:schemeClr val="accent5">
                <a:shade val="45000"/>
                <a:satMod val="135000"/>
              </a:schemeClr>
              <a:prstClr val="white"/>
            </a:duotone>
          </a:blip>
          <a:srcRect/>
          <a:stretch>
            <a:fillRect/>
          </a:stretch>
        </p:blipFill>
        <p:spPr bwMode="auto">
          <a:xfrm>
            <a:off x="0" y="0"/>
            <a:ext cx="1490622" cy="2132857"/>
          </a:xfrm>
          <a:prstGeom prst="rect">
            <a:avLst/>
          </a:prstGeom>
          <a:noFill/>
          <a:ln w="9525">
            <a:noFill/>
            <a:miter lim="800000"/>
            <a:headEnd/>
            <a:tailEnd/>
          </a:ln>
          <a:effectLst>
            <a:softEdge rad="127000"/>
          </a:effectLst>
        </p:spPr>
      </p:pic>
      <p:sp>
        <p:nvSpPr>
          <p:cNvPr id="6" name="Rektangel 5"/>
          <p:cNvSpPr/>
          <p:nvPr/>
        </p:nvSpPr>
        <p:spPr>
          <a:xfrm>
            <a:off x="1259632" y="620688"/>
            <a:ext cx="7034298" cy="830997"/>
          </a:xfrm>
          <a:prstGeom prst="rect">
            <a:avLst/>
          </a:prstGeom>
          <a:noFill/>
        </p:spPr>
        <p:txBody>
          <a:bodyPr wrap="none" lIns="91440" tIns="45720" rIns="91440" bIns="45720">
            <a:spAutoFit/>
          </a:bodyPr>
          <a:lstStyle/>
          <a:p>
            <a:pPr algn="ctr"/>
            <a:r>
              <a:rPr lang="da-DK" sz="4800" b="1" cap="none" spc="0" dirty="0" smtClean="0">
                <a:ln w="10541" cmpd="sng">
                  <a:solidFill>
                    <a:schemeClr val="accent1">
                      <a:shade val="88000"/>
                      <a:satMod val="110000"/>
                    </a:schemeClr>
                  </a:solidFill>
                  <a:prstDash val="solid"/>
                </a:ln>
                <a:solidFill>
                  <a:srgbClr val="007880"/>
                </a:solidFill>
                <a:effectLst/>
              </a:rPr>
              <a:t>Fremtidens Biblioteker </a:t>
            </a:r>
            <a:endParaRPr lang="da-DK" sz="4800" b="1" cap="none" spc="0" dirty="0">
              <a:ln w="10541" cmpd="sng">
                <a:solidFill>
                  <a:schemeClr val="accent1">
                    <a:shade val="88000"/>
                    <a:satMod val="110000"/>
                  </a:schemeClr>
                </a:solidFill>
                <a:prstDash val="solid"/>
              </a:ln>
              <a:solidFill>
                <a:srgbClr val="007880"/>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smtClean="0">
                <a:solidFill>
                  <a:srgbClr val="007880"/>
                </a:solidFill>
              </a:rPr>
              <a:t>Fremtiden er i biblioteket </a:t>
            </a:r>
            <a:br>
              <a:rPr lang="da-DK" sz="3600" b="1" dirty="0" smtClean="0">
                <a:solidFill>
                  <a:srgbClr val="007880"/>
                </a:solidFill>
              </a:rPr>
            </a:br>
            <a:r>
              <a:rPr lang="da-DK" sz="3600" b="1" dirty="0" smtClean="0">
                <a:solidFill>
                  <a:srgbClr val="007880"/>
                </a:solidFill>
              </a:rPr>
              <a:t>- og biblioteket er overalt  </a:t>
            </a:r>
            <a:r>
              <a:rPr lang="da-DK" dirty="0" smtClean="0"/>
              <a:t/>
            </a:r>
            <a:br>
              <a:rPr lang="da-DK" dirty="0" smtClean="0"/>
            </a:br>
            <a:endParaRPr lang="da-DK" dirty="0"/>
          </a:p>
        </p:txBody>
      </p:sp>
      <p:sp>
        <p:nvSpPr>
          <p:cNvPr id="3" name="Pladsholder til indhold 2"/>
          <p:cNvSpPr>
            <a:spLocks noGrp="1"/>
          </p:cNvSpPr>
          <p:nvPr>
            <p:ph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da-DK" smtClean="0"/>
          </a:p>
          <a:p>
            <a:endParaRPr lang="da-DK"/>
          </a:p>
        </p:txBody>
      </p:sp>
      <p:pic>
        <p:nvPicPr>
          <p:cNvPr id="1028" name="Picture 4" descr="http://videnskab.dk/sites/all/files/imagecache/440x/article_images/sky.jpg"/>
          <p:cNvPicPr>
            <a:picLocks noChangeAspect="1" noChangeArrowheads="1"/>
          </p:cNvPicPr>
          <p:nvPr/>
        </p:nvPicPr>
        <p:blipFill>
          <a:blip r:embed="rId2" cstate="email"/>
          <a:srcRect/>
          <a:stretch>
            <a:fillRect/>
          </a:stretch>
        </p:blipFill>
        <p:spPr bwMode="auto">
          <a:xfrm>
            <a:off x="1547664" y="1973237"/>
            <a:ext cx="5112568" cy="3671755"/>
          </a:xfrm>
          <a:prstGeom prst="rect">
            <a:avLst/>
          </a:prstGeom>
          <a:noFill/>
          <a:effectLst>
            <a:softEdge rad="635000"/>
          </a:effectLst>
        </p:spPr>
      </p:pic>
      <p:pic>
        <p:nvPicPr>
          <p:cNvPr id="1030" name="Picture 6" descr="http://tgy.dk/mediafiles/22/images/bibliotek.jpg"/>
          <p:cNvPicPr>
            <a:picLocks noChangeAspect="1" noChangeArrowheads="1"/>
          </p:cNvPicPr>
          <p:nvPr/>
        </p:nvPicPr>
        <p:blipFill>
          <a:blip r:embed="rId3" cstate="email"/>
          <a:srcRect/>
          <a:stretch>
            <a:fillRect/>
          </a:stretch>
        </p:blipFill>
        <p:spPr bwMode="auto">
          <a:xfrm>
            <a:off x="0" y="1412776"/>
            <a:ext cx="4352925" cy="2276475"/>
          </a:xfrm>
          <a:prstGeom prst="rect">
            <a:avLst/>
          </a:prstGeom>
          <a:noFill/>
          <a:effectLst>
            <a:softEdge rad="317500"/>
          </a:effectLst>
        </p:spPr>
      </p:pic>
      <p:pic>
        <p:nvPicPr>
          <p:cNvPr id="1032" name="Picture 8" descr="http://www.aalborgbibliotekerne.dk/files/billeder/Ombibliotekerne2012/aabne_412.jpg"/>
          <p:cNvPicPr>
            <a:picLocks noChangeAspect="1" noChangeArrowheads="1"/>
          </p:cNvPicPr>
          <p:nvPr/>
        </p:nvPicPr>
        <p:blipFill>
          <a:blip r:embed="rId4" cstate="email"/>
          <a:srcRect/>
          <a:stretch>
            <a:fillRect/>
          </a:stretch>
        </p:blipFill>
        <p:spPr bwMode="auto">
          <a:xfrm>
            <a:off x="4427984" y="3924299"/>
            <a:ext cx="3924300" cy="2933701"/>
          </a:xfrm>
          <a:prstGeom prst="rect">
            <a:avLst/>
          </a:prstGeom>
          <a:noFill/>
          <a:effectLst>
            <a:softEdge rad="317500"/>
          </a:effectLst>
        </p:spPr>
      </p:pic>
      <p:sp>
        <p:nvSpPr>
          <p:cNvPr id="8" name="Tekstboks 7"/>
          <p:cNvSpPr txBox="1"/>
          <p:nvPr/>
        </p:nvSpPr>
        <p:spPr>
          <a:xfrm>
            <a:off x="0" y="5445224"/>
            <a:ext cx="4788024" cy="1692771"/>
          </a:xfrm>
          <a:prstGeom prst="rect">
            <a:avLst/>
          </a:prstGeom>
          <a:noFill/>
        </p:spPr>
        <p:txBody>
          <a:bodyPr wrap="square" rtlCol="0">
            <a:spAutoFit/>
          </a:bodyPr>
          <a:lstStyle/>
          <a:p>
            <a:r>
              <a:rPr lang="da-DK" sz="1600" dirty="0" smtClean="0"/>
              <a:t>Sådan sagde formanden for DB på årsmødet 2012</a:t>
            </a:r>
          </a:p>
          <a:p>
            <a:endParaRPr lang="da-DK" sz="1600" dirty="0" smtClean="0"/>
          </a:p>
          <a:p>
            <a:r>
              <a:rPr lang="da-DK" dirty="0" smtClean="0"/>
              <a:t>Hvordan beskriver man </a:t>
            </a:r>
            <a:r>
              <a:rPr lang="da-DK" dirty="0" smtClean="0"/>
              <a:t>så et bibliotek?</a:t>
            </a:r>
            <a:endParaRPr lang="da-DK" dirty="0" smtClean="0"/>
          </a:p>
          <a:p>
            <a:endParaRPr lang="da-DK"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Pladsholder til indhold 7"/>
          <p:cNvGraphicFramePr>
            <a:graphicFrameLocks noGrp="1"/>
          </p:cNvGraphicFramePr>
          <p:nvPr>
            <p:ph idx="1"/>
          </p:nvPr>
        </p:nvGraphicFramePr>
        <p:xfrm>
          <a:off x="107502" y="332656"/>
          <a:ext cx="8352932" cy="5472608"/>
        </p:xfrm>
        <a:graphic>
          <a:graphicData uri="http://schemas.openxmlformats.org/drawingml/2006/table">
            <a:tbl>
              <a:tblPr/>
              <a:tblGrid>
                <a:gridCol w="2088233"/>
                <a:gridCol w="2088233"/>
                <a:gridCol w="2088233"/>
                <a:gridCol w="2088233"/>
              </a:tblGrid>
              <a:tr h="1584176">
                <a:tc>
                  <a:txBody>
                    <a:bodyPr/>
                    <a:lstStyle/>
                    <a:p>
                      <a:pPr>
                        <a:lnSpc>
                          <a:spcPct val="115000"/>
                        </a:lnSpc>
                        <a:spcAft>
                          <a:spcPts val="0"/>
                        </a:spcAft>
                      </a:pPr>
                      <a:endParaRPr lang="da-DK"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a-DK" sz="1800" b="1">
                          <a:latin typeface="Calibri"/>
                          <a:ea typeface="Calibri"/>
                          <a:cs typeface="Times New Roman"/>
                        </a:rPr>
                        <a:t>Folkebiblioteket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a-DK" sz="1800" b="1">
                          <a:latin typeface="Calibri"/>
                          <a:ea typeface="Calibri"/>
                          <a:cs typeface="Times New Roman"/>
                        </a:rPr>
                        <a:t>Skolebiblioteket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800" b="1" dirty="0" err="1">
                          <a:latin typeface="Calibri"/>
                          <a:ea typeface="Calibri"/>
                          <a:cs typeface="Times New Roman"/>
                        </a:rPr>
                        <a:t>Fag-</a:t>
                      </a:r>
                      <a:r>
                        <a:rPr lang="da-DK" sz="1800" b="1" dirty="0">
                          <a:latin typeface="Calibri"/>
                          <a:ea typeface="Calibri"/>
                          <a:cs typeface="Times New Roman"/>
                        </a:rPr>
                        <a:t> og </a:t>
                      </a:r>
                      <a:r>
                        <a:rPr lang="da-DK" sz="1800" b="1" dirty="0" smtClean="0">
                          <a:latin typeface="Calibri"/>
                          <a:ea typeface="Calibri"/>
                          <a:cs typeface="Times New Roman"/>
                        </a:rPr>
                        <a:t>forsknings-biblioteket</a:t>
                      </a:r>
                      <a:endParaRPr lang="da-DK"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4136">
                <a:tc>
                  <a:txBody>
                    <a:bodyPr/>
                    <a:lstStyle/>
                    <a:p>
                      <a:pPr>
                        <a:lnSpc>
                          <a:spcPct val="115000"/>
                        </a:lnSpc>
                        <a:spcAft>
                          <a:spcPts val="0"/>
                        </a:spcAft>
                      </a:pPr>
                      <a:r>
                        <a:rPr lang="da-DK" sz="1800" b="1" dirty="0" smtClean="0">
                          <a:latin typeface="Calibri"/>
                          <a:ea typeface="Calibri"/>
                          <a:cs typeface="Times New Roman"/>
                        </a:rPr>
                        <a:t>Rummet</a:t>
                      </a:r>
                      <a:br>
                        <a:rPr lang="da-DK" sz="1800" b="1" dirty="0" smtClean="0">
                          <a:latin typeface="Calibri"/>
                          <a:ea typeface="Calibri"/>
                          <a:cs typeface="Times New Roman"/>
                        </a:rPr>
                      </a:br>
                      <a:r>
                        <a:rPr lang="da-DK" sz="1200" b="1" dirty="0" smtClean="0">
                          <a:latin typeface="Calibri"/>
                          <a:ea typeface="Calibri"/>
                          <a:cs typeface="Times New Roman"/>
                        </a:rPr>
                        <a:t>(</a:t>
                      </a:r>
                      <a:r>
                        <a:rPr lang="da-DK" sz="1200" b="1" dirty="0" smtClean="0"/>
                        <a:t>Kulturstyrelsen/</a:t>
                      </a:r>
                      <a:br>
                        <a:rPr lang="da-DK" sz="1200" b="1" dirty="0" smtClean="0"/>
                      </a:br>
                      <a:r>
                        <a:rPr lang="da-DK" sz="1200" b="1" dirty="0" err="1" smtClean="0"/>
                        <a:t>Realdania</a:t>
                      </a:r>
                      <a:r>
                        <a:rPr lang="da-DK" sz="1200" b="1" dirty="0" smtClean="0"/>
                        <a:t>)</a:t>
                      </a:r>
                      <a:endParaRPr lang="da-DK"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a-DK"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a-DK"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a-DK"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8152">
                <a:tc>
                  <a:txBody>
                    <a:bodyPr/>
                    <a:lstStyle/>
                    <a:p>
                      <a:pPr>
                        <a:lnSpc>
                          <a:spcPct val="115000"/>
                        </a:lnSpc>
                        <a:spcAft>
                          <a:spcPts val="1000"/>
                        </a:spcAft>
                      </a:pPr>
                      <a:r>
                        <a:rPr lang="da-DK" sz="1800" b="1">
                          <a:latin typeface="Calibri"/>
                          <a:ea typeface="Calibri"/>
                          <a:cs typeface="Times New Roman"/>
                        </a:rPr>
                        <a:t>Medier, services og viden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a-DK"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a-DK"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a-DK"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6144">
                <a:tc>
                  <a:txBody>
                    <a:bodyPr/>
                    <a:lstStyle/>
                    <a:p>
                      <a:pPr>
                        <a:lnSpc>
                          <a:spcPct val="115000"/>
                        </a:lnSpc>
                        <a:spcAft>
                          <a:spcPts val="1000"/>
                        </a:spcAft>
                      </a:pPr>
                      <a:r>
                        <a:rPr lang="da-DK" sz="1800" b="1" dirty="0">
                          <a:latin typeface="Calibri"/>
                          <a:ea typeface="Calibri"/>
                          <a:cs typeface="Times New Roman"/>
                        </a:rPr>
                        <a:t>Brugeren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a-DK"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a-DK"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a-DK"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Picture 6"/>
          <p:cNvPicPr>
            <a:picLocks noChangeAspect="1" noChangeArrowheads="1"/>
          </p:cNvPicPr>
          <p:nvPr/>
        </p:nvPicPr>
        <p:blipFill>
          <a:blip r:embed="rId2" cstate="email">
            <a:duotone>
              <a:schemeClr val="accent5">
                <a:shade val="45000"/>
                <a:satMod val="135000"/>
              </a:schemeClr>
              <a:prstClr val="white"/>
            </a:duotone>
          </a:blip>
          <a:srcRect/>
          <a:stretch>
            <a:fillRect/>
          </a:stretch>
        </p:blipFill>
        <p:spPr bwMode="auto">
          <a:xfrm>
            <a:off x="395536" y="476672"/>
            <a:ext cx="1475656" cy="1287182"/>
          </a:xfrm>
          <a:prstGeom prst="rect">
            <a:avLst/>
          </a:prstGeom>
          <a:noFill/>
          <a:ln w="9525">
            <a:noFill/>
            <a:miter lim="800000"/>
            <a:headEnd/>
            <a:tailEnd/>
          </a:ln>
          <a:effectLst>
            <a:softEdge rad="127000"/>
          </a:effectLst>
        </p:spPr>
      </p:pic>
      <p:sp useBgFill="1">
        <p:nvSpPr>
          <p:cNvPr id="10" name="Rektangel 9"/>
          <p:cNvSpPr/>
          <p:nvPr/>
        </p:nvSpPr>
        <p:spPr>
          <a:xfrm>
            <a:off x="2267744" y="1988840"/>
            <a:ext cx="6120680" cy="3785652"/>
          </a:xfrm>
          <a:prstGeom prst="rect">
            <a:avLst/>
          </a:prstGeom>
        </p:spPr>
        <p:txBody>
          <a:bodyPr wrap="square" lIns="91440" tIns="45720" rIns="91440" bIns="45720">
            <a:spAutoFit/>
          </a:bodyPr>
          <a:lstStyle/>
          <a:p>
            <a:pPr algn="ctr"/>
            <a:r>
              <a:rPr lang="da-DK" sz="7200" b="1" cap="none" spc="0" dirty="0" smtClean="0">
                <a:ln w="10541" cmpd="sng">
                  <a:solidFill>
                    <a:schemeClr val="accent1">
                      <a:shade val="88000"/>
                      <a:satMod val="110000"/>
                    </a:schemeClr>
                  </a:solidFill>
                  <a:prstDash val="solid"/>
                </a:ln>
                <a:solidFill>
                  <a:srgbClr val="007880"/>
                </a:solidFill>
                <a:effectLst/>
              </a:rPr>
              <a:t>Fremtidens Biblioteker</a:t>
            </a:r>
            <a:endParaRPr lang="da-DK" sz="4800" b="1" dirty="0" smtClean="0">
              <a:ln w="10541" cmpd="sng">
                <a:solidFill>
                  <a:schemeClr val="accent1">
                    <a:shade val="88000"/>
                    <a:satMod val="110000"/>
                  </a:schemeClr>
                </a:solidFill>
                <a:prstDash val="solid"/>
              </a:ln>
              <a:solidFill>
                <a:srgbClr val="007880"/>
              </a:solidFill>
            </a:endParaRPr>
          </a:p>
          <a:p>
            <a:pPr algn="ctr"/>
            <a:endParaRPr lang="da-DK" sz="4800" b="1" cap="none" spc="0" dirty="0" smtClean="0">
              <a:ln w="10541" cmpd="sng">
                <a:solidFill>
                  <a:schemeClr val="accent1">
                    <a:shade val="88000"/>
                    <a:satMod val="110000"/>
                  </a:schemeClr>
                </a:solidFill>
                <a:prstDash val="solid"/>
              </a:ln>
              <a:solidFill>
                <a:srgbClr val="007880"/>
              </a:solidFill>
              <a:effectLst/>
            </a:endParaRPr>
          </a:p>
          <a:p>
            <a:pPr algn="ctr"/>
            <a:r>
              <a:rPr lang="da-DK" sz="4800" b="1" cap="none" spc="0" dirty="0" smtClean="0">
                <a:ln w="10541" cmpd="sng">
                  <a:solidFill>
                    <a:schemeClr val="accent1">
                      <a:shade val="88000"/>
                      <a:satMod val="110000"/>
                    </a:schemeClr>
                  </a:solidFill>
                  <a:prstDash val="solid"/>
                </a:ln>
                <a:solidFill>
                  <a:srgbClr val="007880"/>
                </a:solidFill>
                <a:effectLst/>
              </a:rPr>
              <a:t> </a:t>
            </a:r>
            <a:endParaRPr lang="da-DK" sz="4800" b="1" cap="none" spc="0" dirty="0">
              <a:ln w="10541" cmpd="sng">
                <a:solidFill>
                  <a:schemeClr val="accent1">
                    <a:shade val="88000"/>
                    <a:satMod val="110000"/>
                  </a:schemeClr>
                </a:solidFill>
                <a:prstDash val="solid"/>
              </a:ln>
              <a:solidFill>
                <a:srgbClr val="007880"/>
              </a:solidFill>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7232848" cy="936104"/>
          </a:xfrm>
        </p:spPr>
        <p:txBody>
          <a:bodyPr/>
          <a:lstStyle/>
          <a:p>
            <a:r>
              <a:rPr lang="da-DK" sz="4000" b="1" dirty="0" smtClean="0">
                <a:solidFill>
                  <a:srgbClr val="007880"/>
                </a:solidFill>
              </a:rPr>
              <a:t>Fase 2 (</a:t>
            </a:r>
            <a:r>
              <a:rPr lang="da-DK" sz="4000" b="1" dirty="0" err="1" smtClean="0">
                <a:solidFill>
                  <a:srgbClr val="007880"/>
                </a:solidFill>
              </a:rPr>
              <a:t>Nov</a:t>
            </a:r>
            <a:r>
              <a:rPr lang="da-DK" sz="4000" b="1" dirty="0" smtClean="0">
                <a:solidFill>
                  <a:srgbClr val="007880"/>
                </a:solidFill>
              </a:rPr>
              <a:t> </a:t>
            </a:r>
            <a:r>
              <a:rPr lang="da-DK" sz="4000" b="1" dirty="0" smtClean="0">
                <a:solidFill>
                  <a:srgbClr val="007880"/>
                </a:solidFill>
              </a:rPr>
              <a:t>2012-juni 2013</a:t>
            </a:r>
            <a:r>
              <a:rPr lang="da-DK" sz="4000" b="1" dirty="0" smtClean="0">
                <a:solidFill>
                  <a:srgbClr val="007880"/>
                </a:solidFill>
              </a:rPr>
              <a:t>)</a:t>
            </a:r>
            <a:endParaRPr lang="da-DK" sz="4000" dirty="0">
              <a:solidFill>
                <a:srgbClr val="007880"/>
              </a:solidFill>
            </a:endParaRPr>
          </a:p>
        </p:txBody>
      </p:sp>
      <p:sp>
        <p:nvSpPr>
          <p:cNvPr id="3" name="Pladsholder til indhold 2"/>
          <p:cNvSpPr>
            <a:spLocks noGrp="1"/>
          </p:cNvSpPr>
          <p:nvPr>
            <p:ph idx="1"/>
          </p:nvPr>
        </p:nvSpPr>
        <p:spPr>
          <a:xfrm>
            <a:off x="323528" y="1268760"/>
            <a:ext cx="7848872" cy="5760640"/>
          </a:xfrm>
        </p:spPr>
        <p:txBody>
          <a:bodyPr/>
          <a:lstStyle/>
          <a:p>
            <a:r>
              <a:rPr lang="da-DK" dirty="0" smtClean="0"/>
              <a:t>Der </a:t>
            </a:r>
            <a:r>
              <a:rPr lang="da-DK" dirty="0" smtClean="0"/>
              <a:t>gennemføres en række undersøgelser, byggende på forskellige etnologiske og kvalitative og kvantitative metoder. </a:t>
            </a:r>
            <a:r>
              <a:rPr lang="da-DK" dirty="0" smtClean="0"/>
              <a:t/>
            </a:r>
            <a:br>
              <a:rPr lang="da-DK" dirty="0" smtClean="0"/>
            </a:br>
            <a:endParaRPr lang="da-DK" dirty="0" smtClean="0"/>
          </a:p>
          <a:p>
            <a:r>
              <a:rPr lang="da-DK" dirty="0" smtClean="0"/>
              <a:t>Tænketanken </a:t>
            </a:r>
            <a:r>
              <a:rPr lang="da-DK" dirty="0" smtClean="0"/>
              <a:t>planlægger workshops og undergrupper, samt planlægger formidling og opbygning af webværktøjer og publikation.</a:t>
            </a:r>
            <a:endParaRPr lang="da-DK" dirty="0" smtClean="0"/>
          </a:p>
        </p:txBody>
      </p:sp>
      <p:sp>
        <p:nvSpPr>
          <p:cNvPr id="4" name="Pladsholder til sidefod 3"/>
          <p:cNvSpPr>
            <a:spLocks noGrp="1"/>
          </p:cNvSpPr>
          <p:nvPr>
            <p:ph type="ftr" sz="quarter" idx="10"/>
          </p:nvPr>
        </p:nvSpPr>
        <p:spPr/>
        <p:txBody>
          <a:bodyPr/>
          <a:lstStyle/>
          <a:p>
            <a:endParaRPr lang="da-DK" dirty="0" smtClean="0"/>
          </a:p>
          <a:p>
            <a:endParaRPr lang="da-DK"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7772400" cy="1752600"/>
          </a:xfrm>
        </p:spPr>
        <p:txBody>
          <a:bodyPr/>
          <a:lstStyle/>
          <a:p>
            <a:r>
              <a:rPr lang="da-DK" b="1" dirty="0" smtClean="0">
                <a:solidFill>
                  <a:srgbClr val="007880"/>
                </a:solidFill>
              </a:rPr>
              <a:t>Fase 3 (juni-november 2013)</a:t>
            </a:r>
            <a:r>
              <a:rPr lang="da-DK" dirty="0" smtClean="0">
                <a:solidFill>
                  <a:srgbClr val="007880"/>
                </a:solidFill>
              </a:rPr>
              <a:t/>
            </a:r>
            <a:br>
              <a:rPr lang="da-DK" dirty="0" smtClean="0">
                <a:solidFill>
                  <a:srgbClr val="007880"/>
                </a:solidFill>
              </a:rPr>
            </a:br>
            <a:endParaRPr lang="da-DK" dirty="0">
              <a:solidFill>
                <a:srgbClr val="007880"/>
              </a:solidFill>
            </a:endParaRPr>
          </a:p>
        </p:txBody>
      </p:sp>
      <p:sp>
        <p:nvSpPr>
          <p:cNvPr id="3" name="Pladsholder til indhold 2"/>
          <p:cNvSpPr>
            <a:spLocks noGrp="1"/>
          </p:cNvSpPr>
          <p:nvPr>
            <p:ph idx="1"/>
          </p:nvPr>
        </p:nvSpPr>
        <p:spPr>
          <a:xfrm>
            <a:off x="179512" y="980728"/>
            <a:ext cx="7592888" cy="3896072"/>
          </a:xfrm>
        </p:spPr>
        <p:txBody>
          <a:bodyPr/>
          <a:lstStyle/>
          <a:p>
            <a:r>
              <a:rPr lang="da-DK" sz="2800" dirty="0" smtClean="0"/>
              <a:t>Projektet afsluttes med at tænketanken evaluerer sine resultater og skaber en afslutningskonference.</a:t>
            </a:r>
            <a:br>
              <a:rPr lang="da-DK" sz="2800" dirty="0" smtClean="0"/>
            </a:br>
            <a:r>
              <a:rPr lang="da-DK" sz="2800" dirty="0" smtClean="0"/>
              <a:t>Resultaterne vil blive formidlet i temapublikationer</a:t>
            </a:r>
            <a:r>
              <a:rPr lang="da-DK" sz="2800" dirty="0" smtClean="0"/>
              <a:t>.</a:t>
            </a:r>
            <a:br>
              <a:rPr lang="da-DK" sz="2800" dirty="0" smtClean="0"/>
            </a:br>
            <a:endParaRPr lang="da-DK" sz="2800" dirty="0" smtClean="0"/>
          </a:p>
          <a:p>
            <a:r>
              <a:rPr lang="da-DK" sz="2800" dirty="0" smtClean="0"/>
              <a:t>D</a:t>
            </a:r>
            <a:r>
              <a:rPr lang="da-DK" sz="2800" dirty="0" smtClean="0"/>
              <a:t>er </a:t>
            </a:r>
            <a:r>
              <a:rPr lang="da-DK" sz="2800" dirty="0" smtClean="0"/>
              <a:t>vil blive udviklet et webredskab til modelbeskrivelse af fremtidens bibliotek i forskellig kontekst</a:t>
            </a:r>
            <a:r>
              <a:rPr lang="da-DK" sz="2800" dirty="0" smtClean="0"/>
              <a:t>.</a:t>
            </a:r>
            <a:br>
              <a:rPr lang="da-DK" sz="2800" dirty="0" smtClean="0"/>
            </a:br>
            <a:endParaRPr lang="da-DK" sz="2800" dirty="0" smtClean="0"/>
          </a:p>
          <a:p>
            <a:r>
              <a:rPr lang="da-DK" sz="2800" dirty="0" smtClean="0"/>
              <a:t>Der skabes en række temasites fra arbejdsgrupperne</a:t>
            </a:r>
            <a:endParaRPr lang="da-DK" sz="2800" dirty="0" smtClean="0"/>
          </a:p>
          <a:p>
            <a:endParaRPr lang="da-DK" dirty="0"/>
          </a:p>
        </p:txBody>
      </p:sp>
      <p:sp>
        <p:nvSpPr>
          <p:cNvPr id="4" name="Pladsholder til sidefod 3"/>
          <p:cNvSpPr>
            <a:spLocks noGrp="1"/>
          </p:cNvSpPr>
          <p:nvPr>
            <p:ph type="ftr" sz="quarter" idx="10"/>
          </p:nvPr>
        </p:nvSpPr>
        <p:spPr/>
        <p:txBody>
          <a:bodyPr/>
          <a:lstStyle/>
          <a:p>
            <a:endParaRPr lang="da-DK" smtClean="0"/>
          </a:p>
          <a:p>
            <a:endParaRPr lang="da-DK"/>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0"/>
          </p:nvPr>
        </p:nvSpPr>
        <p:spPr/>
        <p:txBody>
          <a:bodyPr/>
          <a:lstStyle/>
          <a:p>
            <a:endParaRPr lang="da-DK" smtClean="0"/>
          </a:p>
          <a:p>
            <a:endParaRPr lang="da-DK"/>
          </a:p>
        </p:txBody>
      </p:sp>
      <p:graphicFrame>
        <p:nvGraphicFramePr>
          <p:cNvPr id="8" name="Pladsholder til indhold 7"/>
          <p:cNvGraphicFramePr>
            <a:graphicFrameLocks noGrp="1"/>
          </p:cNvGraphicFramePr>
          <p:nvPr>
            <p:ph idx="1"/>
          </p:nvPr>
        </p:nvGraphicFramePr>
        <p:xfrm>
          <a:off x="0" y="0"/>
          <a:ext cx="6084167" cy="6737688"/>
        </p:xfrm>
        <a:graphic>
          <a:graphicData uri="http://schemas.openxmlformats.org/drawingml/2006/table">
            <a:tbl>
              <a:tblPr/>
              <a:tblGrid>
                <a:gridCol w="4206095"/>
                <a:gridCol w="939036"/>
                <a:gridCol w="939036"/>
              </a:tblGrid>
              <a:tr h="80433">
                <a:tc>
                  <a:txBody>
                    <a:bodyPr/>
                    <a:lstStyle/>
                    <a:p>
                      <a:pPr algn="l" fontAlgn="b"/>
                      <a:r>
                        <a:rPr lang="da-DK" sz="1200" b="1" i="0" u="none" strike="noStrike" dirty="0">
                          <a:solidFill>
                            <a:srgbClr val="000000"/>
                          </a:solidFill>
                          <a:latin typeface="Calibri"/>
                        </a:rPr>
                        <a:t>REVIDERET BUDGETUDKAST april  2012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da-DK" sz="1200" b="1" i="0" u="none" strike="noStrike">
                          <a:solidFill>
                            <a:srgbClr val="000000"/>
                          </a:solidFill>
                          <a:latin typeface="Calibri"/>
                        </a:rPr>
                        <a:t>Udgift</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r>
              <a:tr h="80433">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da-DK" sz="1200" b="0" i="0" u="none" strike="noStrike">
                          <a:solidFill>
                            <a:srgbClr val="000000"/>
                          </a:solidFill>
                          <a:latin typeface="Calibri"/>
                        </a:rPr>
                        <a:t>2012</a:t>
                      </a:r>
                    </a:p>
                  </a:txBody>
                  <a:tcPr marL="4278" marR="4278" marT="427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da-DK" sz="1200" b="0" i="0" u="none" strike="noStrike">
                          <a:solidFill>
                            <a:srgbClr val="000000"/>
                          </a:solidFill>
                          <a:latin typeface="Calibri"/>
                        </a:rPr>
                        <a:t>2013</a:t>
                      </a:r>
                    </a:p>
                  </a:txBody>
                  <a:tcPr marL="4278" marR="4278" marT="427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80433">
                <a:tc>
                  <a:txBody>
                    <a:bodyPr/>
                    <a:lstStyle/>
                    <a:p>
                      <a:pPr algn="l" fontAlgn="b"/>
                      <a:r>
                        <a:rPr lang="da-DK" sz="1200" b="1" i="0" u="none" strike="noStrike">
                          <a:solidFill>
                            <a:srgbClr val="000000"/>
                          </a:solidFill>
                          <a:latin typeface="Calibri"/>
                        </a:rPr>
                        <a:t>Løn</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CE1"/>
                    </a:solidFill>
                  </a:tcPr>
                </a:tc>
              </a:tr>
              <a:tr h="80433">
                <a:tc>
                  <a:txBody>
                    <a:bodyPr/>
                    <a:lstStyle/>
                    <a:p>
                      <a:pPr algn="l" fontAlgn="b"/>
                      <a:r>
                        <a:rPr lang="da-DK" sz="1200" b="0" i="0" u="none" strike="noStrike">
                          <a:solidFill>
                            <a:srgbClr val="000000"/>
                          </a:solidFill>
                          <a:latin typeface="Calibri"/>
                        </a:rPr>
                        <a:t>Projektledelse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350.000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350.000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dirty="0">
                          <a:solidFill>
                            <a:srgbClr val="000000"/>
                          </a:solidFill>
                          <a:latin typeface="Calibri"/>
                        </a:rPr>
                        <a:t>Tænketank</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425.000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425.000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Administration og koordination</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30.000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30.000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1" i="0" u="none" strike="noStrike">
                          <a:solidFill>
                            <a:srgbClr val="000000"/>
                          </a:solidFill>
                          <a:latin typeface="Calibri"/>
                        </a:rPr>
                        <a:t>Materialer</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Web</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25.000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50.000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Pjecer</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10.000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10.000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Publikation</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100.000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1" i="0" u="none" strike="noStrike">
                          <a:solidFill>
                            <a:srgbClr val="000000"/>
                          </a:solidFill>
                          <a:latin typeface="Calibri"/>
                        </a:rPr>
                        <a:t>Konferencer og workshops</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to konferencer (en hvert år)</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100.000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100.000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nb-NO" sz="1200" b="0" i="0" u="none" strike="noStrike">
                          <a:solidFill>
                            <a:srgbClr val="000000"/>
                          </a:solidFill>
                          <a:latin typeface="Calibri"/>
                        </a:rPr>
                        <a:t>6 Workshops (3 hvert år)</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120.000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120.000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1" i="0" u="none" strike="noStrike">
                          <a:solidFill>
                            <a:srgbClr val="000000"/>
                          </a:solidFill>
                          <a:latin typeface="Calibri"/>
                        </a:rPr>
                        <a:t>Surveys</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Kvalitative undersøgelser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dirty="0">
                          <a:solidFill>
                            <a:srgbClr val="000000"/>
                          </a:solidFill>
                          <a:latin typeface="Calibri"/>
                        </a:rPr>
                        <a:t>Opinionsundersøgelse</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80.000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160.000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Kvantitative undersøgelser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50.000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50.000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Konsulent</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a-DK" sz="1200" b="0" i="0" u="none" strike="noStrike">
                          <a:solidFill>
                            <a:srgbClr val="000000"/>
                          </a:solidFill>
                          <a:latin typeface="Calibri"/>
                        </a:rPr>
                        <a:t> </a:t>
                      </a:r>
                    </a:p>
                  </a:txBody>
                  <a:tcPr marL="4278" marR="4278" marT="427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r>
              <a:tr h="80433">
                <a:tc>
                  <a:txBody>
                    <a:bodyPr/>
                    <a:lstStyle/>
                    <a:p>
                      <a:pPr algn="l" fontAlgn="b"/>
                      <a:r>
                        <a:rPr lang="da-DK" sz="1200" b="0" i="0" u="none" strike="noStrike">
                          <a:solidFill>
                            <a:srgbClr val="000000"/>
                          </a:solidFill>
                          <a:latin typeface="Calibri"/>
                        </a:rPr>
                        <a:t>I alt projekt</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da-DK" sz="1200" b="0" i="0" u="none" strike="noStrike">
                          <a:solidFill>
                            <a:srgbClr val="000000"/>
                          </a:solidFill>
                          <a:latin typeface="Calibri"/>
                        </a:rPr>
                        <a:t>1.190.000</a:t>
                      </a:r>
                    </a:p>
                  </a:txBody>
                  <a:tcPr marL="4278" marR="4278" marT="427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da-DK" sz="1200" b="0" i="0" u="none" strike="noStrike">
                          <a:solidFill>
                            <a:srgbClr val="000000"/>
                          </a:solidFill>
                          <a:latin typeface="Calibri"/>
                        </a:rPr>
                        <a:t>1.395.000</a:t>
                      </a:r>
                    </a:p>
                  </a:txBody>
                  <a:tcPr marL="4278" marR="4278" marT="427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EECE1"/>
                    </a:solidFill>
                  </a:tcPr>
                </a:tc>
              </a:tr>
              <a:tr h="80433">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2">
                  <a:txBody>
                    <a:bodyPr/>
                    <a:lstStyle/>
                    <a:p>
                      <a:pPr algn="ctr" fontAlgn="b"/>
                      <a:r>
                        <a:rPr lang="da-DK" sz="1200" b="1" i="0" u="none" strike="noStrike">
                          <a:solidFill>
                            <a:srgbClr val="000000"/>
                          </a:solidFill>
                          <a:latin typeface="Calibri"/>
                        </a:rPr>
                        <a:t>Indtægt</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r>
              <a:tr h="80433">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da-DK" sz="1200" b="0" i="0" u="none" strike="noStrike">
                          <a:solidFill>
                            <a:srgbClr val="000000"/>
                          </a:solidFill>
                          <a:latin typeface="Calibri"/>
                        </a:rPr>
                        <a:t>2012</a:t>
                      </a:r>
                    </a:p>
                  </a:txBody>
                  <a:tcPr marL="4278" marR="4278" marT="427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da-DK" sz="1200" b="0" i="0" u="none" strike="noStrike">
                          <a:solidFill>
                            <a:srgbClr val="000000"/>
                          </a:solidFill>
                          <a:latin typeface="Calibri"/>
                        </a:rPr>
                        <a:t>2013</a:t>
                      </a:r>
                    </a:p>
                  </a:txBody>
                  <a:tcPr marL="4278" marR="4278" marT="427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80433">
                <a:tc>
                  <a:txBody>
                    <a:bodyPr/>
                    <a:lstStyle/>
                    <a:p>
                      <a:pPr algn="l" fontAlgn="b"/>
                      <a:r>
                        <a:rPr lang="da-DK" sz="1200" b="1" i="0" u="none" strike="noStrike">
                          <a:solidFill>
                            <a:srgbClr val="000000"/>
                          </a:solidFill>
                          <a:latin typeface="Calibri"/>
                        </a:rPr>
                        <a:t>Finansiering</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CE1"/>
                    </a:solidFill>
                  </a:tcPr>
                </a:tc>
              </a:tr>
              <a:tr h="80433">
                <a:tc>
                  <a:txBody>
                    <a:bodyPr/>
                    <a:lstStyle/>
                    <a:p>
                      <a:pPr algn="l" fontAlgn="b"/>
                      <a:r>
                        <a:rPr lang="nn-NO" sz="1200" b="0" i="0" u="none" strike="noStrike">
                          <a:solidFill>
                            <a:srgbClr val="000000"/>
                          </a:solidFill>
                          <a:latin typeface="Calibri"/>
                        </a:rPr>
                        <a:t>34 Folkebiblioteker pr. stk 25.000</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425.000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425.000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 Fag- og forskningsbiblioteker pr. stk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 Skolebiblioteker pr. stk.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Kommercielle  parter mellem 50.000 - 100.000</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100.000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100.000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Danmarks Biblioteksforening</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190.000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150.000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Forskningsbiblioteksforening</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25.000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25.000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Kommunernes Skolebiblioteksforening</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a-DK" sz="1200" b="0" i="0" u="none" strike="noStrike">
                          <a:solidFill>
                            <a:srgbClr val="000000"/>
                          </a:solidFill>
                          <a:latin typeface="Calibri"/>
                        </a:rPr>
                        <a:t>?</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Bibliotekschefforeningen</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25.000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a-DK" sz="1200" b="0" i="0" u="none" strike="noStrike">
                          <a:solidFill>
                            <a:srgbClr val="000000"/>
                          </a:solidFill>
                          <a:latin typeface="Calibri"/>
                        </a:rPr>
                        <a:t>25.000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Forskningsbibliotekernes Chefkollegium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Kapitaliseret "arbejdskraft"</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da-DK" sz="1200" b="0" i="0" u="none" strike="noStrike">
                          <a:solidFill>
                            <a:srgbClr val="000000"/>
                          </a:solidFill>
                          <a:latin typeface="Calibri"/>
                        </a:rPr>
                        <a:t>425.000</a:t>
                      </a:r>
                    </a:p>
                  </a:txBody>
                  <a:tcPr marL="4278" marR="4278" marT="427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1200" b="0" i="0" u="none" strike="noStrike">
                          <a:solidFill>
                            <a:srgbClr val="000000"/>
                          </a:solidFill>
                          <a:latin typeface="Calibri"/>
                        </a:rPr>
                        <a:t>425.000</a:t>
                      </a:r>
                    </a:p>
                  </a:txBody>
                  <a:tcPr marL="4278" marR="4278" marT="427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r>
              <a:tr h="80433">
                <a:tc>
                  <a:txBody>
                    <a:bodyPr/>
                    <a:lstStyle/>
                    <a:p>
                      <a:pPr algn="l" fontAlgn="b"/>
                      <a:r>
                        <a:rPr lang="da-DK" sz="1200" b="0" i="0" u="none" strike="noStrike">
                          <a:solidFill>
                            <a:srgbClr val="000000"/>
                          </a:solidFill>
                          <a:latin typeface="Calibri"/>
                        </a:rPr>
                        <a:t>Egen finansiering i alt</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200" b="0" i="0" u="none" strike="noStrike">
                          <a:solidFill>
                            <a:srgbClr val="000000"/>
                          </a:solidFill>
                          <a:latin typeface="Calibri"/>
                        </a:rPr>
                        <a:t>1.190.000</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200" b="0" i="0" u="none" strike="noStrike" dirty="0">
                          <a:solidFill>
                            <a:srgbClr val="000000"/>
                          </a:solidFill>
                          <a:latin typeface="Calibri"/>
                        </a:rPr>
                        <a:t>1.150.000</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88640"/>
            <a:ext cx="7162800" cy="576064"/>
          </a:xfrm>
        </p:spPr>
        <p:txBody>
          <a:bodyPr/>
          <a:lstStyle/>
          <a:p>
            <a:r>
              <a:rPr lang="da-DK" b="1" dirty="0" smtClean="0">
                <a:solidFill>
                  <a:srgbClr val="007880"/>
                </a:solidFill>
              </a:rPr>
              <a:t>Organisering</a:t>
            </a:r>
            <a:endParaRPr lang="da-DK" b="1" dirty="0">
              <a:solidFill>
                <a:srgbClr val="007880"/>
              </a:solidFill>
            </a:endParaRPr>
          </a:p>
        </p:txBody>
      </p:sp>
      <p:sp>
        <p:nvSpPr>
          <p:cNvPr id="3" name="Pladsholder til indhold 2"/>
          <p:cNvSpPr>
            <a:spLocks noGrp="1"/>
          </p:cNvSpPr>
          <p:nvPr>
            <p:ph idx="1"/>
          </p:nvPr>
        </p:nvSpPr>
        <p:spPr>
          <a:xfrm>
            <a:off x="179512" y="908720"/>
            <a:ext cx="7592888" cy="3968080"/>
          </a:xfrm>
        </p:spPr>
        <p:txBody>
          <a:bodyPr/>
          <a:lstStyle/>
          <a:p>
            <a:r>
              <a:rPr lang="da-DK" sz="2800" b="1" dirty="0" smtClean="0"/>
              <a:t>Styregruppe:</a:t>
            </a:r>
            <a:r>
              <a:rPr lang="da-DK" dirty="0" smtClean="0"/>
              <a:t/>
            </a:r>
            <a:br>
              <a:rPr lang="da-DK" dirty="0" smtClean="0"/>
            </a:br>
            <a:r>
              <a:rPr lang="da-DK" sz="2400" dirty="0" smtClean="0"/>
              <a:t>Danmarks Forskningsbiblioteksforening, Kommunernes Skolebiblioteksforening, Bibliotekschefforeningen og Danmarks Biblioteksforening som administrerer projektet.</a:t>
            </a:r>
            <a:br>
              <a:rPr lang="da-DK" sz="2400" dirty="0" smtClean="0"/>
            </a:br>
            <a:r>
              <a:rPr lang="da-DK" sz="2400" dirty="0" smtClean="0"/>
              <a:t>Projektlederen refererer til styregruppen</a:t>
            </a:r>
            <a:br>
              <a:rPr lang="da-DK" sz="2400" dirty="0" smtClean="0"/>
            </a:br>
            <a:endParaRPr lang="da-DK" sz="2400" dirty="0" smtClean="0"/>
          </a:p>
          <a:p>
            <a:r>
              <a:rPr lang="da-DK" sz="2800" b="1" dirty="0" smtClean="0"/>
              <a:t>Koordinationsgruppe</a:t>
            </a:r>
            <a:r>
              <a:rPr lang="da-DK" sz="2400" dirty="0" smtClean="0"/>
              <a:t>: </a:t>
            </a:r>
            <a:br>
              <a:rPr lang="da-DK" sz="2400" dirty="0" smtClean="0"/>
            </a:br>
            <a:r>
              <a:rPr lang="da-DK" sz="2400" dirty="0" smtClean="0"/>
              <a:t>På møde i april 2012 nedsættes en arbejdende koordinationsgruppe med repræsentanter for alle sektorer. </a:t>
            </a:r>
            <a:br>
              <a:rPr lang="da-DK" sz="2400" dirty="0" smtClean="0"/>
            </a:br>
            <a:endParaRPr lang="da-DK" sz="2400" dirty="0" smtClean="0"/>
          </a:p>
          <a:p>
            <a:r>
              <a:rPr lang="da-DK" sz="2800" b="1" dirty="0" smtClean="0"/>
              <a:t>Arbejdsgrupper</a:t>
            </a:r>
            <a:br>
              <a:rPr lang="da-DK" sz="2800" b="1" dirty="0" smtClean="0"/>
            </a:br>
            <a:r>
              <a:rPr lang="da-DK" sz="2400" dirty="0" smtClean="0"/>
              <a:t>Nedsættes efter behov – vi finder på nogle sidst på dagen</a:t>
            </a:r>
            <a:endParaRPr lang="da-DK" sz="3600" dirty="0" smtClean="0"/>
          </a:p>
          <a:p>
            <a:endParaRPr lang="da-DK" dirty="0"/>
          </a:p>
        </p:txBody>
      </p:sp>
      <p:sp>
        <p:nvSpPr>
          <p:cNvPr id="4" name="Pladsholder til sidefod 3"/>
          <p:cNvSpPr>
            <a:spLocks noGrp="1"/>
          </p:cNvSpPr>
          <p:nvPr>
            <p:ph type="ftr" sz="quarter" idx="10"/>
          </p:nvPr>
        </p:nvSpPr>
        <p:spPr/>
        <p:txBody>
          <a:bodyPr/>
          <a:lstStyle/>
          <a:p>
            <a:endParaRPr lang="da-DK" smtClean="0"/>
          </a:p>
          <a:p>
            <a:endParaRPr lang="da-DK"/>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2" name="Picture 6" descr="https://encrypted-tbn0.google.com/images?q=tbn:ANd9GcR5v7MqLNwuU69GYGNFkrM8zB-tiZKHtCMNGM1E532-eYOv4xMRpQ"/>
          <p:cNvPicPr>
            <a:picLocks noChangeAspect="1" noChangeArrowheads="1"/>
          </p:cNvPicPr>
          <p:nvPr/>
        </p:nvPicPr>
        <p:blipFill>
          <a:blip r:embed="rId2" cstate="print"/>
          <a:srcRect/>
          <a:stretch>
            <a:fillRect/>
          </a:stretch>
        </p:blipFill>
        <p:spPr bwMode="auto">
          <a:xfrm>
            <a:off x="4788024" y="4437112"/>
            <a:ext cx="3600400" cy="2016224"/>
          </a:xfrm>
          <a:prstGeom prst="rect">
            <a:avLst/>
          </a:prstGeom>
          <a:noFill/>
        </p:spPr>
      </p:pic>
      <p:sp>
        <p:nvSpPr>
          <p:cNvPr id="2" name="Titel 1"/>
          <p:cNvSpPr>
            <a:spLocks noGrp="1"/>
          </p:cNvSpPr>
          <p:nvPr>
            <p:ph type="title"/>
          </p:nvPr>
        </p:nvSpPr>
        <p:spPr>
          <a:xfrm>
            <a:off x="683568" y="188640"/>
            <a:ext cx="7162800" cy="648072"/>
          </a:xfrm>
        </p:spPr>
        <p:txBody>
          <a:bodyPr/>
          <a:lstStyle/>
          <a:p>
            <a:r>
              <a:rPr lang="da-DK" b="1" dirty="0" smtClean="0">
                <a:solidFill>
                  <a:srgbClr val="007880"/>
                </a:solidFill>
              </a:rPr>
              <a:t>Produktet</a:t>
            </a:r>
            <a:endParaRPr lang="da-DK" b="1" dirty="0">
              <a:solidFill>
                <a:srgbClr val="007880"/>
              </a:solidFill>
            </a:endParaRPr>
          </a:p>
        </p:txBody>
      </p:sp>
      <p:sp>
        <p:nvSpPr>
          <p:cNvPr id="3" name="Pladsholder til indhold 2"/>
          <p:cNvSpPr>
            <a:spLocks noGrp="1"/>
          </p:cNvSpPr>
          <p:nvPr>
            <p:ph idx="1"/>
          </p:nvPr>
        </p:nvSpPr>
        <p:spPr/>
        <p:txBody>
          <a:bodyPr/>
          <a:lstStyle/>
          <a:p>
            <a:endParaRPr lang="da-DK"/>
          </a:p>
        </p:txBody>
      </p:sp>
      <p:sp>
        <p:nvSpPr>
          <p:cNvPr id="4" name="Pladsholder til sidefod 3"/>
          <p:cNvSpPr>
            <a:spLocks noGrp="1"/>
          </p:cNvSpPr>
          <p:nvPr>
            <p:ph type="ftr" sz="quarter" idx="10"/>
          </p:nvPr>
        </p:nvSpPr>
        <p:spPr/>
        <p:txBody>
          <a:bodyPr/>
          <a:lstStyle/>
          <a:p>
            <a:endParaRPr lang="da-DK" smtClean="0"/>
          </a:p>
          <a:p>
            <a:endParaRPr lang="da-DK"/>
          </a:p>
        </p:txBody>
      </p:sp>
      <p:pic>
        <p:nvPicPr>
          <p:cNvPr id="96258" name="Picture 2" descr="http://www.denoffentligesektor.dk/sites/default/themes/dosv2/images/onlinenews.jpg"/>
          <p:cNvPicPr>
            <a:picLocks noChangeAspect="1" noChangeArrowheads="1"/>
          </p:cNvPicPr>
          <p:nvPr/>
        </p:nvPicPr>
        <p:blipFill>
          <a:blip r:embed="rId3" cstate="print"/>
          <a:srcRect/>
          <a:stretch>
            <a:fillRect/>
          </a:stretch>
        </p:blipFill>
        <p:spPr bwMode="auto">
          <a:xfrm>
            <a:off x="2483768" y="2276872"/>
            <a:ext cx="2857500" cy="2381250"/>
          </a:xfrm>
          <a:prstGeom prst="rect">
            <a:avLst/>
          </a:prstGeom>
          <a:noFill/>
        </p:spPr>
      </p:pic>
      <p:pic>
        <p:nvPicPr>
          <p:cNvPr id="5" name="Picture 2"/>
          <p:cNvPicPr>
            <a:picLocks noChangeAspect="1" noChangeArrowheads="1"/>
          </p:cNvPicPr>
          <p:nvPr/>
        </p:nvPicPr>
        <p:blipFill>
          <a:blip r:embed="rId4" cstate="email"/>
          <a:srcRect b="-1181"/>
          <a:stretch>
            <a:fillRect/>
          </a:stretch>
        </p:blipFill>
        <p:spPr bwMode="auto">
          <a:xfrm rot="5400000">
            <a:off x="432653" y="727587"/>
            <a:ext cx="2749984" cy="2968235"/>
          </a:xfrm>
          <a:prstGeom prst="rect">
            <a:avLst/>
          </a:prstGeom>
          <a:noFill/>
          <a:ln w="9525">
            <a:noFill/>
            <a:miter lim="800000"/>
            <a:headEnd/>
            <a:tailEnd/>
          </a:ln>
        </p:spPr>
      </p:pic>
      <p:pic>
        <p:nvPicPr>
          <p:cNvPr id="96260" name="Picture 4" descr="https://encrypted-tbn0.google.com/images?q=tbn:ANd9GcQ3iZwT4T9GAENZDj9l8aBNRm_BiKYKYNMebM0l2XP4JqTH5iBe"/>
          <p:cNvPicPr>
            <a:picLocks noChangeAspect="1" noChangeArrowheads="1"/>
          </p:cNvPicPr>
          <p:nvPr/>
        </p:nvPicPr>
        <p:blipFill>
          <a:blip r:embed="rId5" cstate="print"/>
          <a:srcRect/>
          <a:stretch>
            <a:fillRect/>
          </a:stretch>
        </p:blipFill>
        <p:spPr bwMode="auto">
          <a:xfrm>
            <a:off x="0" y="4724399"/>
            <a:ext cx="2143125" cy="213360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388424" cy="1196752"/>
          </a:xfrm>
        </p:spPr>
        <p:txBody>
          <a:bodyPr/>
          <a:lstStyle/>
          <a:p>
            <a:r>
              <a:rPr lang="da-DK" sz="3600" dirty="0" smtClean="0">
                <a:solidFill>
                  <a:srgbClr val="007880"/>
                </a:solidFill>
              </a:rPr>
              <a:t>10.00 - 10.30</a:t>
            </a:r>
            <a:br>
              <a:rPr lang="da-DK" sz="3600" dirty="0" smtClean="0">
                <a:solidFill>
                  <a:srgbClr val="007880"/>
                </a:solidFill>
              </a:rPr>
            </a:br>
            <a:r>
              <a:rPr lang="da-DK" sz="3600" b="1" dirty="0" smtClean="0">
                <a:solidFill>
                  <a:srgbClr val="007880"/>
                </a:solidFill>
              </a:rPr>
              <a:t>Rammerne for Tænketanken</a:t>
            </a:r>
            <a:endParaRPr lang="da-DK" sz="3600" dirty="0">
              <a:solidFill>
                <a:srgbClr val="007880"/>
              </a:solidFill>
            </a:endParaRPr>
          </a:p>
        </p:txBody>
      </p:sp>
      <p:sp>
        <p:nvSpPr>
          <p:cNvPr id="3" name="Pladsholder til indhold 2"/>
          <p:cNvSpPr>
            <a:spLocks noGrp="1"/>
          </p:cNvSpPr>
          <p:nvPr>
            <p:ph idx="1"/>
          </p:nvPr>
        </p:nvSpPr>
        <p:spPr>
          <a:xfrm>
            <a:off x="0" y="1124744"/>
            <a:ext cx="8388424" cy="5733256"/>
          </a:xfrm>
        </p:spPr>
        <p:txBody>
          <a:bodyPr/>
          <a:lstStyle/>
          <a:p>
            <a:pPr>
              <a:buNone/>
            </a:pPr>
            <a:endParaRPr lang="da-DK" sz="2400" dirty="0" smtClean="0"/>
          </a:p>
          <a:p>
            <a:pPr indent="11113">
              <a:buNone/>
            </a:pPr>
            <a:r>
              <a:rPr lang="da-DK" sz="2000" dirty="0" smtClean="0"/>
              <a:t>Direktøren for DB Michel Steen-Hansen fortæller om rammerne for projektet.</a:t>
            </a:r>
            <a:br>
              <a:rPr lang="da-DK" sz="2000" dirty="0" smtClean="0"/>
            </a:br>
            <a:r>
              <a:rPr lang="da-DK" sz="2000" dirty="0" smtClean="0"/>
              <a:t>Der lægger op til diskussion af projekts videre forløb.</a:t>
            </a:r>
            <a:r>
              <a:rPr lang="da-DK" sz="2400" dirty="0" smtClean="0"/>
              <a:t/>
            </a:r>
            <a:br>
              <a:rPr lang="da-DK" sz="2400" dirty="0" smtClean="0"/>
            </a:br>
            <a:r>
              <a:rPr lang="da-DK" sz="2400" dirty="0" smtClean="0"/>
              <a:t/>
            </a:r>
            <a:br>
              <a:rPr lang="da-DK" sz="2400" dirty="0" smtClean="0"/>
            </a:br>
            <a:r>
              <a:rPr lang="da-DK" sz="2400" b="1" dirty="0" smtClean="0"/>
              <a:t>Mål</a:t>
            </a:r>
            <a:r>
              <a:rPr lang="da-DK" sz="2400" dirty="0" smtClean="0"/>
              <a:t> </a:t>
            </a:r>
            <a:br>
              <a:rPr lang="da-DK" sz="2400" dirty="0" smtClean="0"/>
            </a:br>
            <a:r>
              <a:rPr lang="da-DK" sz="2000" dirty="0" smtClean="0"/>
              <a:t>– skal vi fokusere på undersøgelse og beskrivelse eller skal tænketanken også være </a:t>
            </a:r>
            <a:r>
              <a:rPr lang="da-DK" sz="2000" dirty="0" err="1" smtClean="0"/>
              <a:t>dagsordensskabende</a:t>
            </a:r>
            <a:r>
              <a:rPr lang="da-DK" sz="2000" dirty="0" smtClean="0"/>
              <a:t>?</a:t>
            </a:r>
            <a:r>
              <a:rPr lang="da-DK" sz="2400" dirty="0" smtClean="0"/>
              <a:t/>
            </a:r>
            <a:br>
              <a:rPr lang="da-DK" sz="2400" dirty="0" smtClean="0"/>
            </a:br>
            <a:r>
              <a:rPr lang="da-DK" sz="2400" dirty="0" smtClean="0"/>
              <a:t/>
            </a:r>
            <a:br>
              <a:rPr lang="da-DK" sz="2400" dirty="0" smtClean="0"/>
            </a:br>
            <a:r>
              <a:rPr lang="da-DK" sz="2400" b="1" dirty="0" smtClean="0"/>
              <a:t>Organisering</a:t>
            </a:r>
            <a:r>
              <a:rPr lang="da-DK" sz="2000" dirty="0" smtClean="0"/>
              <a:t> </a:t>
            </a:r>
            <a:br>
              <a:rPr lang="da-DK" sz="2000" dirty="0" smtClean="0"/>
            </a:br>
            <a:r>
              <a:rPr lang="da-DK" sz="2000" dirty="0" smtClean="0"/>
              <a:t>- Skal styregruppen udvides? Skal der skabes flere arbejdsgrupper? Skal der ansætte fast konsulent eller skal vi i forløbet tilknytte en projektleder udefra?</a:t>
            </a:r>
            <a:r>
              <a:rPr lang="da-DK" sz="2400" dirty="0" smtClean="0"/>
              <a:t/>
            </a:r>
            <a:br>
              <a:rPr lang="da-DK" sz="2400" dirty="0" smtClean="0"/>
            </a:br>
            <a:r>
              <a:rPr lang="da-DK" sz="2400" dirty="0" smtClean="0"/>
              <a:t/>
            </a:r>
            <a:br>
              <a:rPr lang="da-DK" sz="2400" dirty="0" smtClean="0"/>
            </a:br>
            <a:r>
              <a:rPr lang="da-DK" sz="2400" b="1" dirty="0" smtClean="0"/>
              <a:t>Budget</a:t>
            </a:r>
            <a:r>
              <a:rPr lang="da-DK" sz="2400" dirty="0" smtClean="0"/>
              <a:t> </a:t>
            </a:r>
            <a:br>
              <a:rPr lang="da-DK" sz="2400" dirty="0" smtClean="0"/>
            </a:br>
            <a:r>
              <a:rPr lang="da-DK" sz="2000" dirty="0" smtClean="0"/>
              <a:t>- finansieringsbehov og udgiftstilpasning. </a:t>
            </a:r>
            <a:endParaRPr lang="da-DK" sz="2400" dirty="0"/>
          </a:p>
        </p:txBody>
      </p:sp>
      <p:sp>
        <p:nvSpPr>
          <p:cNvPr id="4" name="Pladsholder til sidefod 3"/>
          <p:cNvSpPr>
            <a:spLocks noGrp="1"/>
          </p:cNvSpPr>
          <p:nvPr>
            <p:ph type="ftr" sz="quarter" idx="10"/>
          </p:nvPr>
        </p:nvSpPr>
        <p:spPr/>
        <p:txBody>
          <a:bodyPr/>
          <a:lstStyle/>
          <a:p>
            <a:endParaRPr lang="da-DK" smtClean="0"/>
          </a:p>
          <a:p>
            <a:endParaRPr lang="da-DK"/>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388424" cy="1196752"/>
          </a:xfrm>
        </p:spPr>
        <p:txBody>
          <a:bodyPr/>
          <a:lstStyle/>
          <a:p>
            <a:r>
              <a:rPr lang="da-DK" sz="3600" dirty="0" smtClean="0">
                <a:solidFill>
                  <a:srgbClr val="007880"/>
                </a:solidFill>
              </a:rPr>
              <a:t>10.45.-11.15</a:t>
            </a:r>
            <a:r>
              <a:rPr lang="da-DK" sz="3600" b="1" dirty="0" smtClean="0">
                <a:solidFill>
                  <a:srgbClr val="007880"/>
                </a:solidFill>
              </a:rPr>
              <a:t/>
            </a:r>
            <a:br>
              <a:rPr lang="da-DK" sz="3600" b="1" dirty="0" smtClean="0">
                <a:solidFill>
                  <a:srgbClr val="007880"/>
                </a:solidFill>
              </a:rPr>
            </a:br>
            <a:r>
              <a:rPr lang="da-DK" sz="3600" b="1" dirty="0" smtClean="0">
                <a:solidFill>
                  <a:srgbClr val="007880"/>
                </a:solidFill>
              </a:rPr>
              <a:t>Gennemslagskraft i Tænketanken</a:t>
            </a:r>
            <a:endParaRPr lang="da-DK" sz="3600" b="1" dirty="0">
              <a:solidFill>
                <a:srgbClr val="007880"/>
              </a:solidFill>
            </a:endParaRPr>
          </a:p>
        </p:txBody>
      </p:sp>
      <p:sp>
        <p:nvSpPr>
          <p:cNvPr id="3" name="Pladsholder til indhold 2"/>
          <p:cNvSpPr>
            <a:spLocks noGrp="1"/>
          </p:cNvSpPr>
          <p:nvPr>
            <p:ph idx="1"/>
          </p:nvPr>
        </p:nvSpPr>
        <p:spPr>
          <a:xfrm>
            <a:off x="0" y="1124744"/>
            <a:ext cx="8388424" cy="5733256"/>
          </a:xfrm>
        </p:spPr>
        <p:txBody>
          <a:bodyPr/>
          <a:lstStyle/>
          <a:p>
            <a:pPr>
              <a:buNone/>
            </a:pPr>
            <a:endParaRPr lang="da-DK" sz="2400" dirty="0" smtClean="0"/>
          </a:p>
          <a:p>
            <a:pPr indent="11113">
              <a:buNone/>
            </a:pPr>
            <a:r>
              <a:rPr lang="da-DK" sz="2000" dirty="0" smtClean="0"/>
              <a:t/>
            </a:r>
            <a:br>
              <a:rPr lang="da-DK" sz="2000" dirty="0" smtClean="0"/>
            </a:br>
            <a:r>
              <a:rPr lang="da-DK" sz="2000" dirty="0" smtClean="0"/>
              <a:t>Nick Allentoft stifter af </a:t>
            </a:r>
            <a:r>
              <a:rPr lang="da-DK" sz="2000" dirty="0" err="1" smtClean="0"/>
              <a:t>denoffentligesektor.dk</a:t>
            </a:r>
            <a:r>
              <a:rPr lang="da-DK" sz="2000" dirty="0" smtClean="0"/>
              <a:t>. Kommer med sig bud på bibliotekerne er centralnerven i et moderne og velfungerende demokrati, men indflydelse og position svarer ikke altid til den betydning, som biblioteket har. Hvordan kan bibliotekerne gennem tænketanken få gennemslagskraft og skabe en ny offensiv dagsorden og  placere det moderne biblioteket centralt i den offentlige debat.</a:t>
            </a:r>
            <a:br>
              <a:rPr lang="da-DK" sz="2000" dirty="0" smtClean="0"/>
            </a:br>
            <a:r>
              <a:rPr lang="da-DK" sz="2000" dirty="0" smtClean="0"/>
              <a:t/>
            </a:r>
            <a:br>
              <a:rPr lang="da-DK" sz="2000" dirty="0" smtClean="0"/>
            </a:br>
            <a:r>
              <a:rPr lang="da-DK" sz="2000" dirty="0" err="1" smtClean="0">
                <a:hlinkClick r:id="rId2"/>
              </a:rPr>
              <a:t>www.denoffentligesektor.dk</a:t>
            </a:r>
            <a:r>
              <a:rPr lang="da-DK" sz="2000" dirty="0" smtClean="0">
                <a:hlinkClick r:id="rId2"/>
              </a:rPr>
              <a:t>   </a:t>
            </a:r>
            <a:r>
              <a:rPr lang="da-DK" sz="2000" dirty="0" smtClean="0"/>
              <a:t> </a:t>
            </a:r>
            <a:endParaRPr lang="da-DK" sz="2400" dirty="0"/>
          </a:p>
        </p:txBody>
      </p:sp>
      <p:sp>
        <p:nvSpPr>
          <p:cNvPr id="4" name="Pladsholder til sidefod 3"/>
          <p:cNvSpPr>
            <a:spLocks noGrp="1"/>
          </p:cNvSpPr>
          <p:nvPr>
            <p:ph type="ftr" sz="quarter" idx="10"/>
          </p:nvPr>
        </p:nvSpPr>
        <p:spPr/>
        <p:txBody>
          <a:bodyPr/>
          <a:lstStyle/>
          <a:p>
            <a:endParaRPr lang="da-DK" smtClean="0"/>
          </a:p>
          <a:p>
            <a:endParaRPr lang="da-DK"/>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388424" cy="1196752"/>
          </a:xfrm>
        </p:spPr>
        <p:txBody>
          <a:bodyPr/>
          <a:lstStyle/>
          <a:p>
            <a:r>
              <a:rPr lang="da-DK" sz="3600" dirty="0" smtClean="0">
                <a:solidFill>
                  <a:srgbClr val="007880"/>
                </a:solidFill>
              </a:rPr>
              <a:t>11.15-12.15   </a:t>
            </a:r>
            <a:br>
              <a:rPr lang="da-DK" sz="3600" dirty="0" smtClean="0">
                <a:solidFill>
                  <a:srgbClr val="007880"/>
                </a:solidFill>
              </a:rPr>
            </a:br>
            <a:r>
              <a:rPr lang="da-DK" sz="3600" b="1" dirty="0" smtClean="0">
                <a:solidFill>
                  <a:srgbClr val="007880"/>
                </a:solidFill>
              </a:rPr>
              <a:t>Indholdet i Tænketanken</a:t>
            </a:r>
            <a:endParaRPr lang="da-DK" sz="3600" dirty="0" smtClean="0">
              <a:solidFill>
                <a:srgbClr val="007880"/>
              </a:solidFill>
            </a:endParaRPr>
          </a:p>
        </p:txBody>
      </p:sp>
      <p:sp>
        <p:nvSpPr>
          <p:cNvPr id="3" name="Pladsholder til indhold 2"/>
          <p:cNvSpPr>
            <a:spLocks noGrp="1"/>
          </p:cNvSpPr>
          <p:nvPr>
            <p:ph idx="1"/>
          </p:nvPr>
        </p:nvSpPr>
        <p:spPr>
          <a:xfrm>
            <a:off x="0" y="1124744"/>
            <a:ext cx="8388424" cy="5733256"/>
          </a:xfrm>
        </p:spPr>
        <p:txBody>
          <a:bodyPr/>
          <a:lstStyle/>
          <a:p>
            <a:pPr>
              <a:buNone/>
            </a:pPr>
            <a:r>
              <a:rPr lang="da-DK" sz="2400" i="1" dirty="0" smtClean="0"/>
              <a:t>Oplæg fra sektorerne... </a:t>
            </a:r>
            <a:endParaRPr lang="da-DK" sz="2400" dirty="0" smtClean="0"/>
          </a:p>
          <a:p>
            <a:r>
              <a:rPr lang="da-DK" sz="2000" b="1" dirty="0" smtClean="0"/>
              <a:t>Det digitale forskningsbibliotek toner frem i horisonten.</a:t>
            </a:r>
            <a:r>
              <a:rPr lang="da-DK" sz="2400" dirty="0" smtClean="0"/>
              <a:t/>
            </a:r>
            <a:br>
              <a:rPr lang="da-DK" sz="2400" dirty="0" smtClean="0"/>
            </a:br>
            <a:r>
              <a:rPr lang="da-DK" sz="2000" dirty="0" smtClean="0"/>
              <a:t>Ved Michael Cotta-Schønberg, formand for Forskningsbiblioteksforeningen</a:t>
            </a:r>
            <a:br>
              <a:rPr lang="da-DK" sz="2000" dirty="0" smtClean="0"/>
            </a:br>
            <a:endParaRPr lang="da-DK" sz="2000" dirty="0" smtClean="0"/>
          </a:p>
          <a:p>
            <a:r>
              <a:rPr lang="da-DK" sz="2000" b="1" dirty="0" err="1" smtClean="0"/>
              <a:t>Dino</a:t>
            </a:r>
            <a:r>
              <a:rPr lang="da-DK" sz="2000" b="1" dirty="0" smtClean="0"/>
              <a:t> og </a:t>
            </a:r>
            <a:r>
              <a:rPr lang="da-DK" sz="2000" b="1" dirty="0" err="1" smtClean="0"/>
              <a:t>Digi</a:t>
            </a:r>
            <a:r>
              <a:rPr lang="da-DK" sz="2000" b="1" dirty="0" smtClean="0"/>
              <a:t> – Skolebiblioteket som pædagogisk inkluderende funktion</a:t>
            </a:r>
            <a:r>
              <a:rPr lang="da-DK" sz="2000" dirty="0" smtClean="0"/>
              <a:t/>
            </a:r>
            <a:br>
              <a:rPr lang="da-DK" sz="2000" dirty="0" smtClean="0"/>
            </a:br>
            <a:r>
              <a:rPr lang="da-DK" sz="2000" dirty="0" smtClean="0"/>
              <a:t>Ved Gitte Frausing Kommunernes Skolebiblioteksforening</a:t>
            </a:r>
            <a:br>
              <a:rPr lang="da-DK" sz="2000" dirty="0" smtClean="0"/>
            </a:br>
            <a:endParaRPr lang="da-DK" sz="2000" dirty="0" smtClean="0"/>
          </a:p>
          <a:p>
            <a:r>
              <a:rPr lang="da-DK" sz="2000" b="1" dirty="0" smtClean="0"/>
              <a:t>Folkebiblioteket i det </a:t>
            </a:r>
            <a:r>
              <a:rPr lang="da-DK" sz="2000" b="1" dirty="0" err="1" smtClean="0"/>
              <a:t>modene</a:t>
            </a:r>
            <a:r>
              <a:rPr lang="da-DK" sz="2000" b="1" dirty="0" smtClean="0"/>
              <a:t> demokrati</a:t>
            </a:r>
            <a:r>
              <a:rPr lang="da-DK" sz="2000" dirty="0" smtClean="0"/>
              <a:t/>
            </a:r>
            <a:br>
              <a:rPr lang="da-DK" sz="2000" dirty="0" smtClean="0"/>
            </a:br>
            <a:r>
              <a:rPr lang="da-DK" sz="2000" dirty="0" smtClean="0"/>
              <a:t>Ved Britta Bitsch Bibliotekschefforeningen</a:t>
            </a:r>
            <a:br>
              <a:rPr lang="da-DK" sz="2000" dirty="0" smtClean="0"/>
            </a:br>
            <a:endParaRPr lang="da-DK" sz="2000" dirty="0" smtClean="0"/>
          </a:p>
          <a:p>
            <a:r>
              <a:rPr lang="da-DK" sz="2000" b="1" dirty="0" smtClean="0"/>
              <a:t>Modelprogram for fremtidens biblioteksbyggeri</a:t>
            </a:r>
            <a:r>
              <a:rPr lang="da-DK" sz="2000" dirty="0" smtClean="0"/>
              <a:t/>
            </a:r>
            <a:br>
              <a:rPr lang="da-DK" sz="2000" dirty="0" smtClean="0"/>
            </a:br>
            <a:r>
              <a:rPr lang="da-DK" sz="2000" dirty="0" smtClean="0"/>
              <a:t>Ved Jonna Holmgaard om Kulturstyrelsen og </a:t>
            </a:r>
            <a:r>
              <a:rPr lang="da-DK" sz="2000" dirty="0" err="1" smtClean="0"/>
              <a:t>RealDanias</a:t>
            </a:r>
            <a:r>
              <a:rPr lang="da-DK" sz="2000" dirty="0" smtClean="0"/>
              <a:t> Modelprogram for fremtidens biblioteksbyggeri</a:t>
            </a:r>
            <a:endParaRPr lang="da-DK" sz="2400" dirty="0"/>
          </a:p>
        </p:txBody>
      </p:sp>
      <p:sp>
        <p:nvSpPr>
          <p:cNvPr id="4" name="Pladsholder til sidefod 3"/>
          <p:cNvSpPr>
            <a:spLocks noGrp="1"/>
          </p:cNvSpPr>
          <p:nvPr>
            <p:ph type="ftr" sz="quarter" idx="10"/>
          </p:nvPr>
        </p:nvSpPr>
        <p:spPr/>
        <p:txBody>
          <a:bodyPr/>
          <a:lstStyle/>
          <a:p>
            <a:endParaRPr lang="da-DK" smtClean="0"/>
          </a:p>
          <a:p>
            <a:endParaRPr lang="da-DK"/>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388424" cy="1196752"/>
          </a:xfrm>
        </p:spPr>
        <p:txBody>
          <a:bodyPr/>
          <a:lstStyle/>
          <a:p>
            <a:r>
              <a:rPr lang="da-DK" sz="3600" dirty="0" smtClean="0">
                <a:solidFill>
                  <a:srgbClr val="007880"/>
                </a:solidFill>
              </a:rPr>
              <a:t>12.15-13.00</a:t>
            </a:r>
            <a:br>
              <a:rPr lang="da-DK" sz="3600" dirty="0" smtClean="0">
                <a:solidFill>
                  <a:srgbClr val="007880"/>
                </a:solidFill>
              </a:rPr>
            </a:br>
            <a:r>
              <a:rPr lang="da-DK" sz="3600" b="1" dirty="0" smtClean="0">
                <a:solidFill>
                  <a:srgbClr val="007880"/>
                </a:solidFill>
              </a:rPr>
              <a:t>Frokost</a:t>
            </a:r>
            <a:endParaRPr lang="da-DK" sz="3600" b="1" dirty="0">
              <a:solidFill>
                <a:srgbClr val="007880"/>
              </a:solidFill>
            </a:endParaRPr>
          </a:p>
        </p:txBody>
      </p:sp>
      <p:sp>
        <p:nvSpPr>
          <p:cNvPr id="4" name="Pladsholder til sidefod 3"/>
          <p:cNvSpPr>
            <a:spLocks noGrp="1"/>
          </p:cNvSpPr>
          <p:nvPr>
            <p:ph type="ftr" sz="quarter" idx="10"/>
          </p:nvPr>
        </p:nvSpPr>
        <p:spPr/>
        <p:txBody>
          <a:bodyPr/>
          <a:lstStyle/>
          <a:p>
            <a:endParaRPr lang="da-DK" smtClean="0"/>
          </a:p>
          <a:p>
            <a:endParaRPr lang="da-DK"/>
          </a:p>
        </p:txBody>
      </p:sp>
      <p:sp>
        <p:nvSpPr>
          <p:cNvPr id="5" name="Pladsholder til indhold 4"/>
          <p:cNvSpPr>
            <a:spLocks noGrp="1"/>
          </p:cNvSpPr>
          <p:nvPr>
            <p:ph idx="1"/>
          </p:nvPr>
        </p:nvSpPr>
        <p:spPr/>
        <p:txBody>
          <a:bodyPr/>
          <a:lstStyle/>
          <a:p>
            <a:endParaRPr lang="da-DK"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388424" cy="1196752"/>
          </a:xfrm>
        </p:spPr>
        <p:txBody>
          <a:bodyPr/>
          <a:lstStyle/>
          <a:p>
            <a:r>
              <a:rPr lang="da-DK" sz="3600" dirty="0" smtClean="0">
                <a:solidFill>
                  <a:srgbClr val="007880"/>
                </a:solidFill>
              </a:rPr>
              <a:t>10.00 - 10.30</a:t>
            </a:r>
            <a:br>
              <a:rPr lang="da-DK" sz="3600" dirty="0" smtClean="0">
                <a:solidFill>
                  <a:srgbClr val="007880"/>
                </a:solidFill>
              </a:rPr>
            </a:br>
            <a:r>
              <a:rPr lang="da-DK" sz="3600" b="1" dirty="0" smtClean="0">
                <a:solidFill>
                  <a:srgbClr val="007880"/>
                </a:solidFill>
              </a:rPr>
              <a:t>Rammerne for Tænketanken</a:t>
            </a:r>
            <a:endParaRPr lang="da-DK" sz="3600" dirty="0">
              <a:solidFill>
                <a:srgbClr val="007880"/>
              </a:solidFill>
            </a:endParaRPr>
          </a:p>
        </p:txBody>
      </p:sp>
      <p:sp>
        <p:nvSpPr>
          <p:cNvPr id="3" name="Pladsholder til indhold 2"/>
          <p:cNvSpPr>
            <a:spLocks noGrp="1"/>
          </p:cNvSpPr>
          <p:nvPr>
            <p:ph idx="1"/>
          </p:nvPr>
        </p:nvSpPr>
        <p:spPr>
          <a:xfrm>
            <a:off x="0" y="1124744"/>
            <a:ext cx="8388424" cy="5733256"/>
          </a:xfrm>
        </p:spPr>
        <p:txBody>
          <a:bodyPr/>
          <a:lstStyle/>
          <a:p>
            <a:pPr>
              <a:buNone/>
            </a:pPr>
            <a:endParaRPr lang="da-DK" sz="2400" dirty="0" smtClean="0"/>
          </a:p>
          <a:p>
            <a:pPr indent="11113">
              <a:buNone/>
            </a:pPr>
            <a:r>
              <a:rPr lang="da-DK" sz="2000" dirty="0" smtClean="0"/>
              <a:t>Direktøren for DB Michel Steen-Hansen fortæller om rammerne for projektet.</a:t>
            </a:r>
            <a:br>
              <a:rPr lang="da-DK" sz="2000" dirty="0" smtClean="0"/>
            </a:br>
            <a:r>
              <a:rPr lang="da-DK" sz="2000" dirty="0" smtClean="0"/>
              <a:t>Der lægger op til diskussion af projekts videre forløb.</a:t>
            </a:r>
            <a:r>
              <a:rPr lang="da-DK" sz="2400" dirty="0" smtClean="0"/>
              <a:t/>
            </a:r>
            <a:br>
              <a:rPr lang="da-DK" sz="2400" dirty="0" smtClean="0"/>
            </a:br>
            <a:r>
              <a:rPr lang="da-DK" sz="2400" dirty="0" smtClean="0"/>
              <a:t/>
            </a:r>
            <a:br>
              <a:rPr lang="da-DK" sz="2400" dirty="0" smtClean="0"/>
            </a:br>
            <a:r>
              <a:rPr lang="da-DK" sz="2400" b="1" dirty="0" smtClean="0"/>
              <a:t>Mål</a:t>
            </a:r>
            <a:r>
              <a:rPr lang="da-DK" sz="2400" dirty="0" smtClean="0"/>
              <a:t> </a:t>
            </a:r>
            <a:br>
              <a:rPr lang="da-DK" sz="2400" dirty="0" smtClean="0"/>
            </a:br>
            <a:r>
              <a:rPr lang="da-DK" sz="2000" dirty="0" smtClean="0"/>
              <a:t>– skal vi fokusere på undersøgelse og beskrivelse eller skal tænketanken også være </a:t>
            </a:r>
            <a:r>
              <a:rPr lang="da-DK" sz="2000" dirty="0" err="1" smtClean="0"/>
              <a:t>dagsordensskabende</a:t>
            </a:r>
            <a:r>
              <a:rPr lang="da-DK" sz="2000" dirty="0" smtClean="0"/>
              <a:t>?</a:t>
            </a:r>
            <a:r>
              <a:rPr lang="da-DK" sz="2400" dirty="0" smtClean="0"/>
              <a:t/>
            </a:r>
            <a:br>
              <a:rPr lang="da-DK" sz="2400" dirty="0" smtClean="0"/>
            </a:br>
            <a:r>
              <a:rPr lang="da-DK" sz="2400" dirty="0" smtClean="0"/>
              <a:t/>
            </a:r>
            <a:br>
              <a:rPr lang="da-DK" sz="2400" dirty="0" smtClean="0"/>
            </a:br>
            <a:r>
              <a:rPr lang="da-DK" sz="2400" b="1" dirty="0" smtClean="0"/>
              <a:t>Organisering</a:t>
            </a:r>
            <a:r>
              <a:rPr lang="da-DK" sz="2000" dirty="0" smtClean="0"/>
              <a:t> </a:t>
            </a:r>
            <a:br>
              <a:rPr lang="da-DK" sz="2000" dirty="0" smtClean="0"/>
            </a:br>
            <a:r>
              <a:rPr lang="da-DK" sz="2000" dirty="0" smtClean="0"/>
              <a:t>- Skal styregruppen udvides? Skal der skabes flere arbejdsgrupper? Skal der ansætte fast konsulent eller skal vi i forløbet tilknytte en projektleder udefra?</a:t>
            </a:r>
            <a:r>
              <a:rPr lang="da-DK" sz="2400" dirty="0" smtClean="0"/>
              <a:t/>
            </a:r>
            <a:br>
              <a:rPr lang="da-DK" sz="2400" dirty="0" smtClean="0"/>
            </a:br>
            <a:r>
              <a:rPr lang="da-DK" sz="2400" dirty="0" smtClean="0"/>
              <a:t/>
            </a:r>
            <a:br>
              <a:rPr lang="da-DK" sz="2400" dirty="0" smtClean="0"/>
            </a:br>
            <a:r>
              <a:rPr lang="da-DK" sz="2400" b="1" dirty="0" smtClean="0"/>
              <a:t>Budget</a:t>
            </a:r>
            <a:r>
              <a:rPr lang="da-DK" sz="2400" dirty="0" smtClean="0"/>
              <a:t> </a:t>
            </a:r>
            <a:br>
              <a:rPr lang="da-DK" sz="2400" dirty="0" smtClean="0"/>
            </a:br>
            <a:r>
              <a:rPr lang="da-DK" sz="2000" dirty="0" smtClean="0"/>
              <a:t>- finansieringsbehov og udgiftstilpasning. </a:t>
            </a:r>
            <a:endParaRPr lang="da-DK" sz="2400" dirty="0"/>
          </a:p>
        </p:txBody>
      </p:sp>
      <p:sp>
        <p:nvSpPr>
          <p:cNvPr id="4" name="Pladsholder til sidefod 3"/>
          <p:cNvSpPr>
            <a:spLocks noGrp="1"/>
          </p:cNvSpPr>
          <p:nvPr>
            <p:ph type="ftr" sz="quarter" idx="10"/>
          </p:nvPr>
        </p:nvSpPr>
        <p:spPr/>
        <p:txBody>
          <a:bodyPr/>
          <a:lstStyle/>
          <a:p>
            <a:endParaRPr lang="da-DK" smtClean="0"/>
          </a:p>
          <a:p>
            <a:endParaRPr lang="da-DK"/>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388424" cy="1196752"/>
          </a:xfrm>
        </p:spPr>
        <p:txBody>
          <a:bodyPr/>
          <a:lstStyle/>
          <a:p>
            <a:r>
              <a:rPr lang="nn-NO" sz="3600" dirty="0" smtClean="0">
                <a:solidFill>
                  <a:srgbClr val="007880"/>
                </a:solidFill>
              </a:rPr>
              <a:t>13.00-13.15</a:t>
            </a:r>
            <a:br>
              <a:rPr lang="nn-NO" sz="3600" dirty="0" smtClean="0">
                <a:solidFill>
                  <a:srgbClr val="007880"/>
                </a:solidFill>
              </a:rPr>
            </a:br>
            <a:r>
              <a:rPr lang="nn-NO" sz="3600" b="1" dirty="0" smtClean="0">
                <a:solidFill>
                  <a:srgbClr val="007880"/>
                </a:solidFill>
              </a:rPr>
              <a:t>Biblioteker og biblioteksbrug i tal</a:t>
            </a:r>
            <a:endParaRPr lang="da-DK" sz="3600" b="1" dirty="0">
              <a:solidFill>
                <a:srgbClr val="007880"/>
              </a:solidFill>
            </a:endParaRPr>
          </a:p>
        </p:txBody>
      </p:sp>
      <p:sp>
        <p:nvSpPr>
          <p:cNvPr id="3" name="Pladsholder til indhold 2"/>
          <p:cNvSpPr>
            <a:spLocks noGrp="1"/>
          </p:cNvSpPr>
          <p:nvPr>
            <p:ph idx="1"/>
          </p:nvPr>
        </p:nvSpPr>
        <p:spPr>
          <a:xfrm>
            <a:off x="0" y="1124744"/>
            <a:ext cx="8388424" cy="5733256"/>
          </a:xfrm>
        </p:spPr>
        <p:txBody>
          <a:bodyPr/>
          <a:lstStyle/>
          <a:p>
            <a:pPr>
              <a:buNone/>
            </a:pPr>
            <a:r>
              <a:rPr lang="da-DK" sz="2400" dirty="0" smtClean="0"/>
              <a:t/>
            </a:r>
            <a:br>
              <a:rPr lang="da-DK" sz="2400" dirty="0" smtClean="0"/>
            </a:br>
            <a:r>
              <a:rPr lang="da-DK" sz="2400" dirty="0" smtClean="0"/>
              <a:t>Michael Moos-Bjerre giver et vue over aktuel statistik, dokumentation og undersøgelser (af biblioteker og biblioteksbrug anno 2012)</a:t>
            </a:r>
            <a:br>
              <a:rPr lang="da-DK" sz="2400" dirty="0" smtClean="0"/>
            </a:br>
            <a:r>
              <a:rPr lang="da-DK" sz="2400" dirty="0" err="1" smtClean="0">
                <a:hlinkClick r:id="rId2"/>
              </a:rPr>
              <a:t>www.moos-bjerre.dk</a:t>
            </a:r>
            <a:endParaRPr lang="da-DK" sz="2400" dirty="0"/>
          </a:p>
        </p:txBody>
      </p:sp>
      <p:sp>
        <p:nvSpPr>
          <p:cNvPr id="4" name="Pladsholder til sidefod 3"/>
          <p:cNvSpPr>
            <a:spLocks noGrp="1"/>
          </p:cNvSpPr>
          <p:nvPr>
            <p:ph type="ftr" sz="quarter" idx="10"/>
          </p:nvPr>
        </p:nvSpPr>
        <p:spPr/>
        <p:txBody>
          <a:bodyPr/>
          <a:lstStyle/>
          <a:p>
            <a:endParaRPr lang="da-DK" smtClean="0"/>
          </a:p>
          <a:p>
            <a:endParaRPr lang="da-DK"/>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604448" cy="1196752"/>
          </a:xfrm>
        </p:spPr>
        <p:txBody>
          <a:bodyPr/>
          <a:lstStyle/>
          <a:p>
            <a:r>
              <a:rPr lang="da-DK" sz="2800" dirty="0" smtClean="0">
                <a:solidFill>
                  <a:srgbClr val="007880"/>
                </a:solidFill>
              </a:rPr>
              <a:t>13.15-14.15</a:t>
            </a:r>
            <a:r>
              <a:rPr lang="da-DK" sz="2800" b="1" dirty="0" smtClean="0">
                <a:solidFill>
                  <a:srgbClr val="007880"/>
                </a:solidFill>
              </a:rPr>
              <a:t/>
            </a:r>
            <a:br>
              <a:rPr lang="da-DK" sz="2800" b="1" dirty="0" smtClean="0">
                <a:solidFill>
                  <a:srgbClr val="007880"/>
                </a:solidFill>
              </a:rPr>
            </a:br>
            <a:r>
              <a:rPr lang="da-DK" sz="2800" b="1" dirty="0" smtClean="0">
                <a:solidFill>
                  <a:srgbClr val="007880"/>
                </a:solidFill>
              </a:rPr>
              <a:t>Gruppearbejde </a:t>
            </a:r>
            <a:endParaRPr lang="da-DK" sz="3600" b="1" dirty="0">
              <a:solidFill>
                <a:srgbClr val="007880"/>
              </a:solidFill>
            </a:endParaRPr>
          </a:p>
        </p:txBody>
      </p:sp>
      <p:sp>
        <p:nvSpPr>
          <p:cNvPr id="3" name="Pladsholder til indhold 2"/>
          <p:cNvSpPr>
            <a:spLocks noGrp="1"/>
          </p:cNvSpPr>
          <p:nvPr>
            <p:ph idx="1"/>
          </p:nvPr>
        </p:nvSpPr>
        <p:spPr>
          <a:xfrm>
            <a:off x="899592" y="1196752"/>
            <a:ext cx="7416824" cy="5517232"/>
          </a:xfrm>
        </p:spPr>
        <p:txBody>
          <a:bodyPr/>
          <a:lstStyle/>
          <a:p>
            <a:pPr marL="0" indent="0">
              <a:buNone/>
            </a:pPr>
            <a:r>
              <a:rPr lang="da-DK" sz="2000" b="1" dirty="0" smtClean="0"/>
              <a:t>Oplæg til workshops</a:t>
            </a:r>
          </a:p>
          <a:p>
            <a:pPr marL="0" indent="0"/>
            <a:r>
              <a:rPr lang="da-DK" sz="2000" dirty="0" smtClean="0"/>
              <a:t> Hvilke emner skal der være fokus på?</a:t>
            </a:r>
          </a:p>
          <a:p>
            <a:pPr marL="0" indent="0"/>
            <a:r>
              <a:rPr lang="da-DK" sz="2000" dirty="0" smtClean="0"/>
              <a:t> Hvilke arbejdsgrupper skal der nedsættes?</a:t>
            </a:r>
          </a:p>
          <a:p>
            <a:pPr>
              <a:buNone/>
            </a:pPr>
            <a:endParaRPr lang="da-DK" sz="2000" dirty="0" smtClean="0"/>
          </a:p>
        </p:txBody>
      </p:sp>
      <p:sp>
        <p:nvSpPr>
          <p:cNvPr id="4" name="Pladsholder til sidefod 3"/>
          <p:cNvSpPr>
            <a:spLocks noGrp="1"/>
          </p:cNvSpPr>
          <p:nvPr>
            <p:ph type="ftr" sz="quarter" idx="10"/>
          </p:nvPr>
        </p:nvSpPr>
        <p:spPr/>
        <p:txBody>
          <a:bodyPr/>
          <a:lstStyle/>
          <a:p>
            <a:endParaRPr lang="da-DK" smtClean="0"/>
          </a:p>
          <a:p>
            <a:endParaRPr lang="da-DK"/>
          </a:p>
        </p:txBody>
      </p:sp>
      <p:pic>
        <p:nvPicPr>
          <p:cNvPr id="63489" name="Picture 1"/>
          <p:cNvPicPr>
            <a:picLocks noChangeAspect="1" noChangeArrowheads="1"/>
          </p:cNvPicPr>
          <p:nvPr/>
        </p:nvPicPr>
        <p:blipFill>
          <a:blip r:embed="rId2" cstate="print"/>
          <a:srcRect l="29471" t="20606" r="16979" b="22515"/>
          <a:stretch>
            <a:fillRect/>
          </a:stretch>
        </p:blipFill>
        <p:spPr bwMode="auto">
          <a:xfrm>
            <a:off x="1043608" y="2420888"/>
            <a:ext cx="5599074" cy="3717032"/>
          </a:xfrm>
          <a:prstGeom prst="rect">
            <a:avLst/>
          </a:prstGeom>
          <a:noFill/>
          <a:ln w="28575">
            <a:solidFill>
              <a:srgbClr val="007880"/>
            </a:solidFill>
            <a:miter lim="800000"/>
            <a:headEnd/>
            <a:tailEnd/>
          </a:ln>
        </p:spPr>
      </p:pic>
      <p:sp>
        <p:nvSpPr>
          <p:cNvPr id="11" name="Tekstboks 10"/>
          <p:cNvSpPr txBox="1"/>
          <p:nvPr/>
        </p:nvSpPr>
        <p:spPr>
          <a:xfrm>
            <a:off x="3347864" y="5589240"/>
            <a:ext cx="2547492" cy="461665"/>
          </a:xfrm>
          <a:prstGeom prst="rect">
            <a:avLst/>
          </a:prstGeom>
          <a:noFill/>
        </p:spPr>
        <p:txBody>
          <a:bodyPr wrap="none" rtlCol="0">
            <a:spAutoFit/>
          </a:bodyPr>
          <a:lstStyle/>
          <a:p>
            <a:r>
              <a:rPr lang="da-DK" dirty="0" smtClean="0"/>
              <a:t>Hvad skal der til?</a:t>
            </a:r>
            <a:endParaRPr lang="da-DK" dirty="0"/>
          </a:p>
        </p:txBody>
      </p:sp>
      <p:sp>
        <p:nvSpPr>
          <p:cNvPr id="7" name="Rektangel 6"/>
          <p:cNvSpPr/>
          <p:nvPr/>
        </p:nvSpPr>
        <p:spPr>
          <a:xfrm>
            <a:off x="1043608" y="6237312"/>
            <a:ext cx="7560840" cy="461665"/>
          </a:xfrm>
          <a:prstGeom prst="rect">
            <a:avLst/>
          </a:prstGeom>
        </p:spPr>
        <p:txBody>
          <a:bodyPr wrap="square">
            <a:spAutoFit/>
          </a:bodyPr>
          <a:lstStyle/>
          <a:p>
            <a:pPr>
              <a:buFont typeface="Arial" pitchFamily="34" charset="0"/>
              <a:buChar char="•"/>
            </a:pPr>
            <a:r>
              <a:rPr lang="da-DK" dirty="0" smtClean="0">
                <a:solidFill>
                  <a:srgbClr val="47292A"/>
                </a:solidFill>
              </a:rPr>
              <a:t> </a:t>
            </a:r>
            <a:r>
              <a:rPr lang="da-DK" sz="1800" dirty="0" smtClean="0">
                <a:solidFill>
                  <a:srgbClr val="47292A"/>
                </a:solidFill>
              </a:rPr>
              <a:t>Hvordan sætter vi fremtidens bibliotek på den politiske dagsorden?</a:t>
            </a:r>
            <a:endParaRPr lang="da-DK" dirty="0">
              <a:solidFill>
                <a:srgbClr val="47292A"/>
              </a:solidFill>
            </a:endParaRPr>
          </a:p>
        </p:txBody>
      </p:sp>
      <p:pic>
        <p:nvPicPr>
          <p:cNvPr id="8" name="Picture 6"/>
          <p:cNvPicPr>
            <a:picLocks noChangeAspect="1" noChangeArrowheads="1"/>
          </p:cNvPicPr>
          <p:nvPr/>
        </p:nvPicPr>
        <p:blipFill>
          <a:blip r:embed="rId3" cstate="email">
            <a:duotone>
              <a:schemeClr val="accent5">
                <a:shade val="45000"/>
                <a:satMod val="135000"/>
              </a:schemeClr>
              <a:prstClr val="white"/>
            </a:duotone>
          </a:blip>
          <a:srcRect/>
          <a:stretch>
            <a:fillRect/>
          </a:stretch>
        </p:blipFill>
        <p:spPr bwMode="auto">
          <a:xfrm>
            <a:off x="0" y="-1"/>
            <a:ext cx="1144429" cy="1637507"/>
          </a:xfrm>
          <a:prstGeom prst="rect">
            <a:avLst/>
          </a:prstGeom>
          <a:noFill/>
          <a:ln w="9525">
            <a:noFill/>
            <a:miter lim="800000"/>
            <a:headEnd/>
            <a:tailEnd/>
          </a:ln>
          <a:effectLst>
            <a:softEdge rad="1270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0"/>
          </p:nvPr>
        </p:nvSpPr>
        <p:spPr/>
        <p:txBody>
          <a:bodyPr/>
          <a:lstStyle/>
          <a:p>
            <a:endParaRPr lang="da-DK" smtClean="0"/>
          </a:p>
          <a:p>
            <a:endParaRPr lang="da-DK"/>
          </a:p>
        </p:txBody>
      </p:sp>
      <p:sp>
        <p:nvSpPr>
          <p:cNvPr id="5" name="Rektangel 4"/>
          <p:cNvSpPr/>
          <p:nvPr/>
        </p:nvSpPr>
        <p:spPr>
          <a:xfrm>
            <a:off x="1547664" y="2924944"/>
            <a:ext cx="6408712" cy="3416320"/>
          </a:xfrm>
          <a:prstGeom prst="rect">
            <a:avLst/>
          </a:prstGeom>
        </p:spPr>
        <p:txBody>
          <a:bodyPr wrap="square">
            <a:spAutoFit/>
          </a:bodyPr>
          <a:lstStyle/>
          <a:p>
            <a:pPr marL="0" indent="0">
              <a:lnSpc>
                <a:spcPct val="90000"/>
              </a:lnSpc>
              <a:buNone/>
            </a:pPr>
            <a:r>
              <a:rPr lang="da-DK" dirty="0" smtClean="0"/>
              <a:t>Der skal skabes klarhed over undersøgelsens </a:t>
            </a:r>
            <a:r>
              <a:rPr lang="da-DK" b="1" dirty="0" err="1" smtClean="0"/>
              <a:t>scope</a:t>
            </a:r>
            <a:r>
              <a:rPr lang="da-DK" dirty="0" smtClean="0"/>
              <a:t> og </a:t>
            </a:r>
            <a:r>
              <a:rPr lang="da-DK" b="1" dirty="0" smtClean="0"/>
              <a:t>optik</a:t>
            </a:r>
            <a:r>
              <a:rPr lang="da-DK" dirty="0" smtClean="0"/>
              <a:t>.</a:t>
            </a:r>
          </a:p>
          <a:p>
            <a:pPr marL="0" indent="0">
              <a:lnSpc>
                <a:spcPct val="90000"/>
              </a:lnSpc>
              <a:buNone/>
            </a:pPr>
            <a:endParaRPr lang="da-DK" b="1" dirty="0" smtClean="0"/>
          </a:p>
          <a:p>
            <a:pPr marL="0" indent="0">
              <a:lnSpc>
                <a:spcPct val="90000"/>
              </a:lnSpc>
              <a:buNone/>
            </a:pPr>
            <a:r>
              <a:rPr lang="da-DK" b="1" dirty="0" err="1" smtClean="0"/>
              <a:t>Scope</a:t>
            </a:r>
            <a:r>
              <a:rPr lang="da-DK" b="1" dirty="0" smtClean="0"/>
              <a:t> </a:t>
            </a:r>
            <a:r>
              <a:rPr lang="da-DK" dirty="0" smtClean="0"/>
              <a:t>definerer ”hvem”. </a:t>
            </a:r>
            <a:br>
              <a:rPr lang="da-DK" dirty="0" smtClean="0"/>
            </a:br>
            <a:r>
              <a:rPr lang="da-DK" dirty="0" smtClean="0"/>
              <a:t>Hvad er det for et udsnit af befolkningen, undersøgelsen vil kigge nærmere på?</a:t>
            </a:r>
          </a:p>
          <a:p>
            <a:pPr marL="0" indent="0">
              <a:lnSpc>
                <a:spcPct val="90000"/>
              </a:lnSpc>
              <a:buNone/>
            </a:pPr>
            <a:endParaRPr lang="da-DK" b="1" dirty="0" smtClean="0"/>
          </a:p>
          <a:p>
            <a:pPr marL="0" indent="0">
              <a:lnSpc>
                <a:spcPct val="90000"/>
              </a:lnSpc>
              <a:buNone/>
            </a:pPr>
            <a:r>
              <a:rPr lang="da-DK" b="1" dirty="0" smtClean="0"/>
              <a:t>Optikken </a:t>
            </a:r>
            <a:r>
              <a:rPr lang="da-DK" dirty="0" smtClean="0"/>
              <a:t>definerer, hvilke nøglespørgsmål, undersøgelsen ønsker at belyse – hvordan er undersøgelsens nysgerrighed formuleret?</a:t>
            </a:r>
          </a:p>
        </p:txBody>
      </p:sp>
      <p:sp>
        <p:nvSpPr>
          <p:cNvPr id="6" name="Rektangel 5"/>
          <p:cNvSpPr/>
          <p:nvPr/>
        </p:nvSpPr>
        <p:spPr>
          <a:xfrm>
            <a:off x="0" y="0"/>
            <a:ext cx="8208912" cy="2308324"/>
          </a:xfrm>
          <a:prstGeom prst="rect">
            <a:avLst/>
          </a:prstGeom>
        </p:spPr>
        <p:txBody>
          <a:bodyPr wrap="square">
            <a:spAutoFit/>
          </a:bodyPr>
          <a:lstStyle/>
          <a:p>
            <a:r>
              <a:rPr lang="da-DK" b="1" dirty="0" smtClean="0"/>
              <a:t>I tænketankens udgangspunkt havde vi fokus på:</a:t>
            </a:r>
            <a:br>
              <a:rPr lang="da-DK" b="1" dirty="0" smtClean="0"/>
            </a:br>
            <a:endParaRPr lang="da-DK" dirty="0" smtClean="0"/>
          </a:p>
          <a:p>
            <a:pPr>
              <a:buFont typeface="Wingdings" pitchFamily="2" charset="2"/>
              <a:buChar char="Ø"/>
            </a:pPr>
            <a:r>
              <a:rPr lang="da-DK" dirty="0" smtClean="0"/>
              <a:t>Kvalitative undersøgelse?</a:t>
            </a:r>
          </a:p>
          <a:p>
            <a:pPr>
              <a:buFont typeface="Wingdings" pitchFamily="2" charset="2"/>
              <a:buChar char="Ø"/>
            </a:pPr>
            <a:r>
              <a:rPr lang="da-DK" dirty="0" smtClean="0"/>
              <a:t>Opinionsundersøgelse?</a:t>
            </a:r>
          </a:p>
          <a:p>
            <a:pPr>
              <a:buFont typeface="Wingdings" pitchFamily="2" charset="2"/>
              <a:buChar char="Ø"/>
            </a:pPr>
            <a:r>
              <a:rPr lang="da-DK" dirty="0" smtClean="0"/>
              <a:t>Kvantitative undersøgelser?</a:t>
            </a:r>
          </a:p>
          <a:p>
            <a:pPr>
              <a:buFont typeface="Wingdings" pitchFamily="2" charset="2"/>
              <a:buChar char="Ø"/>
            </a:pPr>
            <a:r>
              <a:rPr lang="da-DK" dirty="0" smtClean="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0"/>
          </p:nvPr>
        </p:nvSpPr>
        <p:spPr>
          <a:xfrm>
            <a:off x="93662" y="6228234"/>
            <a:ext cx="3657600" cy="228600"/>
          </a:xfrm>
        </p:spPr>
        <p:txBody>
          <a:bodyPr/>
          <a:lstStyle/>
          <a:p>
            <a:endParaRPr lang="da-DK" smtClean="0"/>
          </a:p>
          <a:p>
            <a:endParaRPr lang="da-DK"/>
          </a:p>
        </p:txBody>
      </p:sp>
      <p:sp>
        <p:nvSpPr>
          <p:cNvPr id="5" name="AutoShape 4"/>
          <p:cNvSpPr>
            <a:spLocks noChangeArrowheads="1"/>
          </p:cNvSpPr>
          <p:nvPr/>
        </p:nvSpPr>
        <p:spPr bwMode="auto">
          <a:xfrm rot="20700000">
            <a:off x="5002212" y="2265834"/>
            <a:ext cx="2343150" cy="1562100"/>
          </a:xfrm>
          <a:prstGeom prst="triangle">
            <a:avLst>
              <a:gd name="adj" fmla="val 50000"/>
            </a:avLst>
          </a:prstGeom>
          <a:solidFill>
            <a:srgbClr val="989695"/>
          </a:solidFill>
          <a:ln w="25400" algn="ctr">
            <a:noFill/>
            <a:miter lim="800000"/>
            <a:headEnd/>
            <a:tailEnd/>
          </a:ln>
        </p:spPr>
        <p:txBody>
          <a:bodyPr anchor="ctr"/>
          <a:lstStyle/>
          <a:p>
            <a:pPr algn="ctr"/>
            <a:endParaRPr lang="da-DK" sz="1200">
              <a:solidFill>
                <a:srgbClr val="FFFFFF"/>
              </a:solidFill>
            </a:endParaRPr>
          </a:p>
        </p:txBody>
      </p:sp>
      <p:sp>
        <p:nvSpPr>
          <p:cNvPr id="7" name="Rectangle 6"/>
          <p:cNvSpPr>
            <a:spLocks noChangeArrowheads="1"/>
          </p:cNvSpPr>
          <p:nvPr/>
        </p:nvSpPr>
        <p:spPr bwMode="auto">
          <a:xfrm>
            <a:off x="5389562" y="1910234"/>
            <a:ext cx="1123950" cy="274638"/>
          </a:xfrm>
          <a:prstGeom prst="rect">
            <a:avLst/>
          </a:prstGeom>
          <a:noFill/>
          <a:ln w="9525">
            <a:noFill/>
            <a:miter lim="800000"/>
            <a:headEnd/>
            <a:tailEnd/>
          </a:ln>
        </p:spPr>
        <p:txBody>
          <a:bodyPr wrap="none">
            <a:spAutoFit/>
          </a:bodyPr>
          <a:lstStyle/>
          <a:p>
            <a:r>
              <a:rPr lang="da-DK" sz="1200"/>
              <a:t>Politisk kvalitet</a:t>
            </a:r>
          </a:p>
        </p:txBody>
      </p:sp>
      <p:sp>
        <p:nvSpPr>
          <p:cNvPr id="8" name="Rectangle 7"/>
          <p:cNvSpPr>
            <a:spLocks noChangeArrowheads="1"/>
          </p:cNvSpPr>
          <p:nvPr/>
        </p:nvSpPr>
        <p:spPr bwMode="auto">
          <a:xfrm>
            <a:off x="7586662" y="3396134"/>
            <a:ext cx="946150" cy="457200"/>
          </a:xfrm>
          <a:prstGeom prst="rect">
            <a:avLst/>
          </a:prstGeom>
          <a:noFill/>
          <a:ln w="9525">
            <a:noFill/>
            <a:miter lim="800000"/>
            <a:headEnd/>
            <a:tailEnd/>
          </a:ln>
        </p:spPr>
        <p:txBody>
          <a:bodyPr wrap="none">
            <a:spAutoFit/>
          </a:bodyPr>
          <a:lstStyle/>
          <a:p>
            <a:r>
              <a:rPr lang="da-DK" sz="1200"/>
              <a:t>Professionel</a:t>
            </a:r>
          </a:p>
          <a:p>
            <a:r>
              <a:rPr lang="da-DK" sz="1200"/>
              <a:t>kvalitet</a:t>
            </a:r>
          </a:p>
        </p:txBody>
      </p:sp>
      <p:sp>
        <p:nvSpPr>
          <p:cNvPr id="9" name="Line 8"/>
          <p:cNvSpPr>
            <a:spLocks noChangeShapeType="1"/>
          </p:cNvSpPr>
          <p:nvPr/>
        </p:nvSpPr>
        <p:spPr bwMode="auto">
          <a:xfrm flipH="1">
            <a:off x="5110162" y="2275359"/>
            <a:ext cx="722313" cy="1792288"/>
          </a:xfrm>
          <a:prstGeom prst="line">
            <a:avLst/>
          </a:prstGeom>
          <a:noFill/>
          <a:ln w="28575">
            <a:solidFill>
              <a:srgbClr val="969696"/>
            </a:solidFill>
            <a:round/>
            <a:headEnd type="arrow" w="lg" len="med"/>
            <a:tailEnd type="arrow" w="lg" len="med"/>
          </a:ln>
        </p:spPr>
        <p:txBody>
          <a:bodyPr/>
          <a:lstStyle/>
          <a:p>
            <a:endParaRPr lang="da-DK"/>
          </a:p>
        </p:txBody>
      </p:sp>
      <p:sp>
        <p:nvSpPr>
          <p:cNvPr id="10" name="Line 9"/>
          <p:cNvSpPr>
            <a:spLocks noChangeShapeType="1"/>
          </p:cNvSpPr>
          <p:nvPr/>
        </p:nvSpPr>
        <p:spPr bwMode="auto">
          <a:xfrm flipH="1">
            <a:off x="5314950" y="3613622"/>
            <a:ext cx="2178050" cy="619125"/>
          </a:xfrm>
          <a:prstGeom prst="line">
            <a:avLst/>
          </a:prstGeom>
          <a:noFill/>
          <a:ln w="28575">
            <a:solidFill>
              <a:srgbClr val="969696"/>
            </a:solidFill>
            <a:round/>
            <a:headEnd type="arrow" w="lg" len="med"/>
            <a:tailEnd type="arrow" w="lg" len="med"/>
          </a:ln>
        </p:spPr>
        <p:txBody>
          <a:bodyPr/>
          <a:lstStyle/>
          <a:p>
            <a:endParaRPr lang="da-DK"/>
          </a:p>
        </p:txBody>
      </p:sp>
      <p:sp>
        <p:nvSpPr>
          <p:cNvPr id="11" name="Line 10"/>
          <p:cNvSpPr>
            <a:spLocks noChangeShapeType="1"/>
          </p:cNvSpPr>
          <p:nvPr/>
        </p:nvSpPr>
        <p:spPr bwMode="auto">
          <a:xfrm flipH="1" flipV="1">
            <a:off x="6107112" y="2238847"/>
            <a:ext cx="1473200" cy="1141412"/>
          </a:xfrm>
          <a:prstGeom prst="line">
            <a:avLst/>
          </a:prstGeom>
          <a:noFill/>
          <a:ln w="28575">
            <a:solidFill>
              <a:srgbClr val="969696"/>
            </a:solidFill>
            <a:round/>
            <a:headEnd type="arrow" w="lg" len="med"/>
            <a:tailEnd type="arrow" w="lg" len="med"/>
          </a:ln>
        </p:spPr>
        <p:txBody>
          <a:bodyPr/>
          <a:lstStyle/>
          <a:p>
            <a:endParaRPr lang="da-DK"/>
          </a:p>
        </p:txBody>
      </p:sp>
      <p:sp>
        <p:nvSpPr>
          <p:cNvPr id="12" name="Text Box 12"/>
          <p:cNvSpPr txBox="1">
            <a:spLocks noChangeArrowheads="1"/>
          </p:cNvSpPr>
          <p:nvPr/>
        </p:nvSpPr>
        <p:spPr bwMode="auto">
          <a:xfrm>
            <a:off x="7020272" y="2636912"/>
            <a:ext cx="1428750" cy="457200"/>
          </a:xfrm>
          <a:prstGeom prst="rect">
            <a:avLst/>
          </a:prstGeom>
          <a:noFill/>
          <a:ln w="9525" algn="ctr">
            <a:noFill/>
            <a:miter lim="800000"/>
            <a:headEnd/>
            <a:tailEnd/>
          </a:ln>
        </p:spPr>
        <p:txBody>
          <a:bodyPr wrap="none">
            <a:spAutoFit/>
          </a:bodyPr>
          <a:lstStyle/>
          <a:p>
            <a:r>
              <a:rPr lang="da-DK" sz="1200" i="1" dirty="0">
                <a:solidFill>
                  <a:srgbClr val="006461"/>
                </a:solidFill>
              </a:rPr>
              <a:t> 5. Hvad er høj </a:t>
            </a:r>
            <a:br>
              <a:rPr lang="da-DK" sz="1200" i="1" dirty="0">
                <a:solidFill>
                  <a:srgbClr val="006461"/>
                </a:solidFill>
              </a:rPr>
            </a:br>
            <a:r>
              <a:rPr lang="da-DK" sz="1200" i="1" dirty="0" err="1">
                <a:solidFill>
                  <a:srgbClr val="006461"/>
                </a:solidFill>
              </a:rPr>
              <a:t>biblioteketskvalitet</a:t>
            </a:r>
            <a:r>
              <a:rPr lang="da-DK" sz="1200" i="1" dirty="0">
                <a:solidFill>
                  <a:srgbClr val="006461"/>
                </a:solidFill>
              </a:rPr>
              <a:t>?</a:t>
            </a:r>
          </a:p>
        </p:txBody>
      </p:sp>
      <p:sp>
        <p:nvSpPr>
          <p:cNvPr id="13" name="Text Box 13"/>
          <p:cNvSpPr txBox="1">
            <a:spLocks noChangeArrowheads="1"/>
          </p:cNvSpPr>
          <p:nvPr/>
        </p:nvSpPr>
        <p:spPr bwMode="auto">
          <a:xfrm>
            <a:off x="4139952" y="4869160"/>
            <a:ext cx="2333625" cy="457200"/>
          </a:xfrm>
          <a:prstGeom prst="rect">
            <a:avLst/>
          </a:prstGeom>
          <a:noFill/>
          <a:ln w="9525" algn="ctr">
            <a:noFill/>
            <a:miter lim="800000"/>
            <a:headEnd/>
            <a:tailEnd/>
          </a:ln>
        </p:spPr>
        <p:txBody>
          <a:bodyPr wrap="none">
            <a:spAutoFit/>
          </a:bodyPr>
          <a:lstStyle/>
          <a:p>
            <a:r>
              <a:rPr lang="da-DK" sz="1200" i="1" dirty="0">
                <a:solidFill>
                  <a:srgbClr val="006461"/>
                </a:solidFill>
              </a:rPr>
              <a:t>3. Hvilken værdi oplever brugerne, </a:t>
            </a:r>
            <a:br>
              <a:rPr lang="da-DK" sz="1200" i="1" dirty="0">
                <a:solidFill>
                  <a:srgbClr val="006461"/>
                </a:solidFill>
              </a:rPr>
            </a:br>
            <a:r>
              <a:rPr lang="da-DK" sz="1200" i="1" dirty="0">
                <a:solidFill>
                  <a:srgbClr val="006461"/>
                </a:solidFill>
              </a:rPr>
              <a:t>at biblioteket tilvejebringer?</a:t>
            </a:r>
          </a:p>
        </p:txBody>
      </p:sp>
      <p:sp>
        <p:nvSpPr>
          <p:cNvPr id="14" name="Text Box 14"/>
          <p:cNvSpPr txBox="1">
            <a:spLocks noChangeArrowheads="1"/>
          </p:cNvSpPr>
          <p:nvPr/>
        </p:nvSpPr>
        <p:spPr bwMode="auto">
          <a:xfrm>
            <a:off x="3203848" y="1700808"/>
            <a:ext cx="2452916" cy="1015663"/>
          </a:xfrm>
          <a:prstGeom prst="rect">
            <a:avLst/>
          </a:prstGeom>
          <a:noFill/>
          <a:ln w="9525">
            <a:noFill/>
            <a:miter lim="800000"/>
            <a:headEnd/>
            <a:tailEnd/>
          </a:ln>
        </p:spPr>
        <p:txBody>
          <a:bodyPr wrap="none">
            <a:spAutoFit/>
          </a:bodyPr>
          <a:lstStyle/>
          <a:p>
            <a:pPr marL="228600" indent="-228600">
              <a:buAutoNum type="arabicPeriod"/>
            </a:pPr>
            <a:r>
              <a:rPr lang="da-DK" sz="1200" i="1" dirty="0" smtClean="0">
                <a:solidFill>
                  <a:srgbClr val="006461"/>
                </a:solidFill>
              </a:rPr>
              <a:t>Hvordan </a:t>
            </a:r>
            <a:r>
              <a:rPr lang="da-DK" sz="1200" i="1" dirty="0">
                <a:solidFill>
                  <a:srgbClr val="006461"/>
                </a:solidFill>
              </a:rPr>
              <a:t>er borgernes </a:t>
            </a:r>
            <a:r>
              <a:rPr lang="da-DK" sz="1200" i="1" dirty="0" smtClean="0">
                <a:solidFill>
                  <a:srgbClr val="006461"/>
                </a:solidFill>
              </a:rPr>
              <a:t/>
            </a:r>
            <a:br>
              <a:rPr lang="da-DK" sz="1200" i="1" dirty="0" smtClean="0">
                <a:solidFill>
                  <a:srgbClr val="006461"/>
                </a:solidFill>
              </a:rPr>
            </a:br>
            <a:r>
              <a:rPr lang="da-DK" sz="1200" i="1" dirty="0" smtClean="0">
                <a:solidFill>
                  <a:srgbClr val="006461"/>
                </a:solidFill>
              </a:rPr>
              <a:t>forestillinger </a:t>
            </a:r>
            <a:r>
              <a:rPr lang="da-DK" sz="1200" i="1" dirty="0">
                <a:solidFill>
                  <a:srgbClr val="006461"/>
                </a:solidFill>
              </a:rPr>
              <a:t>&amp; </a:t>
            </a:r>
            <a:br>
              <a:rPr lang="da-DK" sz="1200" i="1" dirty="0">
                <a:solidFill>
                  <a:srgbClr val="006461"/>
                </a:solidFill>
              </a:rPr>
            </a:br>
            <a:r>
              <a:rPr lang="da-DK" sz="1200" i="1" dirty="0">
                <a:solidFill>
                  <a:srgbClr val="006461"/>
                </a:solidFill>
              </a:rPr>
              <a:t>praksis i relation til oplysning, </a:t>
            </a:r>
            <a:r>
              <a:rPr lang="da-DK" sz="1200" i="1" dirty="0" smtClean="0">
                <a:solidFill>
                  <a:srgbClr val="006461"/>
                </a:solidFill>
              </a:rPr>
              <a:t/>
            </a:r>
            <a:br>
              <a:rPr lang="da-DK" sz="1200" i="1" dirty="0" smtClean="0">
                <a:solidFill>
                  <a:srgbClr val="006461"/>
                </a:solidFill>
              </a:rPr>
            </a:br>
            <a:r>
              <a:rPr lang="da-DK" sz="1200" i="1" dirty="0" smtClean="0">
                <a:solidFill>
                  <a:srgbClr val="006461"/>
                </a:solidFill>
              </a:rPr>
              <a:t>kultur </a:t>
            </a:r>
            <a:r>
              <a:rPr lang="da-DK" sz="1200" i="1" dirty="0">
                <a:solidFill>
                  <a:srgbClr val="006461"/>
                </a:solidFill>
              </a:rPr>
              <a:t/>
            </a:r>
            <a:br>
              <a:rPr lang="da-DK" sz="1200" i="1" dirty="0">
                <a:solidFill>
                  <a:srgbClr val="006461"/>
                </a:solidFill>
              </a:rPr>
            </a:br>
            <a:r>
              <a:rPr lang="da-DK" sz="1200" i="1" dirty="0">
                <a:solidFill>
                  <a:srgbClr val="006461"/>
                </a:solidFill>
              </a:rPr>
              <a:t>&amp; uddannelse anno </a:t>
            </a:r>
            <a:r>
              <a:rPr lang="da-DK" sz="1200" i="1" dirty="0" smtClean="0">
                <a:solidFill>
                  <a:srgbClr val="006461"/>
                </a:solidFill>
              </a:rPr>
              <a:t>2022?</a:t>
            </a:r>
            <a:endParaRPr lang="da-DK" sz="1200" i="1" dirty="0">
              <a:solidFill>
                <a:srgbClr val="006461"/>
              </a:solidFill>
            </a:endParaRPr>
          </a:p>
        </p:txBody>
      </p:sp>
      <p:sp>
        <p:nvSpPr>
          <p:cNvPr id="15" name="Oval 15"/>
          <p:cNvSpPr>
            <a:spLocks noChangeArrowheads="1"/>
          </p:cNvSpPr>
          <p:nvPr/>
        </p:nvSpPr>
        <p:spPr bwMode="auto">
          <a:xfrm>
            <a:off x="4179886" y="3880322"/>
            <a:ext cx="1904281" cy="916830"/>
          </a:xfrm>
          <a:prstGeom prst="ellipse">
            <a:avLst/>
          </a:prstGeom>
          <a:noFill/>
          <a:ln w="28575">
            <a:solidFill>
              <a:srgbClr val="7A2F86"/>
            </a:solidFill>
            <a:round/>
            <a:headEnd/>
            <a:tailEnd/>
          </a:ln>
        </p:spPr>
        <p:txBody>
          <a:bodyPr wrap="none" anchor="ctr"/>
          <a:lstStyle/>
          <a:p>
            <a:endParaRPr lang="da-DK" sz="1200">
              <a:latin typeface="NordlingBQ-Regular" pitchFamily="50" charset="0"/>
            </a:endParaRPr>
          </a:p>
        </p:txBody>
      </p:sp>
      <p:sp>
        <p:nvSpPr>
          <p:cNvPr id="16" name="Rectangle 3"/>
          <p:cNvSpPr txBox="1">
            <a:spLocks noChangeArrowheads="1"/>
          </p:cNvSpPr>
          <p:nvPr/>
        </p:nvSpPr>
        <p:spPr bwMode="auto">
          <a:xfrm>
            <a:off x="0" y="908720"/>
            <a:ext cx="3635896" cy="5616624"/>
          </a:xfrm>
          <a:prstGeom prst="rect">
            <a:avLst/>
          </a:prstGeom>
          <a:noFill/>
          <a:ln w="9525">
            <a:noFill/>
            <a:miter lim="800000"/>
            <a:headEnd/>
            <a:tailEnd/>
          </a:ln>
        </p:spPr>
        <p:txBody>
          <a:bodyPr/>
          <a:lstStyle/>
          <a:p>
            <a:pPr>
              <a:spcBef>
                <a:spcPct val="20000"/>
              </a:spcBef>
            </a:pPr>
            <a:r>
              <a:rPr lang="da-DK" sz="1200" dirty="0" smtClean="0"/>
              <a:t>- offentlig </a:t>
            </a:r>
            <a:r>
              <a:rPr lang="da-DK" sz="1200" dirty="0"/>
              <a:t>kvalitet ud fra hhv. </a:t>
            </a:r>
            <a:r>
              <a:rPr lang="da-DK" sz="1200" dirty="0" smtClean="0"/>
              <a:t>borgernes/brugernes, </a:t>
            </a:r>
            <a:r>
              <a:rPr lang="da-DK" sz="1200" dirty="0"/>
              <a:t>politikernes og de </a:t>
            </a:r>
            <a:r>
              <a:rPr lang="da-DK" sz="1200" dirty="0" err="1" smtClean="0"/>
              <a:t>fag-professionelles</a:t>
            </a:r>
            <a:r>
              <a:rPr lang="da-DK" sz="1200" dirty="0" smtClean="0"/>
              <a:t> perspektiv::</a:t>
            </a:r>
            <a:endParaRPr lang="da-DK" sz="1200" dirty="0"/>
          </a:p>
          <a:p>
            <a:pPr>
              <a:spcBef>
                <a:spcPct val="20000"/>
              </a:spcBef>
            </a:pPr>
            <a:endParaRPr lang="da-DK" sz="1200" dirty="0"/>
          </a:p>
          <a:p>
            <a:pPr>
              <a:spcBef>
                <a:spcPct val="20000"/>
              </a:spcBef>
              <a:buFontTx/>
              <a:buAutoNum type="arabicPeriod"/>
            </a:pPr>
            <a:r>
              <a:rPr lang="da-DK" sz="1400" dirty="0"/>
              <a:t> Hvordan er </a:t>
            </a:r>
            <a:r>
              <a:rPr lang="da-DK" sz="1400" dirty="0" smtClean="0"/>
              <a:t>”borgernes” </a:t>
            </a:r>
            <a:r>
              <a:rPr lang="da-DK" sz="1400" dirty="0"/>
              <a:t>forestillinger </a:t>
            </a:r>
            <a:r>
              <a:rPr lang="da-DK" sz="1400" dirty="0" smtClean="0"/>
              <a:t/>
            </a:r>
            <a:br>
              <a:rPr lang="da-DK" sz="1400" dirty="0" smtClean="0"/>
            </a:br>
            <a:r>
              <a:rPr lang="da-DK" sz="1400" dirty="0" smtClean="0"/>
              <a:t>&amp; </a:t>
            </a:r>
            <a:r>
              <a:rPr lang="da-DK" sz="1400" dirty="0"/>
              <a:t>praksis i relation til oplysning, </a:t>
            </a:r>
            <a:r>
              <a:rPr lang="da-DK" sz="1400" dirty="0" smtClean="0"/>
              <a:t/>
            </a:r>
            <a:br>
              <a:rPr lang="da-DK" sz="1400" dirty="0" smtClean="0"/>
            </a:br>
            <a:r>
              <a:rPr lang="da-DK" sz="1400" dirty="0" smtClean="0"/>
              <a:t>(</a:t>
            </a:r>
            <a:r>
              <a:rPr lang="da-DK" sz="1400" dirty="0"/>
              <a:t>ud)dannelse &amp; kulturel aktivitet anno </a:t>
            </a:r>
            <a:r>
              <a:rPr lang="da-DK" sz="1400" dirty="0" smtClean="0"/>
              <a:t>2022?</a:t>
            </a:r>
          </a:p>
          <a:p>
            <a:pPr>
              <a:spcBef>
                <a:spcPct val="20000"/>
              </a:spcBef>
              <a:buFontTx/>
              <a:buAutoNum type="arabicPeriod"/>
            </a:pPr>
            <a:endParaRPr lang="da-DK" sz="1400" dirty="0"/>
          </a:p>
          <a:p>
            <a:pPr>
              <a:spcBef>
                <a:spcPct val="20000"/>
              </a:spcBef>
              <a:buFontTx/>
              <a:buAutoNum type="arabicPeriod"/>
            </a:pPr>
            <a:r>
              <a:rPr lang="da-DK" sz="1400" dirty="0"/>
              <a:t> Hvordan ser de nationale og lokale politiske aktører de konkrete effekter bibliotekerne skal medvirke til at skabe</a:t>
            </a:r>
            <a:r>
              <a:rPr lang="da-DK" sz="1400" dirty="0" smtClean="0"/>
              <a:t>?</a:t>
            </a:r>
          </a:p>
          <a:p>
            <a:pPr>
              <a:spcBef>
                <a:spcPct val="20000"/>
              </a:spcBef>
              <a:buFontTx/>
              <a:buAutoNum type="arabicPeriod"/>
            </a:pPr>
            <a:endParaRPr lang="da-DK" sz="1400" dirty="0"/>
          </a:p>
          <a:p>
            <a:pPr>
              <a:spcBef>
                <a:spcPct val="20000"/>
              </a:spcBef>
              <a:buFontTx/>
              <a:buAutoNum type="arabicPeriod"/>
            </a:pPr>
            <a:r>
              <a:rPr lang="da-DK" sz="1400" dirty="0"/>
              <a:t> Hvilken værdi oplever brugerne, at biblioteket tilvejebringer</a:t>
            </a:r>
            <a:r>
              <a:rPr lang="da-DK" sz="1400" dirty="0" smtClean="0"/>
              <a:t>?</a:t>
            </a:r>
          </a:p>
          <a:p>
            <a:pPr>
              <a:spcBef>
                <a:spcPct val="20000"/>
              </a:spcBef>
              <a:buFontTx/>
              <a:buAutoNum type="arabicPeriod"/>
            </a:pPr>
            <a:endParaRPr lang="da-DK" sz="1400" dirty="0"/>
          </a:p>
          <a:p>
            <a:pPr>
              <a:spcBef>
                <a:spcPct val="20000"/>
              </a:spcBef>
              <a:buFontTx/>
              <a:buAutoNum type="arabicPeriod"/>
            </a:pPr>
            <a:r>
              <a:rPr lang="da-DK" sz="1400" dirty="0"/>
              <a:t> Hvilke muligheder rummer bibliotekernes kernekompetencer for at imødekomme </a:t>
            </a:r>
            <a:r>
              <a:rPr lang="da-DK" sz="1400" dirty="0" smtClean="0"/>
              <a:t>”borgenes” </a:t>
            </a:r>
            <a:r>
              <a:rPr lang="da-DK" sz="1400" dirty="0"/>
              <a:t>behov og øge den oplevede kvalitet</a:t>
            </a:r>
            <a:r>
              <a:rPr lang="da-DK" sz="1400" dirty="0" smtClean="0"/>
              <a:t>?</a:t>
            </a:r>
          </a:p>
          <a:p>
            <a:pPr>
              <a:spcBef>
                <a:spcPct val="20000"/>
              </a:spcBef>
              <a:buFontTx/>
              <a:buAutoNum type="arabicPeriod"/>
            </a:pPr>
            <a:endParaRPr lang="da-DK" sz="1400" dirty="0"/>
          </a:p>
          <a:p>
            <a:pPr>
              <a:spcBef>
                <a:spcPct val="20000"/>
              </a:spcBef>
              <a:buFontTx/>
              <a:buAutoNum type="arabicPeriod"/>
            </a:pPr>
            <a:r>
              <a:rPr lang="da-DK" sz="1400" dirty="0"/>
              <a:t> Hvad er høj </a:t>
            </a:r>
            <a:r>
              <a:rPr lang="da-DK" sz="1400" dirty="0" err="1" smtClean="0"/>
              <a:t>biblioteketskvalitet</a:t>
            </a:r>
            <a:r>
              <a:rPr lang="da-DK" sz="1400" dirty="0" smtClean="0"/>
              <a:t>?</a:t>
            </a:r>
            <a:br>
              <a:rPr lang="da-DK" sz="1400" dirty="0" smtClean="0"/>
            </a:br>
            <a:endParaRPr lang="da-DK" sz="1400" dirty="0"/>
          </a:p>
          <a:p>
            <a:pPr>
              <a:spcBef>
                <a:spcPct val="20000"/>
              </a:spcBef>
              <a:buFontTx/>
              <a:buAutoNum type="arabicPeriod"/>
            </a:pPr>
            <a:r>
              <a:rPr lang="da-DK" sz="1400" dirty="0"/>
              <a:t> Hvordan bør biblioteket prioriteres i henhold til de opgaver, det løser? </a:t>
            </a:r>
          </a:p>
        </p:txBody>
      </p:sp>
      <p:sp>
        <p:nvSpPr>
          <p:cNvPr id="17" name="Rectangle 19"/>
          <p:cNvSpPr>
            <a:spLocks noChangeArrowheads="1"/>
          </p:cNvSpPr>
          <p:nvPr/>
        </p:nvSpPr>
        <p:spPr bwMode="auto">
          <a:xfrm>
            <a:off x="6594475" y="3816822"/>
            <a:ext cx="2033587" cy="1200329"/>
          </a:xfrm>
          <a:prstGeom prst="rect">
            <a:avLst/>
          </a:prstGeom>
          <a:noFill/>
          <a:ln w="9525" algn="ctr">
            <a:noFill/>
            <a:miter lim="800000"/>
            <a:headEnd/>
            <a:tailEnd/>
          </a:ln>
        </p:spPr>
        <p:txBody>
          <a:bodyPr>
            <a:spAutoFit/>
          </a:bodyPr>
          <a:lstStyle/>
          <a:p>
            <a:r>
              <a:rPr lang="da-DK" sz="1200" i="1" dirty="0">
                <a:solidFill>
                  <a:srgbClr val="006461"/>
                </a:solidFill>
              </a:rPr>
              <a:t>4. Hvilke muligheder skaber bibliotekernes kerne-kompetencer for at imødekomme </a:t>
            </a:r>
            <a:br>
              <a:rPr lang="da-DK" sz="1200" i="1" dirty="0">
                <a:solidFill>
                  <a:srgbClr val="006461"/>
                </a:solidFill>
              </a:rPr>
            </a:br>
            <a:r>
              <a:rPr lang="da-DK" sz="1200" i="1" dirty="0" smtClean="0">
                <a:solidFill>
                  <a:srgbClr val="006461"/>
                </a:solidFill>
              </a:rPr>
              <a:t>”borgenes” </a:t>
            </a:r>
            <a:r>
              <a:rPr lang="da-DK" sz="1200" i="1" dirty="0">
                <a:solidFill>
                  <a:srgbClr val="006461"/>
                </a:solidFill>
              </a:rPr>
              <a:t>behov og øge den  oplevede kvalitet?</a:t>
            </a:r>
          </a:p>
        </p:txBody>
      </p:sp>
      <p:sp>
        <p:nvSpPr>
          <p:cNvPr id="18" name="Text Box 12"/>
          <p:cNvSpPr txBox="1">
            <a:spLocks noChangeArrowheads="1"/>
          </p:cNvSpPr>
          <p:nvPr/>
        </p:nvSpPr>
        <p:spPr bwMode="auto">
          <a:xfrm>
            <a:off x="6516216" y="1988840"/>
            <a:ext cx="1892300" cy="639762"/>
          </a:xfrm>
          <a:prstGeom prst="rect">
            <a:avLst/>
          </a:prstGeom>
          <a:noFill/>
          <a:ln w="9525" algn="ctr">
            <a:noFill/>
            <a:miter lim="800000"/>
            <a:headEnd/>
            <a:tailEnd/>
          </a:ln>
        </p:spPr>
        <p:txBody>
          <a:bodyPr wrap="none">
            <a:spAutoFit/>
          </a:bodyPr>
          <a:lstStyle/>
          <a:p>
            <a:r>
              <a:rPr lang="da-DK" sz="1200" i="1" dirty="0">
                <a:solidFill>
                  <a:srgbClr val="006461"/>
                </a:solidFill>
              </a:rPr>
              <a:t>6. Hvordan bør bibliotekets </a:t>
            </a:r>
            <a:br>
              <a:rPr lang="da-DK" sz="1200" i="1" dirty="0">
                <a:solidFill>
                  <a:srgbClr val="006461"/>
                </a:solidFill>
              </a:rPr>
            </a:br>
            <a:r>
              <a:rPr lang="da-DK" sz="1200" i="1" dirty="0">
                <a:solidFill>
                  <a:srgbClr val="006461"/>
                </a:solidFill>
              </a:rPr>
              <a:t>prioriteres i henhold til de </a:t>
            </a:r>
            <a:br>
              <a:rPr lang="da-DK" sz="1200" i="1" dirty="0">
                <a:solidFill>
                  <a:srgbClr val="006461"/>
                </a:solidFill>
              </a:rPr>
            </a:br>
            <a:r>
              <a:rPr lang="da-DK" sz="1200" i="1" dirty="0">
                <a:solidFill>
                  <a:srgbClr val="006461"/>
                </a:solidFill>
              </a:rPr>
              <a:t>opgaver, det løser? </a:t>
            </a:r>
          </a:p>
        </p:txBody>
      </p:sp>
      <p:sp>
        <p:nvSpPr>
          <p:cNvPr id="19" name="Text Box 14"/>
          <p:cNvSpPr txBox="1">
            <a:spLocks noChangeArrowheads="1"/>
          </p:cNvSpPr>
          <p:nvPr/>
        </p:nvSpPr>
        <p:spPr bwMode="auto">
          <a:xfrm>
            <a:off x="3347864" y="2780928"/>
            <a:ext cx="1885950" cy="1004887"/>
          </a:xfrm>
          <a:prstGeom prst="rect">
            <a:avLst/>
          </a:prstGeom>
          <a:noFill/>
          <a:ln w="9525">
            <a:noFill/>
            <a:miter lim="800000"/>
            <a:headEnd/>
            <a:tailEnd/>
          </a:ln>
        </p:spPr>
        <p:txBody>
          <a:bodyPr>
            <a:spAutoFit/>
          </a:bodyPr>
          <a:lstStyle/>
          <a:p>
            <a:r>
              <a:rPr lang="da-DK" sz="1200" i="1" dirty="0">
                <a:solidFill>
                  <a:srgbClr val="006461"/>
                </a:solidFill>
              </a:rPr>
              <a:t>2. Hvordan ser de nationale og lokale politiske aktører de konkrete effekter bibliotekerne skal medvirke til at skabe?</a:t>
            </a:r>
          </a:p>
        </p:txBody>
      </p:sp>
      <p:sp>
        <p:nvSpPr>
          <p:cNvPr id="20" name="Rectangle 3"/>
          <p:cNvSpPr/>
          <p:nvPr/>
        </p:nvSpPr>
        <p:spPr>
          <a:xfrm>
            <a:off x="1" y="214313"/>
            <a:ext cx="4499992" cy="357187"/>
          </a:xfrm>
          <a:prstGeom prst="rect">
            <a:avLst/>
          </a:prstGeom>
          <a:solidFill>
            <a:srgbClr val="625C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21" name="Rectangle 4"/>
          <p:cNvSpPr/>
          <p:nvPr/>
        </p:nvSpPr>
        <p:spPr>
          <a:xfrm>
            <a:off x="0" y="500063"/>
            <a:ext cx="3935413" cy="142875"/>
          </a:xfrm>
          <a:prstGeom prst="rect">
            <a:avLst/>
          </a:prstGeom>
          <a:solidFill>
            <a:srgbClr val="9896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22" name="Rectangle 5"/>
          <p:cNvSpPr/>
          <p:nvPr/>
        </p:nvSpPr>
        <p:spPr>
          <a:xfrm>
            <a:off x="0" y="0"/>
            <a:ext cx="3275856" cy="428625"/>
          </a:xfrm>
          <a:prstGeom prst="rect">
            <a:avLst/>
          </a:prstGeom>
          <a:solidFill>
            <a:srgbClr val="1A1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23" name="TextBox 7"/>
          <p:cNvSpPr txBox="1">
            <a:spLocks noChangeArrowheads="1"/>
          </p:cNvSpPr>
          <p:nvPr/>
        </p:nvSpPr>
        <p:spPr bwMode="auto">
          <a:xfrm>
            <a:off x="0" y="71438"/>
            <a:ext cx="6505575" cy="336550"/>
          </a:xfrm>
          <a:prstGeom prst="rect">
            <a:avLst/>
          </a:prstGeom>
          <a:noFill/>
          <a:ln w="9525">
            <a:noFill/>
            <a:miter lim="800000"/>
            <a:headEnd/>
            <a:tailEnd/>
          </a:ln>
        </p:spPr>
        <p:txBody>
          <a:bodyPr>
            <a:spAutoFit/>
          </a:bodyPr>
          <a:lstStyle/>
          <a:p>
            <a:r>
              <a:rPr lang="da-DK" sz="1600" dirty="0" smtClean="0">
                <a:solidFill>
                  <a:schemeClr val="bg1"/>
                </a:solidFill>
                <a:latin typeface="Georgia" pitchFamily="18" charset="0"/>
              </a:rPr>
              <a:t>LEX - offentlig kvalitet?</a:t>
            </a:r>
            <a:endParaRPr lang="da-DK" sz="1600" dirty="0">
              <a:solidFill>
                <a:schemeClr val="bg1"/>
              </a:solidFill>
              <a:latin typeface="Georgia" pitchFamily="18" charset="0"/>
            </a:endParaRPr>
          </a:p>
        </p:txBody>
      </p:sp>
      <p:sp>
        <p:nvSpPr>
          <p:cNvPr id="6" name="Rectangle 5"/>
          <p:cNvSpPr>
            <a:spLocks noChangeArrowheads="1"/>
          </p:cNvSpPr>
          <p:nvPr/>
        </p:nvSpPr>
        <p:spPr bwMode="auto">
          <a:xfrm>
            <a:off x="4211960" y="4149080"/>
            <a:ext cx="1770036" cy="461665"/>
          </a:xfrm>
          <a:prstGeom prst="rect">
            <a:avLst/>
          </a:prstGeom>
          <a:noFill/>
          <a:ln w="9525">
            <a:noFill/>
            <a:miter lim="800000"/>
            <a:headEnd/>
            <a:tailEnd/>
          </a:ln>
        </p:spPr>
        <p:txBody>
          <a:bodyPr wrap="none">
            <a:spAutoFit/>
          </a:bodyPr>
          <a:lstStyle/>
          <a:p>
            <a:r>
              <a:rPr lang="da-DK" sz="1200" dirty="0"/>
              <a:t>Borgernes – </a:t>
            </a:r>
            <a:r>
              <a:rPr lang="da-DK" sz="1200" dirty="0" smtClean="0"/>
              <a:t>Brugernes</a:t>
            </a:r>
            <a:r>
              <a:rPr lang="da-DK" sz="1200" dirty="0"/>
              <a:t/>
            </a:r>
            <a:br>
              <a:rPr lang="da-DK" sz="1200" dirty="0"/>
            </a:br>
            <a:r>
              <a:rPr lang="da-DK" sz="1200" dirty="0"/>
              <a:t>oplevede kvalitet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388424" cy="1052736"/>
          </a:xfrm>
        </p:spPr>
        <p:txBody>
          <a:bodyPr/>
          <a:lstStyle/>
          <a:p>
            <a:r>
              <a:rPr lang="da-DK" sz="4000" b="1" dirty="0" smtClean="0">
                <a:solidFill>
                  <a:srgbClr val="007880"/>
                </a:solidFill>
              </a:rPr>
              <a:t>Hvad skal der til for at skabe…</a:t>
            </a:r>
            <a:r>
              <a:rPr lang="da-DK" dirty="0" smtClean="0"/>
              <a:t/>
            </a:r>
            <a:br>
              <a:rPr lang="da-DK" dirty="0" smtClean="0"/>
            </a:br>
            <a:r>
              <a:rPr lang="da-DK" sz="2000" i="1" dirty="0" smtClean="0"/>
              <a:t>Rammefortællingen om fremtidens bibliotek i et 20-årigt perspektiv</a:t>
            </a:r>
            <a:endParaRPr lang="da-DK" sz="2000" b="1" i="1" dirty="0">
              <a:solidFill>
                <a:srgbClr val="007880"/>
              </a:solidFill>
            </a:endParaRPr>
          </a:p>
        </p:txBody>
      </p:sp>
      <p:sp>
        <p:nvSpPr>
          <p:cNvPr id="3" name="Pladsholder til indhold 2"/>
          <p:cNvSpPr>
            <a:spLocks noGrp="1"/>
          </p:cNvSpPr>
          <p:nvPr>
            <p:ph idx="1"/>
          </p:nvPr>
        </p:nvSpPr>
        <p:spPr>
          <a:xfrm>
            <a:off x="179512" y="1268760"/>
            <a:ext cx="7592888" cy="3608040"/>
          </a:xfrm>
        </p:spPr>
        <p:txBody>
          <a:bodyPr/>
          <a:lstStyle/>
          <a:p>
            <a:pPr>
              <a:buNone/>
            </a:pPr>
            <a:r>
              <a:rPr lang="da-DK" dirty="0" smtClean="0"/>
              <a:t/>
            </a:r>
            <a:br>
              <a:rPr lang="da-DK" dirty="0" smtClean="0"/>
            </a:br>
            <a:r>
              <a:rPr lang="da-DK" dirty="0" smtClean="0"/>
              <a:t/>
            </a:r>
            <a:br>
              <a:rPr lang="da-DK" dirty="0" smtClean="0"/>
            </a:br>
            <a:endParaRPr lang="da-DK" dirty="0"/>
          </a:p>
        </p:txBody>
      </p:sp>
      <p:sp>
        <p:nvSpPr>
          <p:cNvPr id="4" name="Pladsholder til sidefod 3"/>
          <p:cNvSpPr>
            <a:spLocks noGrp="1"/>
          </p:cNvSpPr>
          <p:nvPr>
            <p:ph type="ftr" sz="quarter" idx="10"/>
          </p:nvPr>
        </p:nvSpPr>
        <p:spPr/>
        <p:txBody>
          <a:bodyPr/>
          <a:lstStyle/>
          <a:p>
            <a:endParaRPr lang="da-DK" smtClean="0"/>
          </a:p>
          <a:p>
            <a:endParaRPr lang="da-DK"/>
          </a:p>
        </p:txBody>
      </p:sp>
      <p:sp>
        <p:nvSpPr>
          <p:cNvPr id="23" name="Tekstboks 22"/>
          <p:cNvSpPr txBox="1"/>
          <p:nvPr/>
        </p:nvSpPr>
        <p:spPr>
          <a:xfrm>
            <a:off x="0" y="6027003"/>
            <a:ext cx="8316416" cy="646331"/>
          </a:xfrm>
          <a:prstGeom prst="rect">
            <a:avLst/>
          </a:prstGeom>
          <a:noFill/>
        </p:spPr>
        <p:txBody>
          <a:bodyPr wrap="square" rtlCol="0">
            <a:spAutoFit/>
          </a:bodyPr>
          <a:lstStyle/>
          <a:p>
            <a:r>
              <a:rPr lang="da-DK" sz="1800" dirty="0" smtClean="0"/>
              <a:t>Der nedsættes løbende arbejdsgrupper efter behov. </a:t>
            </a:r>
            <a:br>
              <a:rPr lang="da-DK" sz="1800" dirty="0" smtClean="0"/>
            </a:br>
            <a:r>
              <a:rPr lang="da-DK" sz="1800" dirty="0" smtClean="0"/>
              <a:t>Projektlederen koordinerer arbejdet mellem arbejdsgrupperne.</a:t>
            </a:r>
            <a:endParaRPr lang="da-DK" sz="1800" dirty="0"/>
          </a:p>
        </p:txBody>
      </p:sp>
      <p:sp>
        <p:nvSpPr>
          <p:cNvPr id="24" name="Tekstboks 23"/>
          <p:cNvSpPr txBox="1"/>
          <p:nvPr/>
        </p:nvSpPr>
        <p:spPr>
          <a:xfrm>
            <a:off x="179512" y="1268760"/>
            <a:ext cx="8136904" cy="4524315"/>
          </a:xfrm>
          <a:prstGeom prst="rect">
            <a:avLst/>
          </a:prstGeom>
          <a:noFill/>
        </p:spPr>
        <p:txBody>
          <a:bodyPr wrap="square" rtlCol="0">
            <a:spAutoFit/>
          </a:bodyPr>
          <a:lstStyle/>
          <a:p>
            <a:r>
              <a:rPr lang="da-DK" b="1" dirty="0" smtClean="0"/>
              <a:t>Beskriv:</a:t>
            </a:r>
            <a:r>
              <a:rPr lang="da-DK" dirty="0" smtClean="0"/>
              <a:t/>
            </a:r>
            <a:br>
              <a:rPr lang="da-DK" dirty="0" smtClean="0"/>
            </a:br>
            <a:endParaRPr lang="da-DK" dirty="0" smtClean="0"/>
          </a:p>
          <a:p>
            <a:pPr marL="457200" indent="-457200">
              <a:buFont typeface="+mj-lt"/>
              <a:buAutoNum type="arabicPeriod"/>
            </a:pPr>
            <a:r>
              <a:rPr lang="da-DK" dirty="0" smtClean="0"/>
              <a:t> De mest centrale spørgsmål til fremtidens bibliotek?</a:t>
            </a:r>
            <a:br>
              <a:rPr lang="da-DK" dirty="0" smtClean="0"/>
            </a:br>
            <a:endParaRPr lang="da-DK" dirty="0" smtClean="0"/>
          </a:p>
          <a:p>
            <a:pPr marL="457200" indent="-457200">
              <a:buFont typeface="+mj-lt"/>
              <a:buAutoNum type="arabicPeriod"/>
            </a:pPr>
            <a:r>
              <a:rPr lang="da-DK" dirty="0" smtClean="0"/>
              <a:t> Hvordan besvares disse spørgsmål?</a:t>
            </a:r>
            <a:br>
              <a:rPr lang="da-DK" dirty="0" smtClean="0"/>
            </a:br>
            <a:endParaRPr lang="da-DK" dirty="0" smtClean="0"/>
          </a:p>
          <a:p>
            <a:pPr marL="457200" indent="-457200">
              <a:buFont typeface="+mj-lt"/>
              <a:buAutoNum type="arabicPeriod"/>
            </a:pPr>
            <a:r>
              <a:rPr lang="da-DK" dirty="0" smtClean="0"/>
              <a:t> Hvilke metoder og undersøgelser skal vi iværksætte?</a:t>
            </a:r>
          </a:p>
          <a:p>
            <a:pPr marL="457200" indent="-457200">
              <a:buFont typeface="+mj-lt"/>
              <a:buAutoNum type="arabicPeriod"/>
            </a:pPr>
            <a:endParaRPr lang="da-DK" dirty="0" smtClean="0"/>
          </a:p>
          <a:p>
            <a:pPr marL="457200" indent="-457200">
              <a:buFont typeface="+mj-lt"/>
              <a:buAutoNum type="arabicPeriod"/>
            </a:pPr>
            <a:r>
              <a:rPr lang="da-DK" dirty="0" smtClean="0"/>
              <a:t> Hvilke arbejdsgrupper skal nedsættes?</a:t>
            </a:r>
            <a:br>
              <a:rPr lang="da-DK" dirty="0" smtClean="0"/>
            </a:br>
            <a:r>
              <a:rPr lang="da-DK" dirty="0" smtClean="0"/>
              <a:t/>
            </a:r>
            <a:br>
              <a:rPr lang="da-DK" dirty="0" smtClean="0"/>
            </a:br>
            <a:r>
              <a:rPr lang="da-DK" dirty="0" smtClean="0"/>
              <a:t/>
            </a:r>
            <a:br>
              <a:rPr lang="da-DK" dirty="0" smtClean="0"/>
            </a:br>
            <a:endParaRPr lang="da-DK"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388424" cy="1752600"/>
          </a:xfrm>
        </p:spPr>
        <p:txBody>
          <a:bodyPr/>
          <a:lstStyle/>
          <a:p>
            <a:r>
              <a:rPr lang="da-DK" sz="3600" dirty="0" smtClean="0">
                <a:solidFill>
                  <a:srgbClr val="007880"/>
                </a:solidFill>
              </a:rPr>
              <a:t>14.15-14.45</a:t>
            </a:r>
            <a:br>
              <a:rPr lang="da-DK" sz="3600" dirty="0" smtClean="0">
                <a:solidFill>
                  <a:srgbClr val="007880"/>
                </a:solidFill>
              </a:rPr>
            </a:br>
            <a:r>
              <a:rPr lang="da-DK" sz="3200" b="1" dirty="0" smtClean="0">
                <a:solidFill>
                  <a:srgbClr val="007880"/>
                </a:solidFill>
              </a:rPr>
              <a:t>Vi samler op på input til det videre arbejde</a:t>
            </a:r>
            <a:r>
              <a:rPr lang="da-DK" dirty="0" smtClean="0"/>
              <a:t/>
            </a:r>
            <a:br>
              <a:rPr lang="da-DK" dirty="0" smtClean="0"/>
            </a:br>
            <a:endParaRPr lang="da-DK" dirty="0"/>
          </a:p>
        </p:txBody>
      </p:sp>
      <p:sp>
        <p:nvSpPr>
          <p:cNvPr id="3" name="Pladsholder til indhold 2"/>
          <p:cNvSpPr>
            <a:spLocks noGrp="1"/>
          </p:cNvSpPr>
          <p:nvPr>
            <p:ph idx="1"/>
          </p:nvPr>
        </p:nvSpPr>
        <p:spPr/>
        <p:txBody>
          <a:bodyPr/>
          <a:lstStyle/>
          <a:p>
            <a:pPr>
              <a:buNone/>
            </a:pPr>
            <a:r>
              <a:rPr lang="da-DK" dirty="0" smtClean="0"/>
              <a:t> </a:t>
            </a:r>
          </a:p>
        </p:txBody>
      </p:sp>
      <p:sp>
        <p:nvSpPr>
          <p:cNvPr id="4" name="Pladsholder til sidefod 3"/>
          <p:cNvSpPr>
            <a:spLocks noGrp="1"/>
          </p:cNvSpPr>
          <p:nvPr>
            <p:ph type="ftr" sz="quarter" idx="10"/>
          </p:nvPr>
        </p:nvSpPr>
        <p:spPr/>
        <p:txBody>
          <a:bodyPr/>
          <a:lstStyle/>
          <a:p>
            <a:endParaRPr lang="da-DK" smtClean="0"/>
          </a:p>
          <a:p>
            <a:endParaRPr lang="da-DK"/>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2" name="Picture 6" descr="https://encrypted-tbn0.google.com/images?q=tbn:ANd9GcR5v7MqLNwuU69GYGNFkrM8zB-tiZKHtCMNGM1E532-eYOv4xMRpQ"/>
          <p:cNvPicPr>
            <a:picLocks noChangeAspect="1" noChangeArrowheads="1"/>
          </p:cNvPicPr>
          <p:nvPr/>
        </p:nvPicPr>
        <p:blipFill>
          <a:blip r:embed="rId2" cstate="print"/>
          <a:srcRect/>
          <a:stretch>
            <a:fillRect/>
          </a:stretch>
        </p:blipFill>
        <p:spPr bwMode="auto">
          <a:xfrm>
            <a:off x="4788024" y="4437112"/>
            <a:ext cx="3600400" cy="2016224"/>
          </a:xfrm>
          <a:prstGeom prst="rect">
            <a:avLst/>
          </a:prstGeom>
          <a:noFill/>
        </p:spPr>
      </p:pic>
      <p:sp>
        <p:nvSpPr>
          <p:cNvPr id="2" name="Titel 1"/>
          <p:cNvSpPr>
            <a:spLocks noGrp="1"/>
          </p:cNvSpPr>
          <p:nvPr>
            <p:ph type="title"/>
          </p:nvPr>
        </p:nvSpPr>
        <p:spPr>
          <a:xfrm>
            <a:off x="683568" y="188640"/>
            <a:ext cx="7162800" cy="648072"/>
          </a:xfrm>
        </p:spPr>
        <p:txBody>
          <a:bodyPr/>
          <a:lstStyle/>
          <a:p>
            <a:r>
              <a:rPr lang="da-DK" b="1" dirty="0" smtClean="0">
                <a:solidFill>
                  <a:srgbClr val="007880"/>
                </a:solidFill>
              </a:rPr>
              <a:t>Produktet</a:t>
            </a:r>
            <a:endParaRPr lang="da-DK" b="1" dirty="0">
              <a:solidFill>
                <a:srgbClr val="007880"/>
              </a:solidFill>
            </a:endParaRPr>
          </a:p>
        </p:txBody>
      </p:sp>
      <p:sp>
        <p:nvSpPr>
          <p:cNvPr id="3" name="Pladsholder til indhold 2"/>
          <p:cNvSpPr>
            <a:spLocks noGrp="1"/>
          </p:cNvSpPr>
          <p:nvPr>
            <p:ph idx="1"/>
          </p:nvPr>
        </p:nvSpPr>
        <p:spPr/>
        <p:txBody>
          <a:bodyPr/>
          <a:lstStyle/>
          <a:p>
            <a:endParaRPr lang="da-DK"/>
          </a:p>
        </p:txBody>
      </p:sp>
      <p:sp>
        <p:nvSpPr>
          <p:cNvPr id="4" name="Pladsholder til sidefod 3"/>
          <p:cNvSpPr>
            <a:spLocks noGrp="1"/>
          </p:cNvSpPr>
          <p:nvPr>
            <p:ph type="ftr" sz="quarter" idx="10"/>
          </p:nvPr>
        </p:nvSpPr>
        <p:spPr/>
        <p:txBody>
          <a:bodyPr/>
          <a:lstStyle/>
          <a:p>
            <a:endParaRPr lang="da-DK" smtClean="0"/>
          </a:p>
          <a:p>
            <a:endParaRPr lang="da-DK"/>
          </a:p>
        </p:txBody>
      </p:sp>
      <p:pic>
        <p:nvPicPr>
          <p:cNvPr id="96258" name="Picture 2" descr="http://www.denoffentligesektor.dk/sites/default/themes/dosv2/images/onlinenews.jpg"/>
          <p:cNvPicPr>
            <a:picLocks noChangeAspect="1" noChangeArrowheads="1"/>
          </p:cNvPicPr>
          <p:nvPr/>
        </p:nvPicPr>
        <p:blipFill>
          <a:blip r:embed="rId3" cstate="print"/>
          <a:srcRect/>
          <a:stretch>
            <a:fillRect/>
          </a:stretch>
        </p:blipFill>
        <p:spPr bwMode="auto">
          <a:xfrm>
            <a:off x="2483768" y="2276872"/>
            <a:ext cx="2857500" cy="2381250"/>
          </a:xfrm>
          <a:prstGeom prst="rect">
            <a:avLst/>
          </a:prstGeom>
          <a:noFill/>
        </p:spPr>
      </p:pic>
      <p:pic>
        <p:nvPicPr>
          <p:cNvPr id="5" name="Picture 2"/>
          <p:cNvPicPr>
            <a:picLocks noChangeAspect="1" noChangeArrowheads="1"/>
          </p:cNvPicPr>
          <p:nvPr/>
        </p:nvPicPr>
        <p:blipFill>
          <a:blip r:embed="rId4" cstate="email"/>
          <a:srcRect b="-1181"/>
          <a:stretch>
            <a:fillRect/>
          </a:stretch>
        </p:blipFill>
        <p:spPr bwMode="auto">
          <a:xfrm rot="5400000">
            <a:off x="432653" y="727587"/>
            <a:ext cx="2749984" cy="2968235"/>
          </a:xfrm>
          <a:prstGeom prst="rect">
            <a:avLst/>
          </a:prstGeom>
          <a:noFill/>
          <a:ln w="9525">
            <a:noFill/>
            <a:miter lim="800000"/>
            <a:headEnd/>
            <a:tailEnd/>
          </a:ln>
        </p:spPr>
      </p:pic>
      <p:pic>
        <p:nvPicPr>
          <p:cNvPr id="96260" name="Picture 4" descr="https://encrypted-tbn0.google.com/images?q=tbn:ANd9GcQ3iZwT4T9GAENZDj9l8aBNRm_BiKYKYNMebM0l2XP4JqTH5iBe"/>
          <p:cNvPicPr>
            <a:picLocks noChangeAspect="1" noChangeArrowheads="1"/>
          </p:cNvPicPr>
          <p:nvPr/>
        </p:nvPicPr>
        <p:blipFill>
          <a:blip r:embed="rId5" cstate="print"/>
          <a:srcRect/>
          <a:stretch>
            <a:fillRect/>
          </a:stretch>
        </p:blipFill>
        <p:spPr bwMode="auto">
          <a:xfrm>
            <a:off x="0" y="4724399"/>
            <a:ext cx="2143125" cy="213360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388424" cy="1196752"/>
          </a:xfrm>
        </p:spPr>
        <p:txBody>
          <a:bodyPr/>
          <a:lstStyle/>
          <a:p>
            <a:r>
              <a:rPr lang="da-DK" sz="3200" dirty="0" smtClean="0">
                <a:solidFill>
                  <a:srgbClr val="007880"/>
                </a:solidFill>
              </a:rPr>
              <a:t>14.45-15.15</a:t>
            </a:r>
            <a:br>
              <a:rPr lang="da-DK" sz="3200" dirty="0" smtClean="0">
                <a:solidFill>
                  <a:srgbClr val="007880"/>
                </a:solidFill>
              </a:rPr>
            </a:br>
            <a:r>
              <a:rPr lang="da-DK" sz="3200" b="1" dirty="0" smtClean="0">
                <a:solidFill>
                  <a:srgbClr val="007880"/>
                </a:solidFill>
              </a:rPr>
              <a:t>VEJEN FREM</a:t>
            </a:r>
            <a:endParaRPr lang="da-DK" sz="3200" dirty="0">
              <a:solidFill>
                <a:srgbClr val="007880"/>
              </a:solidFill>
            </a:endParaRPr>
          </a:p>
        </p:txBody>
      </p:sp>
      <p:sp>
        <p:nvSpPr>
          <p:cNvPr id="3" name="Pladsholder til indhold 2"/>
          <p:cNvSpPr>
            <a:spLocks noGrp="1"/>
          </p:cNvSpPr>
          <p:nvPr>
            <p:ph idx="1"/>
          </p:nvPr>
        </p:nvSpPr>
        <p:spPr>
          <a:xfrm>
            <a:off x="0" y="1124744"/>
            <a:ext cx="8388424" cy="5733256"/>
          </a:xfrm>
        </p:spPr>
        <p:txBody>
          <a:bodyPr/>
          <a:lstStyle/>
          <a:p>
            <a:r>
              <a:rPr lang="da-DK" sz="2400" dirty="0" smtClean="0"/>
              <a:t>Der lægges op til hvordan arbejdet organiseres, samt tages stilling til de rammerne for tænketanken.</a:t>
            </a:r>
            <a:br>
              <a:rPr lang="da-DK" sz="2400" dirty="0" smtClean="0"/>
            </a:br>
            <a:r>
              <a:rPr lang="da-DK" sz="2400" dirty="0" smtClean="0"/>
              <a:t/>
            </a:r>
            <a:br>
              <a:rPr lang="da-DK" sz="2400" dirty="0" smtClean="0"/>
            </a:br>
            <a:r>
              <a:rPr lang="da-DK" sz="2400" dirty="0" smtClean="0"/>
              <a:t>Styregruppen har ansvaret for at vedtagelserne bliver udført samt at indkalde til næste møde i tænketanken.</a:t>
            </a:r>
          </a:p>
          <a:p>
            <a:endParaRPr lang="da-DK" sz="2400" dirty="0"/>
          </a:p>
        </p:txBody>
      </p:sp>
      <p:sp>
        <p:nvSpPr>
          <p:cNvPr id="4" name="Pladsholder til sidefod 3"/>
          <p:cNvSpPr>
            <a:spLocks noGrp="1"/>
          </p:cNvSpPr>
          <p:nvPr>
            <p:ph type="ftr" sz="quarter" idx="10"/>
          </p:nvPr>
        </p:nvSpPr>
        <p:spPr/>
        <p:txBody>
          <a:bodyPr/>
          <a:lstStyle/>
          <a:p>
            <a:endParaRPr lang="da-DK" smtClean="0"/>
          </a:p>
          <a:p>
            <a:endParaRPr lang="da-DK"/>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0"/>
          </p:nvPr>
        </p:nvSpPr>
        <p:spPr/>
        <p:txBody>
          <a:bodyPr/>
          <a:lstStyle/>
          <a:p>
            <a:endParaRPr lang="da-DK" smtClean="0"/>
          </a:p>
          <a:p>
            <a:endParaRPr lang="da-DK"/>
          </a:p>
        </p:txBody>
      </p:sp>
      <p:graphicFrame>
        <p:nvGraphicFramePr>
          <p:cNvPr id="8" name="Pladsholder til indhold 7"/>
          <p:cNvGraphicFramePr>
            <a:graphicFrameLocks noGrp="1"/>
          </p:cNvGraphicFramePr>
          <p:nvPr>
            <p:ph idx="1"/>
          </p:nvPr>
        </p:nvGraphicFramePr>
        <p:xfrm>
          <a:off x="0" y="0"/>
          <a:ext cx="6084167" cy="6737688"/>
        </p:xfrm>
        <a:graphic>
          <a:graphicData uri="http://schemas.openxmlformats.org/drawingml/2006/table">
            <a:tbl>
              <a:tblPr/>
              <a:tblGrid>
                <a:gridCol w="4206095"/>
                <a:gridCol w="939036"/>
                <a:gridCol w="939036"/>
              </a:tblGrid>
              <a:tr h="80433">
                <a:tc>
                  <a:txBody>
                    <a:bodyPr/>
                    <a:lstStyle/>
                    <a:p>
                      <a:pPr algn="l" fontAlgn="b"/>
                      <a:r>
                        <a:rPr lang="da-DK" sz="1200" b="1" i="0" u="none" strike="noStrike" dirty="0">
                          <a:solidFill>
                            <a:srgbClr val="000000"/>
                          </a:solidFill>
                          <a:latin typeface="Calibri"/>
                        </a:rPr>
                        <a:t>REVIDERET BUDGETUDKAST april  2012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da-DK" sz="1200" b="1" i="0" u="none" strike="noStrike">
                          <a:solidFill>
                            <a:srgbClr val="000000"/>
                          </a:solidFill>
                          <a:latin typeface="Calibri"/>
                        </a:rPr>
                        <a:t>Udgift</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r>
              <a:tr h="80433">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da-DK" sz="1200" b="0" i="0" u="none" strike="noStrike">
                          <a:solidFill>
                            <a:srgbClr val="000000"/>
                          </a:solidFill>
                          <a:latin typeface="Calibri"/>
                        </a:rPr>
                        <a:t>2012</a:t>
                      </a:r>
                    </a:p>
                  </a:txBody>
                  <a:tcPr marL="4278" marR="4278" marT="427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da-DK" sz="1200" b="0" i="0" u="none" strike="noStrike">
                          <a:solidFill>
                            <a:srgbClr val="000000"/>
                          </a:solidFill>
                          <a:latin typeface="Calibri"/>
                        </a:rPr>
                        <a:t>2013</a:t>
                      </a:r>
                    </a:p>
                  </a:txBody>
                  <a:tcPr marL="4278" marR="4278" marT="427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80433">
                <a:tc>
                  <a:txBody>
                    <a:bodyPr/>
                    <a:lstStyle/>
                    <a:p>
                      <a:pPr algn="l" fontAlgn="b"/>
                      <a:r>
                        <a:rPr lang="da-DK" sz="1200" b="1" i="0" u="none" strike="noStrike">
                          <a:solidFill>
                            <a:srgbClr val="000000"/>
                          </a:solidFill>
                          <a:latin typeface="Calibri"/>
                        </a:rPr>
                        <a:t>Løn</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CE1"/>
                    </a:solidFill>
                  </a:tcPr>
                </a:tc>
              </a:tr>
              <a:tr h="80433">
                <a:tc>
                  <a:txBody>
                    <a:bodyPr/>
                    <a:lstStyle/>
                    <a:p>
                      <a:pPr algn="l" fontAlgn="b"/>
                      <a:r>
                        <a:rPr lang="da-DK" sz="1200" b="0" i="0" u="none" strike="noStrike">
                          <a:solidFill>
                            <a:srgbClr val="000000"/>
                          </a:solidFill>
                          <a:latin typeface="Calibri"/>
                        </a:rPr>
                        <a:t>Projektledelse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350.000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350.000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dirty="0">
                          <a:solidFill>
                            <a:srgbClr val="000000"/>
                          </a:solidFill>
                          <a:latin typeface="Calibri"/>
                        </a:rPr>
                        <a:t>Tænketank</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425.000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425.000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Administration og koordination</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30.000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30.000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1" i="0" u="none" strike="noStrike">
                          <a:solidFill>
                            <a:srgbClr val="000000"/>
                          </a:solidFill>
                          <a:latin typeface="Calibri"/>
                        </a:rPr>
                        <a:t>Materialer</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Web</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25.000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50.000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Pjecer</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10.000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10.000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Publikation</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100.000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1" i="0" u="none" strike="noStrike">
                          <a:solidFill>
                            <a:srgbClr val="000000"/>
                          </a:solidFill>
                          <a:latin typeface="Calibri"/>
                        </a:rPr>
                        <a:t>Konferencer og workshops</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to konferencer (en hvert år)</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100.000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100.000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nb-NO" sz="1200" b="0" i="0" u="none" strike="noStrike">
                          <a:solidFill>
                            <a:srgbClr val="000000"/>
                          </a:solidFill>
                          <a:latin typeface="Calibri"/>
                        </a:rPr>
                        <a:t>6 Workshops (3 hvert år)</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120.000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120.000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1" i="0" u="none" strike="noStrike">
                          <a:solidFill>
                            <a:srgbClr val="000000"/>
                          </a:solidFill>
                          <a:latin typeface="Calibri"/>
                        </a:rPr>
                        <a:t>Surveys</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Kvalitative undersøgelser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dirty="0">
                          <a:solidFill>
                            <a:srgbClr val="000000"/>
                          </a:solidFill>
                          <a:latin typeface="Calibri"/>
                        </a:rPr>
                        <a:t>Opinionsundersøgelse</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80.000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160.000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Kvantitative undersøgelser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50.000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50.000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Konsulent</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a-DK" sz="1200" b="0" i="0" u="none" strike="noStrike">
                          <a:solidFill>
                            <a:srgbClr val="000000"/>
                          </a:solidFill>
                          <a:latin typeface="Calibri"/>
                        </a:rPr>
                        <a:t> </a:t>
                      </a:r>
                    </a:p>
                  </a:txBody>
                  <a:tcPr marL="4278" marR="4278" marT="427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r>
              <a:tr h="80433">
                <a:tc>
                  <a:txBody>
                    <a:bodyPr/>
                    <a:lstStyle/>
                    <a:p>
                      <a:pPr algn="l" fontAlgn="b"/>
                      <a:r>
                        <a:rPr lang="da-DK" sz="1200" b="0" i="0" u="none" strike="noStrike">
                          <a:solidFill>
                            <a:srgbClr val="000000"/>
                          </a:solidFill>
                          <a:latin typeface="Calibri"/>
                        </a:rPr>
                        <a:t>I alt projekt</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da-DK" sz="1200" b="0" i="0" u="none" strike="noStrike">
                          <a:solidFill>
                            <a:srgbClr val="000000"/>
                          </a:solidFill>
                          <a:latin typeface="Calibri"/>
                        </a:rPr>
                        <a:t>1.190.000</a:t>
                      </a:r>
                    </a:p>
                  </a:txBody>
                  <a:tcPr marL="4278" marR="4278" marT="427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da-DK" sz="1200" b="0" i="0" u="none" strike="noStrike">
                          <a:solidFill>
                            <a:srgbClr val="000000"/>
                          </a:solidFill>
                          <a:latin typeface="Calibri"/>
                        </a:rPr>
                        <a:t>1.395.000</a:t>
                      </a:r>
                    </a:p>
                  </a:txBody>
                  <a:tcPr marL="4278" marR="4278" marT="427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EECE1"/>
                    </a:solidFill>
                  </a:tcPr>
                </a:tc>
              </a:tr>
              <a:tr h="80433">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2">
                  <a:txBody>
                    <a:bodyPr/>
                    <a:lstStyle/>
                    <a:p>
                      <a:pPr algn="ctr" fontAlgn="b"/>
                      <a:r>
                        <a:rPr lang="da-DK" sz="1200" b="1" i="0" u="none" strike="noStrike">
                          <a:solidFill>
                            <a:srgbClr val="000000"/>
                          </a:solidFill>
                          <a:latin typeface="Calibri"/>
                        </a:rPr>
                        <a:t>Indtægt</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r>
              <a:tr h="80433">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da-DK" sz="1200" b="0" i="0" u="none" strike="noStrike">
                          <a:solidFill>
                            <a:srgbClr val="000000"/>
                          </a:solidFill>
                          <a:latin typeface="Calibri"/>
                        </a:rPr>
                        <a:t>2012</a:t>
                      </a:r>
                    </a:p>
                  </a:txBody>
                  <a:tcPr marL="4278" marR="4278" marT="427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da-DK" sz="1200" b="0" i="0" u="none" strike="noStrike">
                          <a:solidFill>
                            <a:srgbClr val="000000"/>
                          </a:solidFill>
                          <a:latin typeface="Calibri"/>
                        </a:rPr>
                        <a:t>2013</a:t>
                      </a:r>
                    </a:p>
                  </a:txBody>
                  <a:tcPr marL="4278" marR="4278" marT="427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80433">
                <a:tc>
                  <a:txBody>
                    <a:bodyPr/>
                    <a:lstStyle/>
                    <a:p>
                      <a:pPr algn="l" fontAlgn="b"/>
                      <a:r>
                        <a:rPr lang="da-DK" sz="1200" b="1" i="0" u="none" strike="noStrike">
                          <a:solidFill>
                            <a:srgbClr val="000000"/>
                          </a:solidFill>
                          <a:latin typeface="Calibri"/>
                        </a:rPr>
                        <a:t>Finansiering</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a-DK" sz="1200" b="0" i="0" u="none" strike="noStrike">
                          <a:solidFill>
                            <a:srgbClr val="000000"/>
                          </a:solidFill>
                          <a:latin typeface="Calibri"/>
                        </a:rPr>
                        <a:t> </a:t>
                      </a:r>
                    </a:p>
                  </a:txBody>
                  <a:tcPr marL="4278" marR="4278" marT="427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CE1"/>
                    </a:solidFill>
                  </a:tcPr>
                </a:tc>
              </a:tr>
              <a:tr h="80433">
                <a:tc>
                  <a:txBody>
                    <a:bodyPr/>
                    <a:lstStyle/>
                    <a:p>
                      <a:pPr algn="l" fontAlgn="b"/>
                      <a:r>
                        <a:rPr lang="nn-NO" sz="1200" b="0" i="0" u="none" strike="noStrike">
                          <a:solidFill>
                            <a:srgbClr val="000000"/>
                          </a:solidFill>
                          <a:latin typeface="Calibri"/>
                        </a:rPr>
                        <a:t>34 Folkebiblioteker pr. stk 25.000</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425.000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425.000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 Fag- og forskningsbiblioteker pr. stk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 Skolebiblioteker pr. stk.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Kommercielle  parter mellem 50.000 - 100.000</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100.000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100.000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Danmarks Biblioteksforening</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190.000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150.000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Forskningsbiblioteksforening</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25.000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25.000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Kommunernes Skolebiblioteksforening</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a-DK" sz="1200" b="0" i="0" u="none" strike="noStrike">
                          <a:solidFill>
                            <a:srgbClr val="000000"/>
                          </a:solidFill>
                          <a:latin typeface="Calibri"/>
                        </a:rPr>
                        <a:t>?</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Bibliotekschefforeningen</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25.000</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a-DK" sz="1200" b="0" i="0" u="none" strike="noStrike">
                          <a:solidFill>
                            <a:srgbClr val="000000"/>
                          </a:solidFill>
                          <a:latin typeface="Calibri"/>
                        </a:rPr>
                        <a:t>25.000</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Forskningsbibliotekernes Chefkollegium </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200" b="0" i="0" u="none" strike="noStrike">
                          <a:solidFill>
                            <a:srgbClr val="000000"/>
                          </a:solidFill>
                          <a:latin typeface="Calibri"/>
                        </a:rPr>
                        <a:t>?</a:t>
                      </a:r>
                    </a:p>
                  </a:txBody>
                  <a:tcPr marL="4278" marR="4278" marT="427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1200" b="0" i="0" u="none" strike="noStrike">
                          <a:solidFill>
                            <a:srgbClr val="000000"/>
                          </a:solidFill>
                          <a:latin typeface="Calibri"/>
                        </a:rPr>
                        <a:t>?</a:t>
                      </a:r>
                    </a:p>
                  </a:txBody>
                  <a:tcPr marL="4278" marR="4278" marT="4278"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r>
              <a:tr h="80433">
                <a:tc>
                  <a:txBody>
                    <a:bodyPr/>
                    <a:lstStyle/>
                    <a:p>
                      <a:pPr algn="l" fontAlgn="b"/>
                      <a:r>
                        <a:rPr lang="da-DK" sz="1200" b="0" i="0" u="none" strike="noStrike">
                          <a:solidFill>
                            <a:srgbClr val="000000"/>
                          </a:solidFill>
                          <a:latin typeface="Calibri"/>
                        </a:rPr>
                        <a:t>Kapitaliseret "arbejdskraft"</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da-DK" sz="1200" b="0" i="0" u="none" strike="noStrike">
                          <a:solidFill>
                            <a:srgbClr val="000000"/>
                          </a:solidFill>
                          <a:latin typeface="Calibri"/>
                        </a:rPr>
                        <a:t>425.000</a:t>
                      </a:r>
                    </a:p>
                  </a:txBody>
                  <a:tcPr marL="4278" marR="4278" marT="427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1200" b="0" i="0" u="none" strike="noStrike">
                          <a:solidFill>
                            <a:srgbClr val="000000"/>
                          </a:solidFill>
                          <a:latin typeface="Calibri"/>
                        </a:rPr>
                        <a:t>425.000</a:t>
                      </a:r>
                    </a:p>
                  </a:txBody>
                  <a:tcPr marL="4278" marR="4278" marT="427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r>
              <a:tr h="80433">
                <a:tc>
                  <a:txBody>
                    <a:bodyPr/>
                    <a:lstStyle/>
                    <a:p>
                      <a:pPr algn="l" fontAlgn="b"/>
                      <a:r>
                        <a:rPr lang="da-DK" sz="1200" b="0" i="0" u="none" strike="noStrike">
                          <a:solidFill>
                            <a:srgbClr val="000000"/>
                          </a:solidFill>
                          <a:latin typeface="Calibri"/>
                        </a:rPr>
                        <a:t>Egen finansiering i alt</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200" b="0" i="0" u="none" strike="noStrike">
                          <a:solidFill>
                            <a:srgbClr val="000000"/>
                          </a:solidFill>
                          <a:latin typeface="Calibri"/>
                        </a:rPr>
                        <a:t>1.190.000</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200" b="0" i="0" u="none" strike="noStrike" dirty="0">
                          <a:solidFill>
                            <a:srgbClr val="000000"/>
                          </a:solidFill>
                          <a:latin typeface="Calibri"/>
                        </a:rPr>
                        <a:t>1.150.000</a:t>
                      </a:r>
                    </a:p>
                  </a:txBody>
                  <a:tcPr marL="4278" marR="4278" marT="42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88640"/>
            <a:ext cx="7162800" cy="576064"/>
          </a:xfrm>
        </p:spPr>
        <p:txBody>
          <a:bodyPr/>
          <a:lstStyle/>
          <a:p>
            <a:r>
              <a:rPr lang="da-DK" b="1" dirty="0" smtClean="0">
                <a:solidFill>
                  <a:srgbClr val="007880"/>
                </a:solidFill>
              </a:rPr>
              <a:t>Organisering</a:t>
            </a:r>
            <a:endParaRPr lang="da-DK" b="1" dirty="0">
              <a:solidFill>
                <a:srgbClr val="007880"/>
              </a:solidFill>
            </a:endParaRPr>
          </a:p>
        </p:txBody>
      </p:sp>
      <p:sp>
        <p:nvSpPr>
          <p:cNvPr id="3" name="Pladsholder til indhold 2"/>
          <p:cNvSpPr>
            <a:spLocks noGrp="1"/>
          </p:cNvSpPr>
          <p:nvPr>
            <p:ph idx="1"/>
          </p:nvPr>
        </p:nvSpPr>
        <p:spPr>
          <a:xfrm>
            <a:off x="179512" y="908720"/>
            <a:ext cx="7776864" cy="5400600"/>
          </a:xfrm>
        </p:spPr>
        <p:txBody>
          <a:bodyPr/>
          <a:lstStyle/>
          <a:p>
            <a:r>
              <a:rPr lang="da-DK" sz="2400" b="1" dirty="0" smtClean="0"/>
              <a:t>Styregruppe:</a:t>
            </a:r>
            <a:r>
              <a:rPr lang="da-DK" dirty="0" smtClean="0"/>
              <a:t/>
            </a:r>
            <a:br>
              <a:rPr lang="da-DK" dirty="0" smtClean="0"/>
            </a:br>
            <a:r>
              <a:rPr lang="da-DK" sz="1800" dirty="0" smtClean="0"/>
              <a:t>Danmarks Forskningsbiblioteksforening, Kommunernes Skolebiblioteksforening, Bibliotekschefforeningen og Danmarks Biblioteksforening som administrerer projektet.</a:t>
            </a:r>
            <a:br>
              <a:rPr lang="da-DK" sz="1800" dirty="0" smtClean="0"/>
            </a:br>
            <a:r>
              <a:rPr lang="da-DK" sz="1800" dirty="0" smtClean="0"/>
              <a:t>Projektlederen refererer til styregruppen</a:t>
            </a:r>
            <a:r>
              <a:rPr lang="da-DK" sz="2400" dirty="0" smtClean="0"/>
              <a:t/>
            </a:r>
            <a:br>
              <a:rPr lang="da-DK" sz="2400" dirty="0" smtClean="0"/>
            </a:br>
            <a:endParaRPr lang="da-DK" sz="2400" dirty="0" smtClean="0"/>
          </a:p>
          <a:p>
            <a:r>
              <a:rPr lang="da-DK" sz="2400" b="1" dirty="0" smtClean="0"/>
              <a:t>Koordinationsgruppe</a:t>
            </a:r>
            <a:r>
              <a:rPr lang="da-DK" sz="2000" dirty="0" smtClean="0"/>
              <a:t>: </a:t>
            </a:r>
            <a:r>
              <a:rPr lang="da-DK" sz="2400" dirty="0" smtClean="0"/>
              <a:t/>
            </a:r>
            <a:br>
              <a:rPr lang="da-DK" sz="2400" dirty="0" smtClean="0"/>
            </a:br>
            <a:r>
              <a:rPr lang="da-DK" sz="1800" dirty="0" smtClean="0"/>
              <a:t>April </a:t>
            </a:r>
            <a:r>
              <a:rPr lang="da-DK" sz="1800" dirty="0" smtClean="0"/>
              <a:t>2012 nedsættes en arbejdende koordinationsgruppe med repræsentanter for alle sektorer. </a:t>
            </a:r>
            <a:r>
              <a:rPr lang="da-DK" sz="2400" dirty="0" smtClean="0"/>
              <a:t/>
            </a:r>
            <a:br>
              <a:rPr lang="da-DK" sz="2400" dirty="0" smtClean="0"/>
            </a:br>
            <a:endParaRPr lang="da-DK" sz="2400" dirty="0" smtClean="0"/>
          </a:p>
          <a:p>
            <a:r>
              <a:rPr lang="da-DK" sz="2400" b="1" dirty="0" smtClean="0"/>
              <a:t>Arbejdsgrupper</a:t>
            </a:r>
            <a:endParaRPr lang="da-DK" sz="2800" b="1" dirty="0" smtClean="0"/>
          </a:p>
          <a:p>
            <a:pPr lvl="1"/>
            <a:r>
              <a:rPr lang="da-DK" sz="1400" b="1" dirty="0" smtClean="0"/>
              <a:t>Programgruppe til konference, workshops, debatmøde?</a:t>
            </a:r>
          </a:p>
          <a:p>
            <a:pPr lvl="1"/>
            <a:r>
              <a:rPr lang="da-DK" sz="1400" b="1" dirty="0" smtClean="0"/>
              <a:t>Redaktionsgruppe til antologi, temaavis, bog…? </a:t>
            </a:r>
            <a:endParaRPr lang="da-DK" sz="1600" b="1" dirty="0" smtClean="0"/>
          </a:p>
          <a:p>
            <a:endParaRPr lang="da-DK" dirty="0"/>
          </a:p>
        </p:txBody>
      </p:sp>
      <p:sp>
        <p:nvSpPr>
          <p:cNvPr id="4" name="Pladsholder til sidefod 3"/>
          <p:cNvSpPr>
            <a:spLocks noGrp="1"/>
          </p:cNvSpPr>
          <p:nvPr>
            <p:ph type="ftr" sz="quarter" idx="10"/>
          </p:nvPr>
        </p:nvSpPr>
        <p:spPr/>
        <p:txBody>
          <a:bodyPr/>
          <a:lstStyle/>
          <a:p>
            <a:endParaRPr lang="da-DK" smtClean="0"/>
          </a:p>
          <a:p>
            <a:endParaRPr lang="da-D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dsholder til diasnummer 6"/>
          <p:cNvSpPr>
            <a:spLocks noGrp="1"/>
          </p:cNvSpPr>
          <p:nvPr>
            <p:ph type="sldNum" sz="quarter" idx="12"/>
          </p:nvPr>
        </p:nvSpPr>
        <p:spPr bwMode="auto">
          <a:noFill/>
          <a:ln>
            <a:miter lim="800000"/>
            <a:headEnd/>
            <a:tailEnd/>
          </a:ln>
        </p:spPr>
        <p:txBody>
          <a:bodyPr/>
          <a:lstStyle/>
          <a:p>
            <a:fld id="{654E2199-1C19-470C-93E1-194DDB91326D}" type="slidenum">
              <a:rPr lang="da-DK" smtClean="0"/>
              <a:pPr/>
              <a:t>4</a:t>
            </a:fld>
            <a:endParaRPr lang="da-DK" smtClean="0"/>
          </a:p>
        </p:txBody>
      </p:sp>
      <p:sp>
        <p:nvSpPr>
          <p:cNvPr id="7171" name="Rectangle 2"/>
          <p:cNvSpPr>
            <a:spLocks noGrp="1" noChangeArrowheads="1"/>
          </p:cNvSpPr>
          <p:nvPr>
            <p:ph type="body" sz="half" idx="1"/>
          </p:nvPr>
        </p:nvSpPr>
        <p:spPr>
          <a:xfrm>
            <a:off x="247650" y="1066800"/>
            <a:ext cx="4438650" cy="4525963"/>
          </a:xfrm>
        </p:spPr>
        <p:txBody>
          <a:bodyPr/>
          <a:lstStyle/>
          <a:p>
            <a:pPr marL="0" indent="0" eaLnBrk="1" hangingPunct="1">
              <a:buFontTx/>
              <a:buNone/>
            </a:pPr>
            <a:r>
              <a:rPr lang="da-DK" sz="1800" b="1" smtClean="0"/>
              <a:t>Fase 1: oplysnings-bevægelsens bibliotek:</a:t>
            </a:r>
            <a:r>
              <a:rPr lang="da-DK" sz="1800" smtClean="0"/>
              <a:t> </a:t>
            </a:r>
          </a:p>
          <a:p>
            <a:pPr marL="0" indent="0" eaLnBrk="1" hangingPunct="1">
              <a:buFontTx/>
              <a:buNone/>
            </a:pPr>
            <a:r>
              <a:rPr lang="da-DK" sz="1800" smtClean="0"/>
              <a:t>Det moderne folkebibliotek var fra begyndelsen (i 1890’erne) et oplysningsprojekt, hvis sigte var </a:t>
            </a:r>
            <a:r>
              <a:rPr lang="da-DK" sz="1800" b="1" i="1" smtClean="0"/>
              <a:t>dygtiggørelse</a:t>
            </a:r>
            <a:r>
              <a:rPr lang="da-DK" sz="1800" b="1" smtClean="0"/>
              <a:t> og </a:t>
            </a:r>
            <a:r>
              <a:rPr lang="da-DK" sz="1800" b="1" i="1" smtClean="0"/>
              <a:t>bevidstgørelse</a:t>
            </a:r>
            <a:r>
              <a:rPr lang="da-DK" sz="1800" b="1" smtClean="0"/>
              <a:t> </a:t>
            </a:r>
            <a:r>
              <a:rPr lang="da-DK" sz="1800" smtClean="0"/>
              <a:t>af både den enkelte borger og den samlede befolkning, hvilket indebar en vision om et landsdækkende bibliotekssystem med en fælles opgave og fælles standarder. </a:t>
            </a:r>
          </a:p>
          <a:p>
            <a:pPr marL="0" indent="0" eaLnBrk="1" hangingPunct="1">
              <a:buFontTx/>
              <a:buNone/>
            </a:pPr>
            <a:endParaRPr lang="da-DK" sz="1800" smtClean="0"/>
          </a:p>
          <a:p>
            <a:pPr marL="0" indent="0" eaLnBrk="1" hangingPunct="1">
              <a:buFontTx/>
              <a:buNone/>
            </a:pPr>
            <a:r>
              <a:rPr lang="da-DK" sz="1800" smtClean="0"/>
              <a:t>Folkebiblioteks-bevægelsen skal ses i sammenhæng med datidens strømninger og parlamentarismens indførelse i 1901, der styrkede idéen om, at en oplyst befolkning er en uundværlig forudsætning for et velfungerende demokratisk samfund: </a:t>
            </a:r>
          </a:p>
          <a:p>
            <a:pPr marL="0" indent="0" eaLnBrk="1" hangingPunct="1">
              <a:buFontTx/>
              <a:buNone/>
            </a:pPr>
            <a:r>
              <a:rPr lang="da-DK" sz="1800" smtClean="0"/>
              <a:t>De demokratiske landvindinger kræver oplyste og myndige borgere</a:t>
            </a:r>
          </a:p>
          <a:p>
            <a:pPr marL="0" indent="0" eaLnBrk="1" hangingPunct="1"/>
            <a:endParaRPr lang="da-DK" sz="1200" smtClean="0"/>
          </a:p>
          <a:p>
            <a:pPr marL="0" indent="0" eaLnBrk="1" hangingPunct="1">
              <a:buFontTx/>
              <a:buNone/>
            </a:pPr>
            <a:endParaRPr lang="da-DK" sz="1200" smtClean="0"/>
          </a:p>
        </p:txBody>
      </p:sp>
      <p:sp>
        <p:nvSpPr>
          <p:cNvPr id="4" name="Rectangle 3"/>
          <p:cNvSpPr/>
          <p:nvPr/>
        </p:nvSpPr>
        <p:spPr>
          <a:xfrm>
            <a:off x="0" y="347663"/>
            <a:ext cx="4618038" cy="357187"/>
          </a:xfrm>
          <a:prstGeom prst="rect">
            <a:avLst/>
          </a:prstGeom>
          <a:solidFill>
            <a:srgbClr val="625C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sz="1800">
              <a:solidFill>
                <a:srgbClr val="FFFFFF"/>
              </a:solidFill>
            </a:endParaRPr>
          </a:p>
        </p:txBody>
      </p:sp>
      <p:sp>
        <p:nvSpPr>
          <p:cNvPr id="5" name="Rectangle 4"/>
          <p:cNvSpPr/>
          <p:nvPr/>
        </p:nvSpPr>
        <p:spPr>
          <a:xfrm>
            <a:off x="0" y="633413"/>
            <a:ext cx="3254375" cy="142875"/>
          </a:xfrm>
          <a:prstGeom prst="rect">
            <a:avLst/>
          </a:prstGeom>
          <a:solidFill>
            <a:srgbClr val="9896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sz="1800">
              <a:solidFill>
                <a:srgbClr val="FFFFFF"/>
              </a:solidFill>
            </a:endParaRPr>
          </a:p>
        </p:txBody>
      </p:sp>
      <p:sp>
        <p:nvSpPr>
          <p:cNvPr id="6" name="Rectangle 5"/>
          <p:cNvSpPr/>
          <p:nvPr/>
        </p:nvSpPr>
        <p:spPr>
          <a:xfrm>
            <a:off x="0" y="133350"/>
            <a:ext cx="4408488" cy="428625"/>
          </a:xfrm>
          <a:prstGeom prst="rect">
            <a:avLst/>
          </a:prstGeom>
          <a:solidFill>
            <a:srgbClr val="1A1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sz="1800">
              <a:solidFill>
                <a:srgbClr val="FFFFFF"/>
              </a:solidFill>
            </a:endParaRPr>
          </a:p>
        </p:txBody>
      </p:sp>
      <p:sp>
        <p:nvSpPr>
          <p:cNvPr id="7175" name="TextBox 7"/>
          <p:cNvSpPr txBox="1">
            <a:spLocks noChangeArrowheads="1"/>
          </p:cNvSpPr>
          <p:nvPr/>
        </p:nvSpPr>
        <p:spPr bwMode="auto">
          <a:xfrm>
            <a:off x="73025" y="204788"/>
            <a:ext cx="4706938" cy="336550"/>
          </a:xfrm>
          <a:prstGeom prst="rect">
            <a:avLst/>
          </a:prstGeom>
          <a:noFill/>
          <a:ln w="9525">
            <a:noFill/>
            <a:miter lim="800000"/>
            <a:headEnd/>
            <a:tailEnd/>
          </a:ln>
        </p:spPr>
        <p:txBody>
          <a:bodyPr>
            <a:spAutoFit/>
          </a:bodyPr>
          <a:lstStyle/>
          <a:p>
            <a:pPr eaLnBrk="1" hangingPunct="1"/>
            <a:r>
              <a:rPr lang="da-DK" sz="1600" smtClean="0">
                <a:solidFill>
                  <a:srgbClr val="FFFFFF"/>
                </a:solidFill>
                <a:latin typeface="Georgia" pitchFamily="18" charset="0"/>
                <a:ea typeface="+mn-ea"/>
              </a:rPr>
              <a:t>HISTORISK RIDS: BIBLIOTEKETS 4 FASER</a:t>
            </a:r>
          </a:p>
        </p:txBody>
      </p:sp>
      <p:pic>
        <p:nvPicPr>
          <p:cNvPr id="7176" name="Picture 7" descr="11096_Det%20Gamle%20Bibliotek"/>
          <p:cNvPicPr>
            <a:picLocks noChangeAspect="1" noChangeArrowheads="1"/>
          </p:cNvPicPr>
          <p:nvPr/>
        </p:nvPicPr>
        <p:blipFill>
          <a:blip r:embed="rId3" cstate="email"/>
          <a:srcRect r="27037"/>
          <a:stretch>
            <a:fillRect/>
          </a:stretch>
        </p:blipFill>
        <p:spPr bwMode="auto">
          <a:xfrm>
            <a:off x="4730750" y="571500"/>
            <a:ext cx="3414713" cy="3125788"/>
          </a:xfrm>
          <a:prstGeom prst="rect">
            <a:avLst/>
          </a:prstGeom>
          <a:noFill/>
          <a:ln w="9525">
            <a:noFill/>
            <a:miter lim="800000"/>
            <a:headEnd/>
            <a:tailEnd/>
          </a:ln>
        </p:spPr>
      </p:pic>
      <p:sp>
        <p:nvSpPr>
          <p:cNvPr id="7177" name="Tekstboks 8"/>
          <p:cNvSpPr txBox="1">
            <a:spLocks noChangeArrowheads="1"/>
          </p:cNvSpPr>
          <p:nvPr/>
        </p:nvSpPr>
        <p:spPr bwMode="auto">
          <a:xfrm>
            <a:off x="238125" y="6488113"/>
            <a:ext cx="3262313" cy="307975"/>
          </a:xfrm>
          <a:prstGeom prst="rect">
            <a:avLst/>
          </a:prstGeom>
          <a:noFill/>
          <a:ln w="9525">
            <a:noFill/>
            <a:miter lim="800000"/>
            <a:headEnd/>
            <a:tailEnd/>
          </a:ln>
        </p:spPr>
        <p:txBody>
          <a:bodyPr wrap="none">
            <a:spAutoFit/>
          </a:bodyPr>
          <a:lstStyle/>
          <a:p>
            <a:pPr eaLnBrk="1" hangingPunct="1"/>
            <a:r>
              <a:rPr lang="da-DK" sz="1400" b="1" smtClean="0">
                <a:solidFill>
                  <a:srgbClr val="000000"/>
                </a:solidFill>
                <a:latin typeface="Calibri" pitchFamily="34" charset="0"/>
                <a:ea typeface="+mn-ea"/>
              </a:rPr>
              <a:t>Kilde: www.hvadskalvimedbiblioteker.dk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609600"/>
            <a:ext cx="4605342" cy="1143000"/>
          </a:xfrm>
        </p:spPr>
        <p:txBody>
          <a:bodyPr/>
          <a:lstStyle/>
          <a:p>
            <a:pPr algn="l"/>
            <a:endParaRPr lang="da-DK" sz="2800" b="1" dirty="0"/>
          </a:p>
        </p:txBody>
      </p:sp>
      <p:sp>
        <p:nvSpPr>
          <p:cNvPr id="3" name="Pladsholder til indhold 2"/>
          <p:cNvSpPr>
            <a:spLocks noGrp="1"/>
          </p:cNvSpPr>
          <p:nvPr>
            <p:ph idx="1"/>
          </p:nvPr>
        </p:nvSpPr>
        <p:spPr>
          <a:xfrm>
            <a:off x="609600" y="2500306"/>
            <a:ext cx="7162800" cy="2376494"/>
          </a:xfrm>
        </p:spPr>
        <p:txBody>
          <a:bodyPr/>
          <a:lstStyle/>
          <a:p>
            <a:pPr>
              <a:buNone/>
            </a:pPr>
            <a:r>
              <a:rPr lang="da-DK" sz="2800" b="1" dirty="0" smtClean="0"/>
              <a:t>Følg Tænketanken på </a:t>
            </a:r>
            <a:endParaRPr lang="da-DK" sz="2800" b="1" dirty="0" smtClean="0"/>
          </a:p>
          <a:p>
            <a:pPr>
              <a:buNone/>
            </a:pPr>
            <a:r>
              <a:rPr lang="da-DK" sz="2800" dirty="0" err="1" smtClean="0">
                <a:hlinkClick r:id="rId2"/>
              </a:rPr>
              <a:t>fremtidensbiblioteker.blogspot.com</a:t>
            </a:r>
            <a:r>
              <a:rPr lang="da-DK" sz="2800" dirty="0" smtClean="0">
                <a:hlinkClick r:id="rId2"/>
              </a:rPr>
              <a:t>/</a:t>
            </a:r>
            <a:endParaRPr lang="da-DK" sz="2800" b="1" dirty="0" smtClean="0"/>
          </a:p>
          <a:p>
            <a:pPr lvl="1"/>
            <a:endParaRPr lang="da-DK" dirty="0"/>
          </a:p>
        </p:txBody>
      </p:sp>
      <p:sp>
        <p:nvSpPr>
          <p:cNvPr id="5" name="Rektangel 4"/>
          <p:cNvSpPr/>
          <p:nvPr/>
        </p:nvSpPr>
        <p:spPr>
          <a:xfrm>
            <a:off x="214282" y="5715016"/>
            <a:ext cx="4572000" cy="954107"/>
          </a:xfrm>
          <a:prstGeom prst="rect">
            <a:avLst/>
          </a:prstGeom>
        </p:spPr>
        <p:txBody>
          <a:bodyPr>
            <a:spAutoFit/>
          </a:bodyPr>
          <a:lstStyle/>
          <a:p>
            <a:r>
              <a:rPr lang="da-DK" sz="1400" dirty="0" smtClean="0">
                <a:latin typeface="Verdana" pitchFamily="34" charset="0"/>
              </a:rPr>
              <a:t>Michel Steen-Hansen </a:t>
            </a:r>
          </a:p>
          <a:p>
            <a:r>
              <a:rPr lang="da-DK" sz="1400" dirty="0" err="1" smtClean="0">
                <a:latin typeface="Verdana" pitchFamily="34" charset="0"/>
                <a:hlinkClick r:id="rId3"/>
              </a:rPr>
              <a:t>msh@db.dk</a:t>
            </a:r>
            <a:endParaRPr lang="da-DK" sz="1400" dirty="0" smtClean="0">
              <a:latin typeface="Verdana" pitchFamily="34" charset="0"/>
            </a:endParaRPr>
          </a:p>
          <a:p>
            <a:r>
              <a:rPr lang="da-DK" sz="1400" dirty="0" err="1" smtClean="0">
                <a:latin typeface="Verdana" pitchFamily="34" charset="0"/>
                <a:hlinkClick r:id="rId4"/>
              </a:rPr>
              <a:t>db.dk</a:t>
            </a:r>
            <a:r>
              <a:rPr lang="da-DK" sz="1400" dirty="0" smtClean="0">
                <a:latin typeface="Verdana" pitchFamily="34" charset="0"/>
              </a:rPr>
              <a:t> </a:t>
            </a:r>
            <a:endParaRPr lang="da-DK" sz="1400" dirty="0" smtClean="0">
              <a:latin typeface="Verdana" pitchFamily="34" charset="0"/>
            </a:endParaRPr>
          </a:p>
          <a:p>
            <a:r>
              <a:rPr lang="da-DK" sz="1400" dirty="0" err="1" smtClean="0">
                <a:latin typeface="Verdana" pitchFamily="34" charset="0"/>
                <a:hlinkClick r:id="rId5"/>
              </a:rPr>
              <a:t>biblioteksdebat.blogspot.com</a:t>
            </a:r>
            <a:r>
              <a:rPr lang="da-DK" sz="1400" dirty="0" smtClean="0">
                <a:latin typeface="Verdana" pitchFamily="34" charset="0"/>
                <a:hlinkClick r:id="rId5"/>
              </a:rPr>
              <a:t>/</a:t>
            </a:r>
            <a:r>
              <a:rPr lang="da-DK" sz="1400" dirty="0" smtClean="0">
                <a:latin typeface="Verdana" pitchFamily="34" charset="0"/>
              </a:rPr>
              <a:t> </a:t>
            </a:r>
          </a:p>
        </p:txBody>
      </p:sp>
      <p:pic>
        <p:nvPicPr>
          <p:cNvPr id="6" name="Picture 2" descr="http://www.regionh.dk/NR/rdonlyres/A72C3A34-4383-442D-AD5F-E3E7B7197F18/0/Adm5.jpg"/>
          <p:cNvPicPr>
            <a:picLocks noChangeAspect="1" noChangeArrowheads="1"/>
          </p:cNvPicPr>
          <p:nvPr/>
        </p:nvPicPr>
        <p:blipFill>
          <a:blip r:embed="rId6" cstate="email"/>
          <a:srcRect/>
          <a:stretch>
            <a:fillRect/>
          </a:stretch>
        </p:blipFill>
        <p:spPr bwMode="auto">
          <a:xfrm>
            <a:off x="5357818" y="285728"/>
            <a:ext cx="2714645" cy="2140393"/>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sp>
        <p:nvSpPr>
          <p:cNvPr id="4" name="Pladsholder til sidefod 3"/>
          <p:cNvSpPr>
            <a:spLocks noGrp="1"/>
          </p:cNvSpPr>
          <p:nvPr>
            <p:ph type="ftr" sz="quarter" idx="10"/>
          </p:nvPr>
        </p:nvSpPr>
        <p:spPr/>
        <p:txBody>
          <a:bodyPr/>
          <a:lstStyle/>
          <a:p>
            <a:endParaRPr lang="da-DK" smtClean="0"/>
          </a:p>
          <a:p>
            <a:endParaRPr lang="da-DK"/>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0"/>
            <a:ext cx="8229600" cy="1143000"/>
          </a:xfrm>
        </p:spPr>
        <p:txBody>
          <a:bodyPr/>
          <a:lstStyle/>
          <a:p>
            <a:pPr eaLnBrk="1" hangingPunct="1"/>
            <a:r>
              <a:rPr lang="da-DK" sz="3200" b="1" dirty="0" smtClean="0"/>
              <a:t>Udgangspunkt</a:t>
            </a:r>
          </a:p>
        </p:txBody>
      </p:sp>
      <p:sp>
        <p:nvSpPr>
          <p:cNvPr id="3075" name="Rectangle 3"/>
          <p:cNvSpPr>
            <a:spLocks noGrp="1" noChangeArrowheads="1"/>
          </p:cNvSpPr>
          <p:nvPr>
            <p:ph type="body" sz="half" idx="1"/>
          </p:nvPr>
        </p:nvSpPr>
        <p:spPr>
          <a:xfrm>
            <a:off x="0" y="980728"/>
            <a:ext cx="3851920" cy="5328592"/>
          </a:xfrm>
        </p:spPr>
        <p:txBody>
          <a:bodyPr/>
          <a:lstStyle/>
          <a:p>
            <a:pPr eaLnBrk="1" hangingPunct="1"/>
            <a:endParaRPr lang="da-DK" dirty="0" smtClean="0"/>
          </a:p>
          <a:p>
            <a:pPr eaLnBrk="1" hangingPunct="1"/>
            <a:endParaRPr lang="da-DK" sz="2000" dirty="0" smtClean="0"/>
          </a:p>
          <a:p>
            <a:pPr eaLnBrk="1" hangingPunct="1"/>
            <a:r>
              <a:rPr lang="da-DK" sz="2000" dirty="0" smtClean="0"/>
              <a:t>Tidligere var det folkebiblioteket opgave at konditionere det enkelte menneske til </a:t>
            </a:r>
            <a:r>
              <a:rPr lang="da-DK" sz="2000" dirty="0" smtClean="0">
                <a:solidFill>
                  <a:srgbClr val="FF0000"/>
                </a:solidFill>
              </a:rPr>
              <a:t>modernitetens vilkår</a:t>
            </a:r>
            <a:r>
              <a:rPr lang="da-DK" sz="2000" dirty="0" smtClean="0"/>
              <a:t>. Det vil sige: </a:t>
            </a:r>
            <a:r>
              <a:rPr lang="da-DK" sz="2000" dirty="0" smtClean="0">
                <a:solidFill>
                  <a:srgbClr val="FF0000"/>
                </a:solidFill>
              </a:rPr>
              <a:t>Skærpe dømmekraften</a:t>
            </a:r>
            <a:r>
              <a:rPr lang="da-DK" sz="2000" dirty="0" smtClean="0"/>
              <a:t> og give det enkelte menneske </a:t>
            </a:r>
            <a:r>
              <a:rPr lang="da-DK" sz="2000" dirty="0" smtClean="0">
                <a:solidFill>
                  <a:srgbClr val="FF0000"/>
                </a:solidFill>
              </a:rPr>
              <a:t>myndighed</a:t>
            </a:r>
            <a:r>
              <a:rPr lang="da-DK" sz="2000" dirty="0" smtClean="0"/>
              <a:t> gennem (bogens) </a:t>
            </a:r>
            <a:r>
              <a:rPr lang="da-DK" sz="2000" dirty="0" smtClean="0">
                <a:solidFill>
                  <a:srgbClr val="FF0000"/>
                </a:solidFill>
              </a:rPr>
              <a:t>kundskab</a:t>
            </a:r>
            <a:r>
              <a:rPr lang="da-DK" sz="2000" dirty="0" smtClean="0"/>
              <a:t>, </a:t>
            </a:r>
            <a:r>
              <a:rPr lang="da-DK" sz="2000" dirty="0" smtClean="0">
                <a:solidFill>
                  <a:srgbClr val="FF0000"/>
                </a:solidFill>
              </a:rPr>
              <a:t>oplysning</a:t>
            </a:r>
            <a:r>
              <a:rPr lang="da-DK" sz="2000" dirty="0" smtClean="0"/>
              <a:t> og </a:t>
            </a:r>
            <a:r>
              <a:rPr lang="da-DK" sz="2000" dirty="0" smtClean="0">
                <a:solidFill>
                  <a:srgbClr val="FF0000"/>
                </a:solidFill>
              </a:rPr>
              <a:t>dannelse</a:t>
            </a:r>
            <a:r>
              <a:rPr lang="da-DK" sz="2000" dirty="0" smtClean="0"/>
              <a:t>.</a:t>
            </a:r>
          </a:p>
        </p:txBody>
      </p:sp>
      <p:pic>
        <p:nvPicPr>
          <p:cNvPr id="3076" name="Picture 12" descr="3594237_d0915fda9f"/>
          <p:cNvPicPr>
            <a:picLocks noChangeAspect="1" noChangeArrowheads="1"/>
          </p:cNvPicPr>
          <p:nvPr/>
        </p:nvPicPr>
        <p:blipFill>
          <a:blip r:embed="rId2" cstate="email"/>
          <a:srcRect/>
          <a:stretch>
            <a:fillRect/>
          </a:stretch>
        </p:blipFill>
        <p:spPr bwMode="auto">
          <a:xfrm>
            <a:off x="4067944" y="1772816"/>
            <a:ext cx="4319587" cy="3413125"/>
          </a:xfrm>
          <a:prstGeom prst="rect">
            <a:avLst/>
          </a:prstGeom>
          <a:noFill/>
          <a:ln w="9525">
            <a:noFill/>
            <a:miter lim="800000"/>
            <a:headEnd/>
            <a:tailEnd/>
          </a:ln>
        </p:spPr>
      </p:pic>
      <p:sp>
        <p:nvSpPr>
          <p:cNvPr id="5" name="Tekstboks 4"/>
          <p:cNvSpPr txBox="1"/>
          <p:nvPr/>
        </p:nvSpPr>
        <p:spPr>
          <a:xfrm>
            <a:off x="5148064" y="6519446"/>
            <a:ext cx="2093650" cy="276999"/>
          </a:xfrm>
          <a:prstGeom prst="rect">
            <a:avLst/>
          </a:prstGeom>
          <a:noFill/>
        </p:spPr>
        <p:txBody>
          <a:bodyPr wrap="none" rtlCol="0">
            <a:spAutoFit/>
          </a:bodyPr>
          <a:lstStyle/>
          <a:p>
            <a:r>
              <a:rPr lang="da-DK" sz="1200" dirty="0" smtClean="0"/>
              <a:t>Citat Henrik Jochumsen IVA</a:t>
            </a:r>
            <a:endParaRPr lang="da-DK"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683568" y="0"/>
            <a:ext cx="7162800" cy="1143000"/>
          </a:xfrm>
        </p:spPr>
        <p:txBody>
          <a:bodyPr/>
          <a:lstStyle/>
          <a:p>
            <a:pPr eaLnBrk="1" hangingPunct="1"/>
            <a:r>
              <a:rPr lang="da-DK" sz="3200" b="1" dirty="0" smtClean="0"/>
              <a:t>Udgangspunkt</a:t>
            </a:r>
          </a:p>
        </p:txBody>
      </p:sp>
      <p:sp>
        <p:nvSpPr>
          <p:cNvPr id="4099" name="Rectangle 5"/>
          <p:cNvSpPr>
            <a:spLocks noGrp="1" noChangeArrowheads="1"/>
          </p:cNvSpPr>
          <p:nvPr>
            <p:ph type="body" sz="half" idx="1"/>
          </p:nvPr>
        </p:nvSpPr>
        <p:spPr>
          <a:xfrm>
            <a:off x="0" y="1124744"/>
            <a:ext cx="4114800" cy="3752056"/>
          </a:xfrm>
        </p:spPr>
        <p:txBody>
          <a:bodyPr/>
          <a:lstStyle/>
          <a:p>
            <a:pPr eaLnBrk="1" hangingPunct="1"/>
            <a:r>
              <a:rPr lang="da-DK" sz="2000" dirty="0" smtClean="0"/>
              <a:t>I dag er det folkebibliotekets opgave at konditionere det enkelte menneske til </a:t>
            </a:r>
            <a:r>
              <a:rPr lang="da-DK" sz="2000" dirty="0" smtClean="0">
                <a:solidFill>
                  <a:srgbClr val="FF0000"/>
                </a:solidFill>
              </a:rPr>
              <a:t>senmodernitetens vilkår</a:t>
            </a:r>
            <a:r>
              <a:rPr lang="da-DK" sz="2000" dirty="0" smtClean="0"/>
              <a:t>. Det vil sige: Give det enkelte menneske mulighed for at kunne agere og skabe sin identitet i forhold til bl.a. </a:t>
            </a:r>
            <a:r>
              <a:rPr lang="da-DK" sz="2000" dirty="0" smtClean="0">
                <a:solidFill>
                  <a:srgbClr val="FF0000"/>
                </a:solidFill>
              </a:rPr>
              <a:t>globaliseringen</a:t>
            </a:r>
            <a:r>
              <a:rPr lang="da-DK" sz="2000" dirty="0" smtClean="0"/>
              <a:t>, </a:t>
            </a:r>
            <a:r>
              <a:rPr lang="da-DK" sz="2000" dirty="0" err="1" smtClean="0">
                <a:solidFill>
                  <a:srgbClr val="FF0000"/>
                </a:solidFill>
              </a:rPr>
              <a:t>aftraditio-naliseringen</a:t>
            </a:r>
            <a:r>
              <a:rPr lang="da-DK" sz="2000" dirty="0" smtClean="0">
                <a:solidFill>
                  <a:srgbClr val="FF0000"/>
                </a:solidFill>
              </a:rPr>
              <a:t>, </a:t>
            </a:r>
            <a:r>
              <a:rPr lang="da-DK" sz="2000" dirty="0" err="1" smtClean="0">
                <a:solidFill>
                  <a:srgbClr val="FF0000"/>
                </a:solidFill>
              </a:rPr>
              <a:t>IT-udviklingen</a:t>
            </a:r>
            <a:r>
              <a:rPr lang="da-DK" sz="2000" dirty="0" smtClean="0"/>
              <a:t> </a:t>
            </a:r>
            <a:r>
              <a:rPr lang="da-DK" sz="2000" dirty="0" smtClean="0">
                <a:solidFill>
                  <a:srgbClr val="FF0000"/>
                </a:solidFill>
              </a:rPr>
              <a:t>og det multikulturelle samfund</a:t>
            </a:r>
            <a:r>
              <a:rPr lang="da-DK" sz="2000" dirty="0" smtClean="0"/>
              <a:t>, gennem oplevelse, læring og møder på tværs af</a:t>
            </a:r>
            <a:r>
              <a:rPr lang="da-DK" sz="2000" dirty="0" smtClean="0">
                <a:solidFill>
                  <a:srgbClr val="FF0000"/>
                </a:solidFill>
              </a:rPr>
              <a:t> </a:t>
            </a:r>
            <a:r>
              <a:rPr lang="da-DK" sz="2000" dirty="0" smtClean="0"/>
              <a:t>kulturer, etnicitet og generationer.</a:t>
            </a:r>
          </a:p>
          <a:p>
            <a:pPr eaLnBrk="1" hangingPunct="1"/>
            <a:endParaRPr lang="da-DK" sz="2000" dirty="0" smtClean="0"/>
          </a:p>
        </p:txBody>
      </p:sp>
      <p:pic>
        <p:nvPicPr>
          <p:cNvPr id="4100" name="Picture 4" descr="seattlelibrary-753949"/>
          <p:cNvPicPr>
            <a:picLocks noGrp="1" noChangeAspect="1" noChangeArrowheads="1"/>
          </p:cNvPicPr>
          <p:nvPr>
            <p:ph type="body" sz="half" idx="4294967295"/>
          </p:nvPr>
        </p:nvPicPr>
        <p:blipFill>
          <a:blip r:embed="rId2" cstate="email"/>
          <a:srcRect/>
          <a:stretch>
            <a:fillRect/>
          </a:stretch>
        </p:blipFill>
        <p:spPr>
          <a:xfrm>
            <a:off x="4860032" y="1196752"/>
            <a:ext cx="3392487" cy="4525963"/>
          </a:xfr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dsholder til diasnummer 5"/>
          <p:cNvSpPr>
            <a:spLocks noGrp="1"/>
          </p:cNvSpPr>
          <p:nvPr>
            <p:ph type="sldNum" sz="quarter" idx="12"/>
          </p:nvPr>
        </p:nvSpPr>
        <p:spPr bwMode="auto">
          <a:noFill/>
          <a:ln>
            <a:miter lim="800000"/>
            <a:headEnd/>
            <a:tailEnd/>
          </a:ln>
        </p:spPr>
        <p:txBody>
          <a:bodyPr/>
          <a:lstStyle/>
          <a:p>
            <a:fld id="{62CB9C1C-643B-434E-A529-A96E07AFBF63}" type="slidenum">
              <a:rPr lang="da-DK" smtClean="0"/>
              <a:pPr/>
              <a:t>44</a:t>
            </a:fld>
            <a:endParaRPr lang="da-DK" smtClean="0"/>
          </a:p>
        </p:txBody>
      </p:sp>
      <p:sp>
        <p:nvSpPr>
          <p:cNvPr id="54275" name="Oval 8"/>
          <p:cNvSpPr>
            <a:spLocks noChangeArrowheads="1"/>
          </p:cNvSpPr>
          <p:nvPr/>
        </p:nvSpPr>
        <p:spPr bwMode="auto">
          <a:xfrm>
            <a:off x="469900" y="3387725"/>
            <a:ext cx="1714500" cy="1603375"/>
          </a:xfrm>
          <a:prstGeom prst="ellipse">
            <a:avLst/>
          </a:prstGeom>
          <a:solidFill>
            <a:srgbClr val="CC0000"/>
          </a:solidFill>
          <a:ln w="9525">
            <a:noFill/>
            <a:round/>
            <a:headEnd/>
            <a:tailEnd/>
          </a:ln>
        </p:spPr>
        <p:txBody>
          <a:bodyPr wrap="none" anchor="ctr"/>
          <a:lstStyle/>
          <a:p>
            <a:pPr algn="ctr" eaLnBrk="1" hangingPunct="1"/>
            <a:r>
              <a:rPr lang="da-DK" sz="1800" smtClean="0">
                <a:solidFill>
                  <a:srgbClr val="FFFFFF"/>
                </a:solidFill>
                <a:latin typeface="NordlingBQ-Regular" pitchFamily="50" charset="0"/>
                <a:ea typeface="+mn-ea"/>
                <a:cs typeface="Arial" charset="0"/>
              </a:rPr>
              <a:t>Befolkningen</a:t>
            </a:r>
          </a:p>
        </p:txBody>
      </p:sp>
      <p:sp>
        <p:nvSpPr>
          <p:cNvPr id="54276" name="Text Box 9"/>
          <p:cNvSpPr txBox="1">
            <a:spLocks noChangeArrowheads="1"/>
          </p:cNvSpPr>
          <p:nvPr/>
        </p:nvSpPr>
        <p:spPr bwMode="auto">
          <a:xfrm>
            <a:off x="3125788" y="2354263"/>
            <a:ext cx="1382712" cy="457200"/>
          </a:xfrm>
          <a:prstGeom prst="rect">
            <a:avLst/>
          </a:prstGeom>
          <a:noFill/>
          <a:ln w="9525">
            <a:noFill/>
            <a:miter lim="800000"/>
            <a:headEnd/>
            <a:tailEnd/>
          </a:ln>
        </p:spPr>
        <p:txBody>
          <a:bodyPr wrap="none">
            <a:spAutoFit/>
          </a:bodyPr>
          <a:lstStyle/>
          <a:p>
            <a:pPr eaLnBrk="1" hangingPunct="1"/>
            <a:r>
              <a:rPr lang="da-DK" sz="1200" smtClean="0">
                <a:solidFill>
                  <a:srgbClr val="000000"/>
                </a:solidFill>
                <a:latin typeface="NordlingBQ-Regular" pitchFamily="50" charset="0"/>
                <a:ea typeface="+mn-ea"/>
                <a:cs typeface="Arial" charset="0"/>
              </a:rPr>
              <a:t>Socioøkonomiske </a:t>
            </a:r>
            <a:br>
              <a:rPr lang="da-DK" sz="1200" smtClean="0">
                <a:solidFill>
                  <a:srgbClr val="000000"/>
                </a:solidFill>
                <a:latin typeface="NordlingBQ-Regular" pitchFamily="50" charset="0"/>
                <a:ea typeface="+mn-ea"/>
                <a:cs typeface="Arial" charset="0"/>
              </a:rPr>
            </a:br>
            <a:r>
              <a:rPr lang="da-DK" sz="1200" smtClean="0">
                <a:solidFill>
                  <a:srgbClr val="000000"/>
                </a:solidFill>
                <a:latin typeface="NordlingBQ-Regular" pitchFamily="50" charset="0"/>
                <a:ea typeface="+mn-ea"/>
                <a:cs typeface="Arial" charset="0"/>
              </a:rPr>
              <a:t>variable</a:t>
            </a:r>
          </a:p>
        </p:txBody>
      </p:sp>
      <p:sp>
        <p:nvSpPr>
          <p:cNvPr id="54277" name="Text Box 10"/>
          <p:cNvSpPr txBox="1">
            <a:spLocks noChangeArrowheads="1"/>
          </p:cNvSpPr>
          <p:nvPr/>
        </p:nvSpPr>
        <p:spPr bwMode="auto">
          <a:xfrm>
            <a:off x="3095625" y="2800350"/>
            <a:ext cx="927100" cy="457200"/>
          </a:xfrm>
          <a:prstGeom prst="rect">
            <a:avLst/>
          </a:prstGeom>
          <a:noFill/>
          <a:ln w="9525">
            <a:noFill/>
            <a:miter lim="800000"/>
            <a:headEnd/>
            <a:tailEnd/>
          </a:ln>
        </p:spPr>
        <p:txBody>
          <a:bodyPr wrap="none">
            <a:spAutoFit/>
          </a:bodyPr>
          <a:lstStyle/>
          <a:p>
            <a:pPr eaLnBrk="1" hangingPunct="1"/>
            <a:r>
              <a:rPr lang="da-DK" sz="1200" smtClean="0">
                <a:solidFill>
                  <a:srgbClr val="000000"/>
                </a:solidFill>
                <a:latin typeface="NordlingBQ-Regular" pitchFamily="50" charset="0"/>
                <a:ea typeface="+mn-ea"/>
                <a:cs typeface="Arial" charset="0"/>
              </a:rPr>
              <a:t>Holdnings-</a:t>
            </a:r>
            <a:br>
              <a:rPr lang="da-DK" sz="1200" smtClean="0">
                <a:solidFill>
                  <a:srgbClr val="000000"/>
                </a:solidFill>
                <a:latin typeface="NordlingBQ-Regular" pitchFamily="50" charset="0"/>
                <a:ea typeface="+mn-ea"/>
                <a:cs typeface="Arial" charset="0"/>
              </a:rPr>
            </a:br>
            <a:r>
              <a:rPr lang="da-DK" sz="1200" smtClean="0">
                <a:solidFill>
                  <a:srgbClr val="000000"/>
                </a:solidFill>
                <a:latin typeface="NordlingBQ-Regular" pitchFamily="50" charset="0"/>
                <a:ea typeface="+mn-ea"/>
                <a:cs typeface="Arial" charset="0"/>
              </a:rPr>
              <a:t>segmenter</a:t>
            </a:r>
          </a:p>
        </p:txBody>
      </p:sp>
      <p:sp>
        <p:nvSpPr>
          <p:cNvPr id="54278" name="Oval 11"/>
          <p:cNvSpPr>
            <a:spLocks noChangeArrowheads="1"/>
          </p:cNvSpPr>
          <p:nvPr/>
        </p:nvSpPr>
        <p:spPr bwMode="auto">
          <a:xfrm>
            <a:off x="4981575" y="3387725"/>
            <a:ext cx="1714500" cy="1603375"/>
          </a:xfrm>
          <a:prstGeom prst="ellipse">
            <a:avLst/>
          </a:prstGeom>
          <a:solidFill>
            <a:schemeClr val="accent2"/>
          </a:solidFill>
          <a:ln w="9525">
            <a:noFill/>
            <a:round/>
            <a:headEnd/>
            <a:tailEnd/>
          </a:ln>
        </p:spPr>
        <p:txBody>
          <a:bodyPr wrap="none" anchor="ctr"/>
          <a:lstStyle/>
          <a:p>
            <a:pPr algn="ctr" eaLnBrk="1" hangingPunct="1"/>
            <a:r>
              <a:rPr lang="da-DK" sz="1800" smtClean="0">
                <a:solidFill>
                  <a:srgbClr val="FFFFFF"/>
                </a:solidFill>
                <a:latin typeface="NordlingBQ-Regular" pitchFamily="50" charset="0"/>
                <a:ea typeface="+mn-ea"/>
                <a:cs typeface="Arial" charset="0"/>
              </a:rPr>
              <a:t>Biblioteket</a:t>
            </a:r>
          </a:p>
        </p:txBody>
      </p:sp>
      <p:cxnSp>
        <p:nvCxnSpPr>
          <p:cNvPr id="54279" name="AutoShape 12"/>
          <p:cNvCxnSpPr>
            <a:cxnSpLocks noChangeShapeType="1"/>
            <a:stCxn id="54275" idx="0"/>
            <a:endCxn id="54277" idx="1"/>
          </p:cNvCxnSpPr>
          <p:nvPr/>
        </p:nvCxnSpPr>
        <p:spPr bwMode="auto">
          <a:xfrm rot="-5400000">
            <a:off x="2032000" y="2324100"/>
            <a:ext cx="358775" cy="1768475"/>
          </a:xfrm>
          <a:prstGeom prst="bentConnector2">
            <a:avLst/>
          </a:prstGeom>
          <a:noFill/>
          <a:ln w="9525">
            <a:solidFill>
              <a:schemeClr val="tx1"/>
            </a:solidFill>
            <a:miter lim="800000"/>
            <a:headEnd/>
            <a:tailEnd type="triangle" w="med" len="med"/>
          </a:ln>
        </p:spPr>
      </p:cxnSp>
      <p:cxnSp>
        <p:nvCxnSpPr>
          <p:cNvPr id="54280" name="AutoShape 14"/>
          <p:cNvCxnSpPr>
            <a:cxnSpLocks noChangeShapeType="1"/>
            <a:stCxn id="54275" idx="0"/>
            <a:endCxn id="54276" idx="1"/>
          </p:cNvCxnSpPr>
          <p:nvPr/>
        </p:nvCxnSpPr>
        <p:spPr bwMode="auto">
          <a:xfrm rot="-5400000">
            <a:off x="1824038" y="2085975"/>
            <a:ext cx="804862" cy="1798638"/>
          </a:xfrm>
          <a:prstGeom prst="bentConnector2">
            <a:avLst/>
          </a:prstGeom>
          <a:noFill/>
          <a:ln w="9525">
            <a:solidFill>
              <a:schemeClr val="tx1"/>
            </a:solidFill>
            <a:miter lim="800000"/>
            <a:headEnd/>
            <a:tailEnd type="triangle" w="med" len="med"/>
          </a:ln>
        </p:spPr>
      </p:cxnSp>
      <p:sp>
        <p:nvSpPr>
          <p:cNvPr id="54281" name="Text Box 16"/>
          <p:cNvSpPr txBox="1">
            <a:spLocks noChangeArrowheads="1"/>
          </p:cNvSpPr>
          <p:nvPr/>
        </p:nvSpPr>
        <p:spPr bwMode="auto">
          <a:xfrm>
            <a:off x="3095625" y="4052888"/>
            <a:ext cx="787400" cy="274637"/>
          </a:xfrm>
          <a:prstGeom prst="rect">
            <a:avLst/>
          </a:prstGeom>
          <a:noFill/>
          <a:ln w="9525">
            <a:noFill/>
            <a:miter lim="800000"/>
            <a:headEnd/>
            <a:tailEnd/>
          </a:ln>
        </p:spPr>
        <p:txBody>
          <a:bodyPr wrap="none">
            <a:spAutoFit/>
          </a:bodyPr>
          <a:lstStyle/>
          <a:p>
            <a:pPr eaLnBrk="1" hangingPunct="1"/>
            <a:r>
              <a:rPr lang="da-DK" sz="1200" smtClean="0">
                <a:solidFill>
                  <a:srgbClr val="000000"/>
                </a:solidFill>
                <a:latin typeface="NordlingBQ-Regular" pitchFamily="50" charset="0"/>
                <a:ea typeface="+mn-ea"/>
                <a:cs typeface="Arial" charset="0"/>
              </a:rPr>
              <a:t>Besøgstal</a:t>
            </a:r>
          </a:p>
        </p:txBody>
      </p:sp>
      <p:sp>
        <p:nvSpPr>
          <p:cNvPr id="54282" name="Text Box 17"/>
          <p:cNvSpPr txBox="1">
            <a:spLocks noChangeArrowheads="1"/>
          </p:cNvSpPr>
          <p:nvPr/>
        </p:nvSpPr>
        <p:spPr bwMode="auto">
          <a:xfrm>
            <a:off x="3078163" y="4616450"/>
            <a:ext cx="1052512" cy="274638"/>
          </a:xfrm>
          <a:prstGeom prst="rect">
            <a:avLst/>
          </a:prstGeom>
          <a:noFill/>
          <a:ln w="9525">
            <a:noFill/>
            <a:miter lim="800000"/>
            <a:headEnd/>
            <a:tailEnd/>
          </a:ln>
        </p:spPr>
        <p:txBody>
          <a:bodyPr wrap="none">
            <a:spAutoFit/>
          </a:bodyPr>
          <a:lstStyle/>
          <a:p>
            <a:pPr eaLnBrk="1" hangingPunct="1"/>
            <a:r>
              <a:rPr lang="da-DK" sz="1200" smtClean="0">
                <a:solidFill>
                  <a:srgbClr val="000000"/>
                </a:solidFill>
                <a:latin typeface="NordlingBQ-Regular" pitchFamily="50" charset="0"/>
                <a:ea typeface="+mn-ea"/>
                <a:cs typeface="Arial" charset="0"/>
              </a:rPr>
              <a:t>Aktive lånere</a:t>
            </a:r>
          </a:p>
        </p:txBody>
      </p:sp>
      <p:sp>
        <p:nvSpPr>
          <p:cNvPr id="54283" name="Text Box 18"/>
          <p:cNvSpPr txBox="1">
            <a:spLocks noChangeArrowheads="1"/>
          </p:cNvSpPr>
          <p:nvPr/>
        </p:nvSpPr>
        <p:spPr bwMode="auto">
          <a:xfrm>
            <a:off x="6892925" y="3960813"/>
            <a:ext cx="1641475" cy="457200"/>
          </a:xfrm>
          <a:prstGeom prst="rect">
            <a:avLst/>
          </a:prstGeom>
          <a:noFill/>
          <a:ln w="9525">
            <a:noFill/>
            <a:miter lim="800000"/>
            <a:headEnd/>
            <a:tailEnd/>
          </a:ln>
        </p:spPr>
        <p:txBody>
          <a:bodyPr wrap="none">
            <a:spAutoFit/>
          </a:bodyPr>
          <a:lstStyle/>
          <a:p>
            <a:pPr eaLnBrk="1" hangingPunct="1"/>
            <a:r>
              <a:rPr lang="da-DK" sz="1200" smtClean="0">
                <a:solidFill>
                  <a:srgbClr val="000000"/>
                </a:solidFill>
                <a:latin typeface="NordlingBQ-Regular" pitchFamily="50" charset="0"/>
                <a:ea typeface="+mn-ea"/>
                <a:cs typeface="Arial" charset="0"/>
              </a:rPr>
              <a:t>Omfang af materialer, </a:t>
            </a:r>
            <a:br>
              <a:rPr lang="da-DK" sz="1200" smtClean="0">
                <a:solidFill>
                  <a:srgbClr val="000000"/>
                </a:solidFill>
                <a:latin typeface="NordlingBQ-Regular" pitchFamily="50" charset="0"/>
                <a:ea typeface="+mn-ea"/>
                <a:cs typeface="Arial" charset="0"/>
              </a:rPr>
            </a:br>
            <a:r>
              <a:rPr lang="da-DK" sz="1200" smtClean="0">
                <a:solidFill>
                  <a:srgbClr val="000000"/>
                </a:solidFill>
                <a:latin typeface="NordlingBQ-Regular" pitchFamily="50" charset="0"/>
                <a:ea typeface="+mn-ea"/>
                <a:cs typeface="Arial" charset="0"/>
              </a:rPr>
              <a:t>kurser &amp; kulturtilbud</a:t>
            </a:r>
          </a:p>
        </p:txBody>
      </p:sp>
      <p:sp>
        <p:nvSpPr>
          <p:cNvPr id="54284" name="Text Box 19"/>
          <p:cNvSpPr txBox="1">
            <a:spLocks noChangeArrowheads="1"/>
          </p:cNvSpPr>
          <p:nvPr/>
        </p:nvSpPr>
        <p:spPr bwMode="auto">
          <a:xfrm>
            <a:off x="5243513" y="2892425"/>
            <a:ext cx="1189037" cy="274638"/>
          </a:xfrm>
          <a:prstGeom prst="rect">
            <a:avLst/>
          </a:prstGeom>
          <a:noFill/>
          <a:ln w="9525">
            <a:noFill/>
            <a:miter lim="800000"/>
            <a:headEnd/>
            <a:tailEnd/>
          </a:ln>
        </p:spPr>
        <p:txBody>
          <a:bodyPr wrap="none">
            <a:spAutoFit/>
          </a:bodyPr>
          <a:lstStyle/>
          <a:p>
            <a:pPr eaLnBrk="1" hangingPunct="1"/>
            <a:r>
              <a:rPr lang="da-DK" sz="1200" smtClean="0">
                <a:solidFill>
                  <a:srgbClr val="000000"/>
                </a:solidFill>
                <a:latin typeface="NordlingBQ-Regular" pitchFamily="50" charset="0"/>
                <a:ea typeface="+mn-ea"/>
                <a:cs typeface="Arial" charset="0"/>
              </a:rPr>
              <a:t>Besøgsfrekvens</a:t>
            </a:r>
          </a:p>
        </p:txBody>
      </p:sp>
      <p:cxnSp>
        <p:nvCxnSpPr>
          <p:cNvPr id="54285" name="AutoShape 20"/>
          <p:cNvCxnSpPr>
            <a:cxnSpLocks noChangeShapeType="1"/>
            <a:stCxn id="54284" idx="2"/>
            <a:endCxn id="54278" idx="0"/>
          </p:cNvCxnSpPr>
          <p:nvPr/>
        </p:nvCxnSpPr>
        <p:spPr bwMode="auto">
          <a:xfrm>
            <a:off x="5838825" y="3167063"/>
            <a:ext cx="0" cy="220662"/>
          </a:xfrm>
          <a:prstGeom prst="straightConnector1">
            <a:avLst/>
          </a:prstGeom>
          <a:noFill/>
          <a:ln w="9525">
            <a:solidFill>
              <a:schemeClr val="tx1"/>
            </a:solidFill>
            <a:round/>
            <a:headEnd/>
            <a:tailEnd type="triangle" w="med" len="med"/>
          </a:ln>
        </p:spPr>
      </p:cxnSp>
      <p:cxnSp>
        <p:nvCxnSpPr>
          <p:cNvPr id="54286" name="AutoShape 21"/>
          <p:cNvCxnSpPr>
            <a:cxnSpLocks noChangeShapeType="1"/>
            <a:stCxn id="54277" idx="3"/>
            <a:endCxn id="54284" idx="1"/>
          </p:cNvCxnSpPr>
          <p:nvPr/>
        </p:nvCxnSpPr>
        <p:spPr bwMode="auto">
          <a:xfrm>
            <a:off x="4022725" y="3028950"/>
            <a:ext cx="1220788" cy="1588"/>
          </a:xfrm>
          <a:prstGeom prst="straightConnector1">
            <a:avLst/>
          </a:prstGeom>
          <a:noFill/>
          <a:ln w="9525">
            <a:solidFill>
              <a:schemeClr val="tx1"/>
            </a:solidFill>
            <a:round/>
            <a:headEnd/>
            <a:tailEnd type="triangle" w="med" len="med"/>
          </a:ln>
        </p:spPr>
      </p:cxnSp>
      <p:cxnSp>
        <p:nvCxnSpPr>
          <p:cNvPr id="54287" name="AutoShape 24"/>
          <p:cNvCxnSpPr>
            <a:cxnSpLocks noChangeShapeType="1"/>
            <a:endCxn id="54278" idx="4"/>
          </p:cNvCxnSpPr>
          <p:nvPr/>
        </p:nvCxnSpPr>
        <p:spPr bwMode="auto">
          <a:xfrm flipV="1">
            <a:off x="5838825" y="4991100"/>
            <a:ext cx="0" cy="274638"/>
          </a:xfrm>
          <a:prstGeom prst="straightConnector1">
            <a:avLst/>
          </a:prstGeom>
          <a:noFill/>
          <a:ln w="9525">
            <a:solidFill>
              <a:schemeClr val="tx1"/>
            </a:solidFill>
            <a:round/>
            <a:headEnd/>
            <a:tailEnd type="triangle" w="med" len="med"/>
          </a:ln>
        </p:spPr>
      </p:cxnSp>
      <p:cxnSp>
        <p:nvCxnSpPr>
          <p:cNvPr id="54288" name="AutoShape 26"/>
          <p:cNvCxnSpPr>
            <a:cxnSpLocks noChangeShapeType="1"/>
            <a:stCxn id="54278" idx="6"/>
            <a:endCxn id="54283" idx="1"/>
          </p:cNvCxnSpPr>
          <p:nvPr/>
        </p:nvCxnSpPr>
        <p:spPr bwMode="auto">
          <a:xfrm>
            <a:off x="6696075" y="4189413"/>
            <a:ext cx="196850" cy="0"/>
          </a:xfrm>
          <a:prstGeom prst="straightConnector1">
            <a:avLst/>
          </a:prstGeom>
          <a:noFill/>
          <a:ln w="9525">
            <a:solidFill>
              <a:schemeClr val="tx1"/>
            </a:solidFill>
            <a:round/>
            <a:headEnd/>
            <a:tailEnd/>
          </a:ln>
        </p:spPr>
      </p:cxnSp>
      <p:sp>
        <p:nvSpPr>
          <p:cNvPr id="54289" name="Text Box 27"/>
          <p:cNvSpPr txBox="1">
            <a:spLocks noChangeArrowheads="1"/>
          </p:cNvSpPr>
          <p:nvPr/>
        </p:nvSpPr>
        <p:spPr bwMode="auto">
          <a:xfrm>
            <a:off x="3095625" y="3486150"/>
            <a:ext cx="800100" cy="274638"/>
          </a:xfrm>
          <a:prstGeom prst="rect">
            <a:avLst/>
          </a:prstGeom>
          <a:noFill/>
          <a:ln w="9525">
            <a:noFill/>
            <a:miter lim="800000"/>
            <a:headEnd/>
            <a:tailEnd/>
          </a:ln>
        </p:spPr>
        <p:txBody>
          <a:bodyPr wrap="none">
            <a:spAutoFit/>
          </a:bodyPr>
          <a:lstStyle/>
          <a:p>
            <a:pPr eaLnBrk="1" hangingPunct="1"/>
            <a:r>
              <a:rPr lang="da-DK" sz="1200" smtClean="0">
                <a:solidFill>
                  <a:srgbClr val="000000"/>
                </a:solidFill>
                <a:latin typeface="NordlingBQ-Regular" pitchFamily="50" charset="0"/>
                <a:ea typeface="+mn-ea"/>
                <a:cs typeface="Arial" charset="0"/>
              </a:rPr>
              <a:t>Udlånstal</a:t>
            </a:r>
          </a:p>
        </p:txBody>
      </p:sp>
      <p:cxnSp>
        <p:nvCxnSpPr>
          <p:cNvPr id="54290" name="AutoShape 29"/>
          <p:cNvCxnSpPr>
            <a:cxnSpLocks noChangeShapeType="1"/>
            <a:stCxn id="54278" idx="1"/>
            <a:endCxn id="54289" idx="3"/>
          </p:cNvCxnSpPr>
          <p:nvPr/>
        </p:nvCxnSpPr>
        <p:spPr bwMode="auto">
          <a:xfrm flipH="1">
            <a:off x="3895725" y="3622675"/>
            <a:ext cx="1336675" cy="1588"/>
          </a:xfrm>
          <a:prstGeom prst="straightConnector1">
            <a:avLst/>
          </a:prstGeom>
          <a:noFill/>
          <a:ln w="9525">
            <a:solidFill>
              <a:schemeClr val="tx1"/>
            </a:solidFill>
            <a:round/>
            <a:headEnd/>
            <a:tailEnd type="triangle" w="med" len="med"/>
          </a:ln>
        </p:spPr>
      </p:cxnSp>
      <p:cxnSp>
        <p:nvCxnSpPr>
          <p:cNvPr id="54291" name="AutoShape 30"/>
          <p:cNvCxnSpPr>
            <a:cxnSpLocks noChangeShapeType="1"/>
            <a:stCxn id="54275" idx="6"/>
            <a:endCxn id="54281" idx="1"/>
          </p:cNvCxnSpPr>
          <p:nvPr/>
        </p:nvCxnSpPr>
        <p:spPr bwMode="auto">
          <a:xfrm>
            <a:off x="2184400" y="4189413"/>
            <a:ext cx="911225" cy="1587"/>
          </a:xfrm>
          <a:prstGeom prst="straightConnector1">
            <a:avLst/>
          </a:prstGeom>
          <a:noFill/>
          <a:ln w="9525">
            <a:solidFill>
              <a:schemeClr val="tx1"/>
            </a:solidFill>
            <a:round/>
            <a:headEnd/>
            <a:tailEnd type="triangle" w="med" len="med"/>
          </a:ln>
        </p:spPr>
      </p:cxnSp>
      <p:cxnSp>
        <p:nvCxnSpPr>
          <p:cNvPr id="54292" name="AutoShape 31"/>
          <p:cNvCxnSpPr>
            <a:cxnSpLocks noChangeShapeType="1"/>
            <a:stCxn id="54281" idx="3"/>
            <a:endCxn id="54278" idx="2"/>
          </p:cNvCxnSpPr>
          <p:nvPr/>
        </p:nvCxnSpPr>
        <p:spPr bwMode="auto">
          <a:xfrm flipV="1">
            <a:off x="3883025" y="4189413"/>
            <a:ext cx="1098550" cy="1587"/>
          </a:xfrm>
          <a:prstGeom prst="straightConnector1">
            <a:avLst/>
          </a:prstGeom>
          <a:noFill/>
          <a:ln w="9525">
            <a:solidFill>
              <a:schemeClr val="tx1"/>
            </a:solidFill>
            <a:round/>
            <a:headEnd/>
            <a:tailEnd type="triangle" w="med" len="med"/>
          </a:ln>
        </p:spPr>
      </p:cxnSp>
      <p:cxnSp>
        <p:nvCxnSpPr>
          <p:cNvPr id="54293" name="AutoShape 32"/>
          <p:cNvCxnSpPr>
            <a:cxnSpLocks noChangeShapeType="1"/>
            <a:stCxn id="54289" idx="1"/>
            <a:endCxn id="54275" idx="7"/>
          </p:cNvCxnSpPr>
          <p:nvPr/>
        </p:nvCxnSpPr>
        <p:spPr bwMode="auto">
          <a:xfrm flipH="1" flipV="1">
            <a:off x="1933575" y="3622675"/>
            <a:ext cx="1162050" cy="1588"/>
          </a:xfrm>
          <a:prstGeom prst="straightConnector1">
            <a:avLst/>
          </a:prstGeom>
          <a:noFill/>
          <a:ln w="9525">
            <a:solidFill>
              <a:schemeClr val="tx1"/>
            </a:solidFill>
            <a:round/>
            <a:headEnd/>
            <a:tailEnd type="triangle" w="med" len="med"/>
          </a:ln>
        </p:spPr>
      </p:cxnSp>
      <p:cxnSp>
        <p:nvCxnSpPr>
          <p:cNvPr id="54294" name="AutoShape 33"/>
          <p:cNvCxnSpPr>
            <a:cxnSpLocks noChangeShapeType="1"/>
            <a:stCxn id="54278" idx="3"/>
            <a:endCxn id="54282" idx="3"/>
          </p:cNvCxnSpPr>
          <p:nvPr/>
        </p:nvCxnSpPr>
        <p:spPr bwMode="auto">
          <a:xfrm flipH="1" flipV="1">
            <a:off x="4130675" y="4754563"/>
            <a:ext cx="1101725" cy="1587"/>
          </a:xfrm>
          <a:prstGeom prst="straightConnector1">
            <a:avLst/>
          </a:prstGeom>
          <a:noFill/>
          <a:ln w="9525">
            <a:solidFill>
              <a:schemeClr val="tx1"/>
            </a:solidFill>
            <a:round/>
            <a:headEnd type="triangle" w="med" len="med"/>
            <a:tailEnd/>
          </a:ln>
        </p:spPr>
      </p:cxnSp>
      <p:cxnSp>
        <p:nvCxnSpPr>
          <p:cNvPr id="54295" name="AutoShape 34"/>
          <p:cNvCxnSpPr>
            <a:cxnSpLocks noChangeShapeType="1"/>
            <a:stCxn id="54282" idx="1"/>
            <a:endCxn id="54275" idx="5"/>
          </p:cNvCxnSpPr>
          <p:nvPr/>
        </p:nvCxnSpPr>
        <p:spPr bwMode="auto">
          <a:xfrm flipH="1">
            <a:off x="1933575" y="4754563"/>
            <a:ext cx="1144588" cy="1587"/>
          </a:xfrm>
          <a:prstGeom prst="straightConnector1">
            <a:avLst/>
          </a:prstGeom>
          <a:noFill/>
          <a:ln w="9525">
            <a:solidFill>
              <a:schemeClr val="tx1"/>
            </a:solidFill>
            <a:round/>
            <a:headEnd type="triangle" w="med" len="med"/>
            <a:tailEnd/>
          </a:ln>
        </p:spPr>
      </p:cxnSp>
      <p:sp>
        <p:nvSpPr>
          <p:cNvPr id="54296" name="Text Box 35"/>
          <p:cNvSpPr txBox="1">
            <a:spLocks noChangeArrowheads="1"/>
          </p:cNvSpPr>
          <p:nvPr/>
        </p:nvSpPr>
        <p:spPr bwMode="auto">
          <a:xfrm>
            <a:off x="6905625" y="5024438"/>
            <a:ext cx="1598613" cy="274637"/>
          </a:xfrm>
          <a:prstGeom prst="rect">
            <a:avLst/>
          </a:prstGeom>
          <a:noFill/>
          <a:ln w="9525">
            <a:noFill/>
            <a:miter lim="800000"/>
            <a:headEnd/>
            <a:tailEnd/>
          </a:ln>
        </p:spPr>
        <p:txBody>
          <a:bodyPr>
            <a:spAutoFit/>
          </a:bodyPr>
          <a:lstStyle/>
          <a:p>
            <a:pPr eaLnBrk="1" hangingPunct="1"/>
            <a:r>
              <a:rPr lang="da-DK" sz="1200" smtClean="0">
                <a:solidFill>
                  <a:srgbClr val="000000"/>
                </a:solidFill>
                <a:latin typeface="NordlingBQ-Regular" pitchFamily="50" charset="0"/>
                <a:ea typeface="+mn-ea"/>
                <a:cs typeface="Arial" charset="0"/>
              </a:rPr>
              <a:t>Bibliotekskommuner</a:t>
            </a:r>
          </a:p>
        </p:txBody>
      </p:sp>
      <p:sp>
        <p:nvSpPr>
          <p:cNvPr id="54297" name="Text Box 36"/>
          <p:cNvSpPr txBox="1">
            <a:spLocks noChangeArrowheads="1"/>
          </p:cNvSpPr>
          <p:nvPr/>
        </p:nvSpPr>
        <p:spPr bwMode="auto">
          <a:xfrm>
            <a:off x="5154613" y="5267325"/>
            <a:ext cx="1346200" cy="274638"/>
          </a:xfrm>
          <a:prstGeom prst="rect">
            <a:avLst/>
          </a:prstGeom>
          <a:noFill/>
          <a:ln w="9525">
            <a:noFill/>
            <a:miter lim="800000"/>
            <a:headEnd/>
            <a:tailEnd/>
          </a:ln>
        </p:spPr>
        <p:txBody>
          <a:bodyPr wrap="none">
            <a:spAutoFit/>
          </a:bodyPr>
          <a:lstStyle/>
          <a:p>
            <a:pPr eaLnBrk="1" hangingPunct="1"/>
            <a:r>
              <a:rPr lang="da-DK" sz="1200" smtClean="0">
                <a:solidFill>
                  <a:srgbClr val="000000"/>
                </a:solidFill>
                <a:latin typeface="NordlingBQ-Regular" pitchFamily="50" charset="0"/>
                <a:ea typeface="+mn-ea"/>
                <a:cs typeface="Arial" charset="0"/>
              </a:rPr>
              <a:t>Besøg på websites</a:t>
            </a:r>
          </a:p>
        </p:txBody>
      </p:sp>
      <p:sp>
        <p:nvSpPr>
          <p:cNvPr id="54298" name="Text Box 38"/>
          <p:cNvSpPr txBox="1">
            <a:spLocks noChangeArrowheads="1"/>
          </p:cNvSpPr>
          <p:nvPr/>
        </p:nvSpPr>
        <p:spPr bwMode="auto">
          <a:xfrm>
            <a:off x="6954838" y="5441950"/>
            <a:ext cx="1500187" cy="274638"/>
          </a:xfrm>
          <a:prstGeom prst="rect">
            <a:avLst/>
          </a:prstGeom>
          <a:noFill/>
          <a:ln w="9525">
            <a:noFill/>
            <a:miter lim="800000"/>
            <a:headEnd/>
            <a:tailEnd/>
          </a:ln>
        </p:spPr>
        <p:txBody>
          <a:bodyPr>
            <a:spAutoFit/>
          </a:bodyPr>
          <a:lstStyle/>
          <a:p>
            <a:pPr eaLnBrk="1" hangingPunct="1"/>
            <a:r>
              <a:rPr lang="da-DK" sz="1200" smtClean="0">
                <a:solidFill>
                  <a:srgbClr val="000000"/>
                </a:solidFill>
                <a:latin typeface="NordlingBQ-Regular" pitchFamily="50" charset="0"/>
                <a:ea typeface="+mn-ea"/>
                <a:cs typeface="Arial" charset="0"/>
              </a:rPr>
              <a:t>Projekter &amp; services</a:t>
            </a:r>
          </a:p>
        </p:txBody>
      </p:sp>
      <p:sp>
        <p:nvSpPr>
          <p:cNvPr id="54299" name="Text Box 39"/>
          <p:cNvSpPr txBox="1">
            <a:spLocks noChangeArrowheads="1"/>
          </p:cNvSpPr>
          <p:nvPr/>
        </p:nvSpPr>
        <p:spPr bwMode="auto">
          <a:xfrm>
            <a:off x="3065463" y="5176838"/>
            <a:ext cx="1100137" cy="457200"/>
          </a:xfrm>
          <a:prstGeom prst="rect">
            <a:avLst/>
          </a:prstGeom>
          <a:noFill/>
          <a:ln w="9525">
            <a:noFill/>
            <a:miter lim="800000"/>
            <a:headEnd/>
            <a:tailEnd/>
          </a:ln>
        </p:spPr>
        <p:txBody>
          <a:bodyPr wrap="none">
            <a:spAutoFit/>
          </a:bodyPr>
          <a:lstStyle/>
          <a:p>
            <a:pPr eaLnBrk="1" hangingPunct="1"/>
            <a:r>
              <a:rPr lang="da-DK" sz="1200" smtClean="0">
                <a:solidFill>
                  <a:srgbClr val="000000"/>
                </a:solidFill>
                <a:latin typeface="NordlingBQ-Regular" pitchFamily="50" charset="0"/>
                <a:ea typeface="+mn-ea"/>
                <a:cs typeface="Arial" charset="0"/>
              </a:rPr>
              <a:t>Kommunale</a:t>
            </a:r>
          </a:p>
          <a:p>
            <a:pPr eaLnBrk="1" hangingPunct="1"/>
            <a:r>
              <a:rPr lang="da-DK" sz="1200" smtClean="0">
                <a:solidFill>
                  <a:srgbClr val="000000"/>
                </a:solidFill>
                <a:latin typeface="NordlingBQ-Regular" pitchFamily="50" charset="0"/>
                <a:ea typeface="+mn-ea"/>
                <a:cs typeface="Arial" charset="0"/>
              </a:rPr>
              <a:t>befolkningstal</a:t>
            </a:r>
          </a:p>
        </p:txBody>
      </p:sp>
      <p:cxnSp>
        <p:nvCxnSpPr>
          <p:cNvPr id="54300" name="AutoShape 40"/>
          <p:cNvCxnSpPr>
            <a:cxnSpLocks noChangeShapeType="1"/>
            <a:stCxn id="54278" idx="5"/>
            <a:endCxn id="54296" idx="1"/>
          </p:cNvCxnSpPr>
          <p:nvPr/>
        </p:nvCxnSpPr>
        <p:spPr bwMode="auto">
          <a:xfrm>
            <a:off x="6445250" y="4756150"/>
            <a:ext cx="460375" cy="406400"/>
          </a:xfrm>
          <a:prstGeom prst="straightConnector1">
            <a:avLst/>
          </a:prstGeom>
          <a:noFill/>
          <a:ln w="9525">
            <a:solidFill>
              <a:schemeClr val="tx1"/>
            </a:solidFill>
            <a:round/>
            <a:headEnd/>
            <a:tailEnd/>
          </a:ln>
        </p:spPr>
      </p:cxnSp>
      <p:cxnSp>
        <p:nvCxnSpPr>
          <p:cNvPr id="54301" name="AutoShape 41"/>
          <p:cNvCxnSpPr>
            <a:cxnSpLocks noChangeShapeType="1"/>
            <a:stCxn id="54298" idx="0"/>
            <a:endCxn id="54296" idx="2"/>
          </p:cNvCxnSpPr>
          <p:nvPr/>
        </p:nvCxnSpPr>
        <p:spPr bwMode="auto">
          <a:xfrm flipV="1">
            <a:off x="7705725" y="5299075"/>
            <a:ext cx="0" cy="142875"/>
          </a:xfrm>
          <a:prstGeom prst="straightConnector1">
            <a:avLst/>
          </a:prstGeom>
          <a:noFill/>
          <a:ln w="9525">
            <a:solidFill>
              <a:schemeClr val="tx1"/>
            </a:solidFill>
            <a:round/>
            <a:headEnd/>
            <a:tailEnd/>
          </a:ln>
        </p:spPr>
      </p:cxnSp>
      <p:cxnSp>
        <p:nvCxnSpPr>
          <p:cNvPr id="54302" name="AutoShape 42"/>
          <p:cNvCxnSpPr>
            <a:cxnSpLocks noChangeShapeType="1"/>
            <a:stCxn id="54275" idx="4"/>
            <a:endCxn id="54299" idx="1"/>
          </p:cNvCxnSpPr>
          <p:nvPr/>
        </p:nvCxnSpPr>
        <p:spPr bwMode="auto">
          <a:xfrm rot="16200000" flipH="1">
            <a:off x="1989138" y="4329112"/>
            <a:ext cx="414338" cy="1738313"/>
          </a:xfrm>
          <a:prstGeom prst="bentConnector2">
            <a:avLst/>
          </a:prstGeom>
          <a:noFill/>
          <a:ln w="9525">
            <a:solidFill>
              <a:schemeClr val="tx1"/>
            </a:solidFill>
            <a:miter lim="800000"/>
            <a:headEnd/>
            <a:tailEnd type="triangle" w="med" len="med"/>
          </a:ln>
        </p:spPr>
      </p:cxnSp>
      <p:cxnSp>
        <p:nvCxnSpPr>
          <p:cNvPr id="54303" name="AutoShape 43"/>
          <p:cNvCxnSpPr>
            <a:cxnSpLocks noChangeShapeType="1"/>
            <a:endCxn id="54284" idx="0"/>
          </p:cNvCxnSpPr>
          <p:nvPr/>
        </p:nvCxnSpPr>
        <p:spPr bwMode="auto">
          <a:xfrm>
            <a:off x="4473575" y="2570163"/>
            <a:ext cx="1365250" cy="322262"/>
          </a:xfrm>
          <a:prstGeom prst="bentConnector2">
            <a:avLst/>
          </a:prstGeom>
          <a:noFill/>
          <a:ln w="9525">
            <a:solidFill>
              <a:schemeClr val="tx1"/>
            </a:solidFill>
            <a:miter lim="800000"/>
            <a:headEnd/>
            <a:tailEnd type="triangle" w="med" len="med"/>
          </a:ln>
        </p:spPr>
      </p:cxnSp>
      <p:sp>
        <p:nvSpPr>
          <p:cNvPr id="54304" name="AutoShape 47"/>
          <p:cNvSpPr>
            <a:spLocks noChangeArrowheads="1"/>
          </p:cNvSpPr>
          <p:nvPr/>
        </p:nvSpPr>
        <p:spPr bwMode="auto">
          <a:xfrm>
            <a:off x="6692900" y="5029200"/>
            <a:ext cx="1887538" cy="749300"/>
          </a:xfrm>
          <a:prstGeom prst="roundRect">
            <a:avLst>
              <a:gd name="adj" fmla="val 16667"/>
            </a:avLst>
          </a:prstGeom>
          <a:noFill/>
          <a:ln w="9525">
            <a:solidFill>
              <a:srgbClr val="FF00FF"/>
            </a:solidFill>
            <a:prstDash val="dash"/>
            <a:round/>
            <a:headEnd/>
            <a:tailEnd/>
          </a:ln>
        </p:spPr>
        <p:txBody>
          <a:bodyPr wrap="none" anchor="ctr"/>
          <a:lstStyle/>
          <a:p>
            <a:pPr eaLnBrk="1" hangingPunct="1"/>
            <a:endParaRPr lang="da-DK" sz="1800" smtClean="0">
              <a:solidFill>
                <a:srgbClr val="000000"/>
              </a:solidFill>
              <a:latin typeface="Calibri" pitchFamily="34" charset="0"/>
              <a:ea typeface="+mn-ea"/>
              <a:cs typeface="Arial" charset="0"/>
            </a:endParaRPr>
          </a:p>
        </p:txBody>
      </p:sp>
      <p:sp>
        <p:nvSpPr>
          <p:cNvPr id="54305" name="AutoShape 48"/>
          <p:cNvSpPr>
            <a:spLocks noChangeArrowheads="1"/>
          </p:cNvSpPr>
          <p:nvPr/>
        </p:nvSpPr>
        <p:spPr bwMode="auto">
          <a:xfrm>
            <a:off x="1143000" y="2273300"/>
            <a:ext cx="5346700" cy="1117600"/>
          </a:xfrm>
          <a:prstGeom prst="roundRect">
            <a:avLst>
              <a:gd name="adj" fmla="val 16667"/>
            </a:avLst>
          </a:prstGeom>
          <a:noFill/>
          <a:ln w="9525">
            <a:solidFill>
              <a:srgbClr val="FF00FF"/>
            </a:solidFill>
            <a:prstDash val="dash"/>
            <a:round/>
            <a:headEnd/>
            <a:tailEnd/>
          </a:ln>
        </p:spPr>
        <p:txBody>
          <a:bodyPr wrap="none" anchor="ctr"/>
          <a:lstStyle/>
          <a:p>
            <a:pPr eaLnBrk="1" hangingPunct="1"/>
            <a:endParaRPr lang="da-DK" sz="1800" smtClean="0">
              <a:solidFill>
                <a:srgbClr val="000000"/>
              </a:solidFill>
              <a:latin typeface="Calibri" pitchFamily="34" charset="0"/>
              <a:ea typeface="+mn-ea"/>
              <a:cs typeface="Arial" charset="0"/>
            </a:endParaRPr>
          </a:p>
        </p:txBody>
      </p:sp>
      <p:sp>
        <p:nvSpPr>
          <p:cNvPr id="54306" name="AutoShape 49"/>
          <p:cNvSpPr>
            <a:spLocks noChangeArrowheads="1"/>
          </p:cNvSpPr>
          <p:nvPr/>
        </p:nvSpPr>
        <p:spPr bwMode="auto">
          <a:xfrm>
            <a:off x="1130300" y="3517900"/>
            <a:ext cx="7450138" cy="1384300"/>
          </a:xfrm>
          <a:prstGeom prst="roundRect">
            <a:avLst>
              <a:gd name="adj" fmla="val 16667"/>
            </a:avLst>
          </a:prstGeom>
          <a:noFill/>
          <a:ln w="9525">
            <a:solidFill>
              <a:srgbClr val="FF00FF"/>
            </a:solidFill>
            <a:prstDash val="dash"/>
            <a:round/>
            <a:headEnd/>
            <a:tailEnd/>
          </a:ln>
        </p:spPr>
        <p:txBody>
          <a:bodyPr wrap="none" anchor="ctr"/>
          <a:lstStyle/>
          <a:p>
            <a:pPr eaLnBrk="1" hangingPunct="1"/>
            <a:endParaRPr lang="da-DK" sz="1800" smtClean="0">
              <a:solidFill>
                <a:srgbClr val="000000"/>
              </a:solidFill>
              <a:latin typeface="Calibri" pitchFamily="34" charset="0"/>
              <a:ea typeface="+mn-ea"/>
              <a:cs typeface="Arial" charset="0"/>
            </a:endParaRPr>
          </a:p>
        </p:txBody>
      </p:sp>
      <p:sp>
        <p:nvSpPr>
          <p:cNvPr id="54307" name="AutoShape 50"/>
          <p:cNvSpPr>
            <a:spLocks noChangeArrowheads="1"/>
          </p:cNvSpPr>
          <p:nvPr/>
        </p:nvSpPr>
        <p:spPr bwMode="auto">
          <a:xfrm>
            <a:off x="1104900" y="5133975"/>
            <a:ext cx="5346700" cy="504825"/>
          </a:xfrm>
          <a:prstGeom prst="roundRect">
            <a:avLst>
              <a:gd name="adj" fmla="val 16667"/>
            </a:avLst>
          </a:prstGeom>
          <a:noFill/>
          <a:ln w="9525">
            <a:solidFill>
              <a:srgbClr val="FF00FF"/>
            </a:solidFill>
            <a:prstDash val="dash"/>
            <a:round/>
            <a:headEnd/>
            <a:tailEnd/>
          </a:ln>
        </p:spPr>
        <p:txBody>
          <a:bodyPr wrap="none" anchor="ctr"/>
          <a:lstStyle/>
          <a:p>
            <a:pPr eaLnBrk="1" hangingPunct="1"/>
            <a:endParaRPr lang="da-DK" sz="1800" smtClean="0">
              <a:solidFill>
                <a:srgbClr val="000000"/>
              </a:solidFill>
              <a:latin typeface="Calibri" pitchFamily="34" charset="0"/>
              <a:ea typeface="+mn-ea"/>
              <a:cs typeface="Arial" charset="0"/>
            </a:endParaRPr>
          </a:p>
        </p:txBody>
      </p:sp>
      <p:pic>
        <p:nvPicPr>
          <p:cNvPr id="143412" name="Picture 52" descr="logo"/>
          <p:cNvPicPr>
            <a:picLocks noChangeAspect="1" noChangeArrowheads="1"/>
          </p:cNvPicPr>
          <p:nvPr/>
        </p:nvPicPr>
        <p:blipFill>
          <a:blip r:embed="rId3" cstate="email"/>
          <a:srcRect/>
          <a:stretch>
            <a:fillRect/>
          </a:stretch>
        </p:blipFill>
        <p:spPr bwMode="auto">
          <a:xfrm>
            <a:off x="5073650" y="5578475"/>
            <a:ext cx="923925" cy="171450"/>
          </a:xfrm>
          <a:prstGeom prst="rect">
            <a:avLst/>
          </a:prstGeom>
          <a:noFill/>
          <a:effectLst>
            <a:outerShdw dist="53882" dir="18900000" algn="ctr" rotWithShape="0">
              <a:srgbClr val="808080">
                <a:alpha val="50000"/>
              </a:srgbClr>
            </a:outerShdw>
          </a:effectLst>
        </p:spPr>
      </p:pic>
      <p:pic>
        <p:nvPicPr>
          <p:cNvPr id="143413" name="Picture 53" descr="Biblioteksbarometer"/>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8393113" y="5532438"/>
            <a:ext cx="425450" cy="427037"/>
          </a:xfrm>
          <a:prstGeom prst="rect">
            <a:avLst/>
          </a:prstGeom>
          <a:noFill/>
          <a:effectLst>
            <a:outerShdw dist="40161" dir="20493903" algn="ctr" rotWithShape="0">
              <a:srgbClr val="808080">
                <a:alpha val="50000"/>
              </a:srgbClr>
            </a:outerShdw>
          </a:effectLst>
        </p:spPr>
      </p:pic>
      <p:pic>
        <p:nvPicPr>
          <p:cNvPr id="143414" name="Picture 54"/>
          <p:cNvPicPr>
            <a:picLocks noChangeAspect="1" noChangeArrowheads="1"/>
          </p:cNvPicPr>
          <p:nvPr/>
        </p:nvPicPr>
        <p:blipFill>
          <a:blip r:embed="rId5" cstate="email"/>
          <a:srcRect/>
          <a:stretch>
            <a:fillRect/>
          </a:stretch>
        </p:blipFill>
        <p:spPr bwMode="auto">
          <a:xfrm>
            <a:off x="6619875" y="3367088"/>
            <a:ext cx="1952625" cy="309562"/>
          </a:xfrm>
          <a:prstGeom prst="rect">
            <a:avLst/>
          </a:prstGeom>
          <a:noFill/>
          <a:ln w="9525">
            <a:noFill/>
            <a:miter lim="800000"/>
            <a:headEnd/>
            <a:tailEnd/>
          </a:ln>
          <a:effectLst>
            <a:outerShdw dist="63500" dir="18412194" algn="ctr" rotWithShape="0">
              <a:schemeClr val="bg2">
                <a:alpha val="50000"/>
              </a:schemeClr>
            </a:outerShdw>
          </a:effectLst>
        </p:spPr>
      </p:pic>
      <p:pic>
        <p:nvPicPr>
          <p:cNvPr id="143415" name="Picture 55"/>
          <p:cNvPicPr>
            <a:picLocks noChangeAspect="1" noChangeArrowheads="1"/>
          </p:cNvPicPr>
          <p:nvPr/>
        </p:nvPicPr>
        <p:blipFill>
          <a:blip r:embed="rId6" cstate="email"/>
          <a:srcRect/>
          <a:stretch>
            <a:fillRect/>
          </a:stretch>
        </p:blipFill>
        <p:spPr bwMode="auto">
          <a:xfrm>
            <a:off x="4884738" y="2116138"/>
            <a:ext cx="3097212" cy="363537"/>
          </a:xfrm>
          <a:prstGeom prst="rect">
            <a:avLst/>
          </a:prstGeom>
          <a:noFill/>
          <a:ln w="9525">
            <a:solidFill>
              <a:srgbClr val="C0C0C0"/>
            </a:solidFill>
            <a:miter lim="800000"/>
            <a:headEnd/>
            <a:tailEnd/>
          </a:ln>
          <a:effectLst>
            <a:outerShdw dist="63500" dir="18412194" algn="ctr" rotWithShape="0">
              <a:schemeClr val="bg2">
                <a:alpha val="50000"/>
              </a:schemeClr>
            </a:outerShdw>
          </a:effectLst>
        </p:spPr>
      </p:pic>
      <p:sp>
        <p:nvSpPr>
          <p:cNvPr id="4" name="Rectangle 3"/>
          <p:cNvSpPr/>
          <p:nvPr/>
        </p:nvSpPr>
        <p:spPr>
          <a:xfrm>
            <a:off x="0" y="642938"/>
            <a:ext cx="5781675" cy="357187"/>
          </a:xfrm>
          <a:prstGeom prst="rect">
            <a:avLst/>
          </a:prstGeom>
          <a:solidFill>
            <a:srgbClr val="625C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endParaRPr lang="da-DK" sz="1800">
              <a:solidFill>
                <a:srgbClr val="FFFFFF"/>
              </a:solidFill>
            </a:endParaRPr>
          </a:p>
        </p:txBody>
      </p:sp>
      <p:sp>
        <p:nvSpPr>
          <p:cNvPr id="5" name="Rectangle 4"/>
          <p:cNvSpPr/>
          <p:nvPr/>
        </p:nvSpPr>
        <p:spPr>
          <a:xfrm>
            <a:off x="0" y="928688"/>
            <a:ext cx="4071938" cy="142875"/>
          </a:xfrm>
          <a:prstGeom prst="rect">
            <a:avLst/>
          </a:prstGeom>
          <a:solidFill>
            <a:srgbClr val="9896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endParaRPr lang="da-DK" sz="1800">
              <a:solidFill>
                <a:srgbClr val="FFFFFF"/>
              </a:solidFill>
            </a:endParaRPr>
          </a:p>
        </p:txBody>
      </p:sp>
      <p:sp>
        <p:nvSpPr>
          <p:cNvPr id="6" name="Rectangle 5"/>
          <p:cNvSpPr/>
          <p:nvPr/>
        </p:nvSpPr>
        <p:spPr>
          <a:xfrm>
            <a:off x="0" y="428625"/>
            <a:ext cx="5518150" cy="428625"/>
          </a:xfrm>
          <a:prstGeom prst="rect">
            <a:avLst/>
          </a:prstGeom>
          <a:solidFill>
            <a:srgbClr val="1A1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da-DK" sz="1600">
                <a:solidFill>
                  <a:srgbClr val="FFFFFF"/>
                </a:solidFill>
                <a:latin typeface="Georgia" pitchFamily="18" charset="0"/>
              </a:rPr>
              <a:t>SAMLET OVERBLIK OVER BIBLIOTEKS STATISTIK</a:t>
            </a:r>
          </a:p>
        </p:txBody>
      </p:sp>
      <p:sp>
        <p:nvSpPr>
          <p:cNvPr id="54315" name="Text Box 60"/>
          <p:cNvSpPr txBox="1">
            <a:spLocks noChangeArrowheads="1"/>
          </p:cNvSpPr>
          <p:nvPr/>
        </p:nvSpPr>
        <p:spPr bwMode="auto">
          <a:xfrm>
            <a:off x="433388" y="1570038"/>
            <a:ext cx="8261350" cy="457200"/>
          </a:xfrm>
          <a:prstGeom prst="rect">
            <a:avLst/>
          </a:prstGeom>
          <a:noFill/>
          <a:ln w="9525">
            <a:noFill/>
            <a:miter lim="800000"/>
            <a:headEnd/>
            <a:tailEnd/>
          </a:ln>
        </p:spPr>
        <p:txBody>
          <a:bodyPr>
            <a:spAutoFit/>
          </a:bodyPr>
          <a:lstStyle/>
          <a:p>
            <a:pPr eaLnBrk="1" hangingPunct="1"/>
            <a:r>
              <a:rPr lang="da-DK" sz="1200" smtClean="0">
                <a:solidFill>
                  <a:srgbClr val="000000"/>
                </a:solidFill>
                <a:latin typeface="Calibri" pitchFamily="34" charset="0"/>
                <a:ea typeface="+mn-ea"/>
                <a:cs typeface="Arial" charset="0"/>
              </a:rPr>
              <a:t>Samlet set kan biblioteksstatistikken skitseres som en beskrivelse af relationen mellem befolkningen og biblioteket, for så vidt angår de nedenfor oplistede parametre: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dsholder til diasnummer 3"/>
          <p:cNvSpPr>
            <a:spLocks noGrp="1"/>
          </p:cNvSpPr>
          <p:nvPr>
            <p:ph type="sldNum" sz="quarter" idx="12"/>
          </p:nvPr>
        </p:nvSpPr>
        <p:spPr/>
        <p:txBody>
          <a:bodyPr/>
          <a:lstStyle/>
          <a:p>
            <a:pPr>
              <a:defRPr/>
            </a:pPr>
            <a:fld id="{C5CD846E-D707-4116-8CE7-845A4F0E3D83}" type="slidenum">
              <a:rPr lang="da-DK">
                <a:solidFill>
                  <a:srgbClr val="000000"/>
                </a:solidFill>
              </a:rPr>
              <a:pPr>
                <a:defRPr/>
              </a:pPr>
              <a:t>5</a:t>
            </a:fld>
            <a:endParaRPr lang="da-DK">
              <a:solidFill>
                <a:srgbClr val="000000"/>
              </a:solidFill>
            </a:endParaRPr>
          </a:p>
        </p:txBody>
      </p:sp>
      <p:sp>
        <p:nvSpPr>
          <p:cNvPr id="8195" name="Text Box 2"/>
          <p:cNvSpPr txBox="1">
            <a:spLocks noChangeArrowheads="1"/>
          </p:cNvSpPr>
          <p:nvPr/>
        </p:nvSpPr>
        <p:spPr bwMode="auto">
          <a:xfrm>
            <a:off x="395288" y="404813"/>
            <a:ext cx="3768725" cy="366712"/>
          </a:xfrm>
          <a:prstGeom prst="rect">
            <a:avLst/>
          </a:prstGeom>
          <a:noFill/>
          <a:ln w="9525">
            <a:noFill/>
            <a:miter lim="800000"/>
            <a:headEnd/>
            <a:tailEnd/>
          </a:ln>
        </p:spPr>
        <p:txBody>
          <a:bodyPr>
            <a:spAutoFit/>
          </a:bodyPr>
          <a:lstStyle/>
          <a:p>
            <a:pPr eaLnBrk="1" hangingPunct="1">
              <a:spcBef>
                <a:spcPct val="50000"/>
              </a:spcBef>
            </a:pPr>
            <a:r>
              <a:rPr lang="da-DK" sz="1800" b="1" smtClean="0">
                <a:solidFill>
                  <a:srgbClr val="FFFFFF"/>
                </a:solidFill>
                <a:latin typeface="Georgia" pitchFamily="18" charset="0"/>
                <a:ea typeface="+mn-ea"/>
              </a:rPr>
              <a:t>BIBLIOTEKSUDVIKLINGEN 1</a:t>
            </a:r>
          </a:p>
        </p:txBody>
      </p:sp>
      <p:sp>
        <p:nvSpPr>
          <p:cNvPr id="8196" name="Line 3"/>
          <p:cNvSpPr>
            <a:spLocks noChangeShapeType="1"/>
          </p:cNvSpPr>
          <p:nvPr/>
        </p:nvSpPr>
        <p:spPr bwMode="auto">
          <a:xfrm>
            <a:off x="538163" y="5589588"/>
            <a:ext cx="7488237" cy="0"/>
          </a:xfrm>
          <a:prstGeom prst="line">
            <a:avLst/>
          </a:prstGeom>
          <a:noFill/>
          <a:ln w="50800">
            <a:solidFill>
              <a:schemeClr val="bg1"/>
            </a:solidFill>
            <a:round/>
            <a:headEnd/>
            <a:tailEnd/>
          </a:ln>
        </p:spPr>
        <p:txBody>
          <a:bodyPr/>
          <a:lstStyle/>
          <a:p>
            <a:pPr eaLnBrk="1" hangingPunct="1"/>
            <a:endParaRPr lang="da-DK" sz="1800" smtClean="0">
              <a:solidFill>
                <a:srgbClr val="000000"/>
              </a:solidFill>
              <a:latin typeface="Calibri" pitchFamily="34" charset="0"/>
              <a:ea typeface="+mn-ea"/>
            </a:endParaRPr>
          </a:p>
        </p:txBody>
      </p:sp>
      <p:sp>
        <p:nvSpPr>
          <p:cNvPr id="8197" name="Text Box 4"/>
          <p:cNvSpPr txBox="1">
            <a:spLocks noChangeArrowheads="1"/>
          </p:cNvSpPr>
          <p:nvPr/>
        </p:nvSpPr>
        <p:spPr bwMode="auto">
          <a:xfrm>
            <a:off x="466725" y="5734050"/>
            <a:ext cx="6911975" cy="304800"/>
          </a:xfrm>
          <a:prstGeom prst="rect">
            <a:avLst/>
          </a:prstGeom>
          <a:noFill/>
          <a:ln w="9525">
            <a:noFill/>
            <a:miter lim="800000"/>
            <a:headEnd/>
            <a:tailEnd/>
          </a:ln>
        </p:spPr>
        <p:txBody>
          <a:bodyPr>
            <a:spAutoFit/>
          </a:bodyPr>
          <a:lstStyle/>
          <a:p>
            <a:pPr eaLnBrk="1" hangingPunct="1">
              <a:spcBef>
                <a:spcPct val="50000"/>
              </a:spcBef>
            </a:pPr>
            <a:r>
              <a:rPr lang="da-DK" sz="1400" b="1" smtClean="0">
                <a:solidFill>
                  <a:srgbClr val="FFFFFF"/>
                </a:solidFill>
                <a:latin typeface="NordlingBQ-Regular" pitchFamily="50" charset="0"/>
                <a:ea typeface="+mn-ea"/>
              </a:rPr>
              <a:t>Samfundsudvikling</a:t>
            </a:r>
          </a:p>
        </p:txBody>
      </p:sp>
      <p:sp>
        <p:nvSpPr>
          <p:cNvPr id="227333" name="Text Box 5"/>
          <p:cNvSpPr txBox="1">
            <a:spLocks noChangeArrowheads="1"/>
          </p:cNvSpPr>
          <p:nvPr/>
        </p:nvSpPr>
        <p:spPr bwMode="auto">
          <a:xfrm>
            <a:off x="684213" y="4797425"/>
            <a:ext cx="2590800" cy="304800"/>
          </a:xfrm>
          <a:prstGeom prst="rect">
            <a:avLst/>
          </a:prstGeom>
          <a:noFill/>
          <a:ln w="9525">
            <a:noFill/>
            <a:miter lim="800000"/>
            <a:headEnd/>
            <a:tailEnd/>
          </a:ln>
        </p:spPr>
        <p:txBody>
          <a:bodyPr>
            <a:spAutoFit/>
          </a:bodyPr>
          <a:lstStyle/>
          <a:p>
            <a:pPr eaLnBrk="1" hangingPunct="1">
              <a:spcBef>
                <a:spcPct val="50000"/>
              </a:spcBef>
            </a:pPr>
            <a:r>
              <a:rPr lang="da-DK" sz="1400" b="1" smtClean="0">
                <a:solidFill>
                  <a:srgbClr val="FFFFFF"/>
                </a:solidFill>
                <a:latin typeface="NordlingBQ-Regular" pitchFamily="50" charset="0"/>
                <a:ea typeface="+mn-ea"/>
              </a:rPr>
              <a:t>Parlamentarismen</a:t>
            </a:r>
          </a:p>
        </p:txBody>
      </p:sp>
      <p:sp>
        <p:nvSpPr>
          <p:cNvPr id="8199" name="Text Box 6"/>
          <p:cNvSpPr txBox="1">
            <a:spLocks noChangeArrowheads="1"/>
          </p:cNvSpPr>
          <p:nvPr/>
        </p:nvSpPr>
        <p:spPr bwMode="auto">
          <a:xfrm>
            <a:off x="1185863" y="5211763"/>
            <a:ext cx="792162" cy="274637"/>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1900</a:t>
            </a:r>
          </a:p>
        </p:txBody>
      </p:sp>
      <p:sp>
        <p:nvSpPr>
          <p:cNvPr id="227335" name="Text Box 7"/>
          <p:cNvSpPr txBox="1">
            <a:spLocks noChangeArrowheads="1"/>
          </p:cNvSpPr>
          <p:nvPr/>
        </p:nvSpPr>
        <p:spPr bwMode="auto">
          <a:xfrm>
            <a:off x="684213" y="4221163"/>
            <a:ext cx="2590800" cy="487362"/>
          </a:xfrm>
          <a:prstGeom prst="rect">
            <a:avLst/>
          </a:prstGeom>
          <a:noFill/>
          <a:ln w="9525">
            <a:noFill/>
            <a:miter lim="800000"/>
            <a:headEnd/>
            <a:tailEnd/>
          </a:ln>
        </p:spPr>
        <p:txBody>
          <a:bodyPr>
            <a:spAutoFit/>
          </a:bodyPr>
          <a:lstStyle/>
          <a:p>
            <a:pPr eaLnBrk="1" hangingPunct="1">
              <a:spcBef>
                <a:spcPct val="50000"/>
              </a:spcBef>
            </a:pPr>
            <a:r>
              <a:rPr lang="da-DK" sz="1200" b="1" i="1" smtClean="0">
                <a:solidFill>
                  <a:srgbClr val="FFFFFF"/>
                </a:solidFill>
                <a:latin typeface="NordlingBQ-Regular" pitchFamily="50" charset="0"/>
                <a:ea typeface="+mn-ea"/>
              </a:rPr>
              <a:t>’en oplyst befolkning er en forudsætning for et demokrati</a:t>
            </a:r>
            <a:r>
              <a:rPr lang="da-DK" sz="1400" b="1" smtClean="0">
                <a:solidFill>
                  <a:srgbClr val="FFFFFF"/>
                </a:solidFill>
                <a:latin typeface="NordlingBQ-Regular" pitchFamily="50" charset="0"/>
                <a:ea typeface="+mn-ea"/>
              </a:rPr>
              <a:t>’</a:t>
            </a:r>
          </a:p>
        </p:txBody>
      </p:sp>
      <p:sp>
        <p:nvSpPr>
          <p:cNvPr id="227336" name="AutoShape 8"/>
          <p:cNvSpPr>
            <a:spLocks noChangeArrowheads="1"/>
          </p:cNvSpPr>
          <p:nvPr/>
        </p:nvSpPr>
        <p:spPr bwMode="auto">
          <a:xfrm>
            <a:off x="1258888" y="3789363"/>
            <a:ext cx="287337" cy="287337"/>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1" hangingPunct="1"/>
            <a:endParaRPr lang="da-DK" sz="1800" smtClean="0">
              <a:solidFill>
                <a:srgbClr val="000000"/>
              </a:solidFill>
              <a:latin typeface="Calibri" pitchFamily="34" charset="0"/>
              <a:ea typeface="+mn-ea"/>
            </a:endParaRPr>
          </a:p>
        </p:txBody>
      </p:sp>
      <p:sp>
        <p:nvSpPr>
          <p:cNvPr id="227337" name="Text Box 9"/>
          <p:cNvSpPr txBox="1">
            <a:spLocks noChangeArrowheads="1"/>
          </p:cNvSpPr>
          <p:nvPr/>
        </p:nvSpPr>
        <p:spPr bwMode="auto">
          <a:xfrm>
            <a:off x="682625" y="3141663"/>
            <a:ext cx="2590800" cy="457200"/>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Lige adgang til viden, fælles opgave, fælles standarder</a:t>
            </a:r>
            <a:endParaRPr lang="da-DK" sz="1400" b="1" smtClean="0">
              <a:solidFill>
                <a:srgbClr val="FFFFFF"/>
              </a:solidFill>
              <a:latin typeface="NordlingBQ-Regular" pitchFamily="50" charset="0"/>
              <a:ea typeface="+mn-ea"/>
            </a:endParaRPr>
          </a:p>
        </p:txBody>
      </p:sp>
      <p:sp>
        <p:nvSpPr>
          <p:cNvPr id="227338" name="AutoShape 10"/>
          <p:cNvSpPr>
            <a:spLocks noChangeArrowheads="1"/>
          </p:cNvSpPr>
          <p:nvPr/>
        </p:nvSpPr>
        <p:spPr bwMode="auto">
          <a:xfrm>
            <a:off x="1258888" y="2636838"/>
            <a:ext cx="287337" cy="288925"/>
          </a:xfrm>
          <a:prstGeom prst="upArrow">
            <a:avLst>
              <a:gd name="adj1" fmla="val 50000"/>
              <a:gd name="adj2" fmla="val 25138"/>
            </a:avLst>
          </a:prstGeom>
          <a:solidFill>
            <a:schemeClr val="accent1"/>
          </a:solidFill>
          <a:ln w="9525">
            <a:solidFill>
              <a:schemeClr val="tx1"/>
            </a:solidFill>
            <a:miter lim="800000"/>
            <a:headEnd/>
            <a:tailEnd/>
          </a:ln>
        </p:spPr>
        <p:txBody>
          <a:bodyPr wrap="none" anchor="ctr"/>
          <a:lstStyle/>
          <a:p>
            <a:pPr eaLnBrk="1" hangingPunct="1"/>
            <a:endParaRPr lang="da-DK" sz="1800" smtClean="0">
              <a:solidFill>
                <a:srgbClr val="000000"/>
              </a:solidFill>
              <a:latin typeface="Calibri" pitchFamily="34" charset="0"/>
              <a:ea typeface="+mn-ea"/>
            </a:endParaRPr>
          </a:p>
        </p:txBody>
      </p:sp>
      <p:sp>
        <p:nvSpPr>
          <p:cNvPr id="227339" name="Text Box 11"/>
          <p:cNvSpPr txBox="1">
            <a:spLocks noChangeArrowheads="1"/>
          </p:cNvSpPr>
          <p:nvPr/>
        </p:nvSpPr>
        <p:spPr bwMode="auto">
          <a:xfrm>
            <a:off x="682625" y="1916113"/>
            <a:ext cx="2590800" cy="304800"/>
          </a:xfrm>
          <a:prstGeom prst="rect">
            <a:avLst/>
          </a:prstGeom>
          <a:noFill/>
          <a:ln w="9525">
            <a:noFill/>
            <a:miter lim="800000"/>
            <a:headEnd/>
            <a:tailEnd/>
          </a:ln>
        </p:spPr>
        <p:txBody>
          <a:bodyPr>
            <a:spAutoFit/>
          </a:bodyPr>
          <a:lstStyle/>
          <a:p>
            <a:pPr eaLnBrk="1" hangingPunct="1">
              <a:spcBef>
                <a:spcPct val="50000"/>
              </a:spcBef>
            </a:pPr>
            <a:r>
              <a:rPr lang="da-DK" sz="1400" b="1" u="sng" smtClean="0">
                <a:solidFill>
                  <a:srgbClr val="FF0000"/>
                </a:solidFill>
                <a:latin typeface="NordlingBQ-Regular" pitchFamily="50" charset="0"/>
                <a:ea typeface="+mn-ea"/>
              </a:rPr>
              <a:t>Folkebiblioteket</a:t>
            </a:r>
          </a:p>
        </p:txBody>
      </p:sp>
      <p:sp>
        <p:nvSpPr>
          <p:cNvPr id="227340" name="Line 12"/>
          <p:cNvSpPr>
            <a:spLocks noChangeShapeType="1"/>
          </p:cNvSpPr>
          <p:nvPr/>
        </p:nvSpPr>
        <p:spPr bwMode="auto">
          <a:xfrm>
            <a:off x="2195513" y="2132013"/>
            <a:ext cx="5903912" cy="0"/>
          </a:xfrm>
          <a:prstGeom prst="line">
            <a:avLst/>
          </a:prstGeom>
          <a:noFill/>
          <a:ln w="50800">
            <a:solidFill>
              <a:srgbClr val="FF0000"/>
            </a:solidFill>
            <a:round/>
            <a:headEnd/>
            <a:tailEnd/>
          </a:ln>
        </p:spPr>
        <p:txBody>
          <a:bodyPr/>
          <a:lstStyle/>
          <a:p>
            <a:pPr eaLnBrk="1" hangingPunct="1"/>
            <a:endParaRPr lang="da-DK" sz="1800" smtClean="0">
              <a:solidFill>
                <a:srgbClr val="000000"/>
              </a:solidFill>
              <a:latin typeface="Calibri" pitchFamily="34" charset="0"/>
              <a:ea typeface="+mn-ea"/>
            </a:endParaRPr>
          </a:p>
        </p:txBody>
      </p:sp>
      <p:sp>
        <p:nvSpPr>
          <p:cNvPr id="8206" name="AutoShape 13"/>
          <p:cNvSpPr>
            <a:spLocks noChangeArrowheads="1"/>
          </p:cNvSpPr>
          <p:nvPr/>
        </p:nvSpPr>
        <p:spPr bwMode="auto">
          <a:xfrm>
            <a:off x="8026400" y="5516563"/>
            <a:ext cx="576263" cy="144462"/>
          </a:xfrm>
          <a:prstGeom prst="homePlate">
            <a:avLst>
              <a:gd name="adj" fmla="val 99726"/>
            </a:avLst>
          </a:prstGeom>
          <a:solidFill>
            <a:schemeClr val="bg1"/>
          </a:solidFill>
          <a:ln w="9525">
            <a:solidFill>
              <a:schemeClr val="bg1"/>
            </a:solidFill>
            <a:miter lim="800000"/>
            <a:headEnd/>
            <a:tailEnd/>
          </a:ln>
        </p:spPr>
        <p:txBody>
          <a:bodyPr wrap="none" anchor="ctr"/>
          <a:lstStyle/>
          <a:p>
            <a:pPr eaLnBrk="1" hangingPunct="1"/>
            <a:endParaRPr lang="da-DK" sz="1800" smtClean="0">
              <a:solidFill>
                <a:srgbClr val="000000"/>
              </a:solidFill>
              <a:latin typeface="Calibri" pitchFamily="34" charset="0"/>
              <a:ea typeface="+mn-ea"/>
            </a:endParaRPr>
          </a:p>
        </p:txBody>
      </p:sp>
      <p:sp>
        <p:nvSpPr>
          <p:cNvPr id="8207" name="Text Box 14"/>
          <p:cNvSpPr txBox="1">
            <a:spLocks noChangeArrowheads="1"/>
          </p:cNvSpPr>
          <p:nvPr/>
        </p:nvSpPr>
        <p:spPr bwMode="auto">
          <a:xfrm>
            <a:off x="6299200" y="5229225"/>
            <a:ext cx="792163"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2000</a:t>
            </a:r>
          </a:p>
        </p:txBody>
      </p:sp>
      <p:sp>
        <p:nvSpPr>
          <p:cNvPr id="8208" name="Text Box 15"/>
          <p:cNvSpPr txBox="1">
            <a:spLocks noChangeArrowheads="1"/>
          </p:cNvSpPr>
          <p:nvPr/>
        </p:nvSpPr>
        <p:spPr bwMode="auto">
          <a:xfrm>
            <a:off x="3849688" y="5229225"/>
            <a:ext cx="792162"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1950</a:t>
            </a:r>
          </a:p>
        </p:txBody>
      </p:sp>
      <p:pic>
        <p:nvPicPr>
          <p:cNvPr id="8210" name="Picture 18" descr="Danmarks Biblioteksforening"/>
          <p:cNvPicPr>
            <a:picLocks noChangeAspect="1" noChangeArrowheads="1"/>
          </p:cNvPicPr>
          <p:nvPr/>
        </p:nvPicPr>
        <p:blipFill>
          <a:blip r:embed="rId3" cstate="email"/>
          <a:srcRect/>
          <a:stretch>
            <a:fillRect/>
          </a:stretch>
        </p:blipFill>
        <p:spPr bwMode="auto">
          <a:xfrm>
            <a:off x="1741488" y="5110163"/>
            <a:ext cx="704850" cy="70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73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210"/>
                                        </p:tgtEl>
                                        <p:attrNameLst>
                                          <p:attrName>style.visibility</p:attrName>
                                        </p:attrNameLst>
                                      </p:cBhvr>
                                      <p:to>
                                        <p:strVal val="visible"/>
                                      </p:to>
                                    </p:set>
                                    <p:anim calcmode="lin" valueType="num">
                                      <p:cBhvr additive="base">
                                        <p:cTn id="11" dur="500" fill="hold"/>
                                        <p:tgtEl>
                                          <p:spTgt spid="8210"/>
                                        </p:tgtEl>
                                        <p:attrNameLst>
                                          <p:attrName>ppt_x</p:attrName>
                                        </p:attrNameLst>
                                      </p:cBhvr>
                                      <p:tavLst>
                                        <p:tav tm="0">
                                          <p:val>
                                            <p:strVal val="#ppt_x"/>
                                          </p:val>
                                        </p:tav>
                                        <p:tav tm="100000">
                                          <p:val>
                                            <p:strVal val="#ppt_x"/>
                                          </p:val>
                                        </p:tav>
                                      </p:tavLst>
                                    </p:anim>
                                    <p:anim calcmode="lin" valueType="num">
                                      <p:cBhvr additive="base">
                                        <p:cTn id="12" dur="500" fill="hold"/>
                                        <p:tgtEl>
                                          <p:spTgt spid="82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273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27336"/>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22733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27338"/>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227339"/>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499"/>
                                          </p:stCondLst>
                                        </p:cTn>
                                        <p:tgtEl>
                                          <p:spTgt spid="227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autoUpdateAnimBg="0"/>
      <p:bldP spid="227335" grpId="0" autoUpdateAnimBg="0"/>
      <p:bldP spid="227336" grpId="0" animBg="1" autoUpdateAnimBg="0"/>
      <p:bldP spid="227337" grpId="0" autoUpdateAnimBg="0"/>
      <p:bldP spid="227338" grpId="0" animBg="1" autoUpdateAnimBg="0"/>
      <p:bldP spid="227339" grpId="0" autoUpdateAnimBg="0"/>
      <p:bldP spid="2273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dsholder til diasnummer 6"/>
          <p:cNvSpPr>
            <a:spLocks noGrp="1"/>
          </p:cNvSpPr>
          <p:nvPr>
            <p:ph type="sldNum" sz="quarter" idx="12"/>
          </p:nvPr>
        </p:nvSpPr>
        <p:spPr bwMode="auto">
          <a:noFill/>
          <a:ln>
            <a:miter lim="800000"/>
            <a:headEnd/>
            <a:tailEnd/>
          </a:ln>
        </p:spPr>
        <p:txBody>
          <a:bodyPr/>
          <a:lstStyle/>
          <a:p>
            <a:fld id="{EE71FC6B-BC44-4F5F-8618-E2B7524BC210}" type="slidenum">
              <a:rPr lang="da-DK" smtClean="0"/>
              <a:pPr/>
              <a:t>6</a:t>
            </a:fld>
            <a:endParaRPr lang="da-DK" smtClean="0"/>
          </a:p>
        </p:txBody>
      </p:sp>
      <p:sp>
        <p:nvSpPr>
          <p:cNvPr id="9219" name="Rectangle 2"/>
          <p:cNvSpPr>
            <a:spLocks noGrp="1" noChangeArrowheads="1"/>
          </p:cNvSpPr>
          <p:nvPr>
            <p:ph type="body" sz="half" idx="2"/>
          </p:nvPr>
        </p:nvSpPr>
        <p:spPr>
          <a:xfrm>
            <a:off x="3179763" y="600075"/>
            <a:ext cx="5364162" cy="6088063"/>
          </a:xfrm>
        </p:spPr>
        <p:txBody>
          <a:bodyPr/>
          <a:lstStyle/>
          <a:p>
            <a:pPr marL="0" indent="0" eaLnBrk="1" hangingPunct="1">
              <a:buFontTx/>
              <a:buNone/>
            </a:pPr>
            <a:r>
              <a:rPr lang="da-DK" sz="1800" b="1" dirty="0" smtClean="0"/>
              <a:t>Fase 2: industrisamfundets bibliotek:</a:t>
            </a:r>
          </a:p>
          <a:p>
            <a:pPr marL="0" indent="0" eaLnBrk="1" hangingPunct="1">
              <a:buFontTx/>
              <a:buNone/>
            </a:pPr>
            <a:r>
              <a:rPr lang="da-DK" sz="1800" dirty="0" smtClean="0"/>
              <a:t>Konsolidering i forhold til opbygning af samlinger og service</a:t>
            </a:r>
            <a:br>
              <a:rPr lang="da-DK" sz="1800" dirty="0" smtClean="0"/>
            </a:br>
            <a:endParaRPr lang="da-DK" sz="1800" dirty="0" smtClean="0"/>
          </a:p>
          <a:p>
            <a:pPr marL="0" indent="0" eaLnBrk="1" hangingPunct="1">
              <a:buFontTx/>
              <a:buNone/>
            </a:pPr>
            <a:r>
              <a:rPr lang="da-DK" sz="1800" dirty="0" smtClean="0"/>
              <a:t>Fælles udgangspunkt for samarbejde med etablering af biblioteksskolen og bibliotekar-uddannelsen i 1918. Bibliotekaren med de rette kundskaber, det rette syn på opgaven samt særlige professionelle kvalifikationer ansås som en betingelse for realiseringen af den oprindelige vision om folkebibliotekets – bogens, kundskabens og oplysningens – udbredelse.</a:t>
            </a:r>
            <a:endParaRPr lang="da-DK" sz="1800" b="1" dirty="0" smtClean="0"/>
          </a:p>
          <a:p>
            <a:pPr marL="0" indent="0" eaLnBrk="1" hangingPunct="1">
              <a:buFontTx/>
              <a:buNone/>
            </a:pPr>
            <a:endParaRPr lang="da-DK" sz="1800" dirty="0" smtClean="0"/>
          </a:p>
          <a:p>
            <a:pPr marL="0" indent="0" eaLnBrk="1" hangingPunct="1">
              <a:buFontTx/>
              <a:buNone/>
            </a:pPr>
            <a:r>
              <a:rPr lang="da-DK" sz="1800" dirty="0" smtClean="0"/>
              <a:t>Den første </a:t>
            </a:r>
            <a:r>
              <a:rPr lang="da-DK" sz="1800" b="1" dirty="0" smtClean="0"/>
              <a:t>bibliotekslov</a:t>
            </a:r>
            <a:r>
              <a:rPr lang="da-DK" sz="1800" dirty="0" smtClean="0"/>
              <a:t> af 1920 og oprettelsen af </a:t>
            </a:r>
            <a:r>
              <a:rPr lang="da-DK" sz="1800" b="1" dirty="0" smtClean="0"/>
              <a:t>Statens bibliotekstilsyn </a:t>
            </a:r>
            <a:r>
              <a:rPr lang="da-DK" sz="1800" dirty="0" smtClean="0"/>
              <a:t>betød </a:t>
            </a:r>
            <a:r>
              <a:rPr lang="da-DK" sz="1800" b="1" dirty="0" smtClean="0"/>
              <a:t>standardisering</a:t>
            </a:r>
            <a:r>
              <a:rPr lang="da-DK" sz="1800" dirty="0" smtClean="0"/>
              <a:t> og tjente til at gøre bibliotekerne til det moderne, </a:t>
            </a:r>
            <a:r>
              <a:rPr lang="da-DK" sz="1800" b="1" dirty="0" smtClean="0"/>
              <a:t>demokratiske samfunds centrale institution </a:t>
            </a:r>
            <a:r>
              <a:rPr lang="da-DK" sz="1800" dirty="0" smtClean="0"/>
              <a:t>for oplysning, kundskab og dannelse, selvom dannelse ikke figurerede direkte i </a:t>
            </a:r>
            <a:r>
              <a:rPr lang="da-DK" sz="1800" i="1" dirty="0" smtClean="0"/>
              <a:t>bibliotekslovens formålsparagraf: </a:t>
            </a:r>
            <a:r>
              <a:rPr lang="da-DK" sz="1800" b="1" i="1" dirty="0" smtClean="0"/>
              <a:t>At udbrede kundskaber og almindelig oplysning. </a:t>
            </a:r>
            <a:r>
              <a:rPr lang="da-DK" sz="1800" dirty="0" smtClean="0"/>
              <a:t>Dannelsesformålet blev indirekte formuleret i bekendtgørelsen til loven. </a:t>
            </a:r>
          </a:p>
          <a:p>
            <a:pPr marL="0" indent="0" eaLnBrk="1" hangingPunct="1">
              <a:buFontTx/>
              <a:buNone/>
            </a:pPr>
            <a:endParaRPr lang="da-DK" sz="1200" dirty="0" smtClean="0"/>
          </a:p>
        </p:txBody>
      </p:sp>
      <p:sp>
        <p:nvSpPr>
          <p:cNvPr id="4" name="Rectangle 3"/>
          <p:cNvSpPr/>
          <p:nvPr/>
        </p:nvSpPr>
        <p:spPr>
          <a:xfrm>
            <a:off x="0" y="214313"/>
            <a:ext cx="4489450" cy="357187"/>
          </a:xfrm>
          <a:prstGeom prst="rect">
            <a:avLst/>
          </a:prstGeom>
          <a:solidFill>
            <a:srgbClr val="625C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sz="1800">
              <a:solidFill>
                <a:srgbClr val="FFFFFF"/>
              </a:solidFill>
            </a:endParaRPr>
          </a:p>
        </p:txBody>
      </p:sp>
      <p:sp>
        <p:nvSpPr>
          <p:cNvPr id="5" name="Rectangle 4"/>
          <p:cNvSpPr/>
          <p:nvPr/>
        </p:nvSpPr>
        <p:spPr>
          <a:xfrm>
            <a:off x="0" y="500063"/>
            <a:ext cx="3163888" cy="142875"/>
          </a:xfrm>
          <a:prstGeom prst="rect">
            <a:avLst/>
          </a:prstGeom>
          <a:solidFill>
            <a:srgbClr val="9896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sz="1800">
              <a:solidFill>
                <a:srgbClr val="FFFFFF"/>
              </a:solidFill>
            </a:endParaRPr>
          </a:p>
        </p:txBody>
      </p:sp>
      <p:sp>
        <p:nvSpPr>
          <p:cNvPr id="6" name="Rectangle 5"/>
          <p:cNvSpPr/>
          <p:nvPr/>
        </p:nvSpPr>
        <p:spPr>
          <a:xfrm>
            <a:off x="0" y="0"/>
            <a:ext cx="4286250" cy="428625"/>
          </a:xfrm>
          <a:prstGeom prst="rect">
            <a:avLst/>
          </a:prstGeom>
          <a:solidFill>
            <a:srgbClr val="1A1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sz="1800">
              <a:solidFill>
                <a:srgbClr val="FFFFFF"/>
              </a:solidFill>
            </a:endParaRPr>
          </a:p>
        </p:txBody>
      </p:sp>
      <p:sp>
        <p:nvSpPr>
          <p:cNvPr id="9223" name="TextBox 7"/>
          <p:cNvSpPr txBox="1">
            <a:spLocks noChangeArrowheads="1"/>
          </p:cNvSpPr>
          <p:nvPr/>
        </p:nvSpPr>
        <p:spPr bwMode="auto">
          <a:xfrm>
            <a:off x="73025" y="71438"/>
            <a:ext cx="4576763" cy="336550"/>
          </a:xfrm>
          <a:prstGeom prst="rect">
            <a:avLst/>
          </a:prstGeom>
          <a:noFill/>
          <a:ln w="9525">
            <a:noFill/>
            <a:miter lim="800000"/>
            <a:headEnd/>
            <a:tailEnd/>
          </a:ln>
        </p:spPr>
        <p:txBody>
          <a:bodyPr>
            <a:spAutoFit/>
          </a:bodyPr>
          <a:lstStyle/>
          <a:p>
            <a:pPr eaLnBrk="1" hangingPunct="1"/>
            <a:r>
              <a:rPr lang="da-DK" sz="1600" smtClean="0">
                <a:solidFill>
                  <a:srgbClr val="FFFFFF"/>
                </a:solidFill>
                <a:latin typeface="Georgia" pitchFamily="18" charset="0"/>
                <a:ea typeface="+mn-ea"/>
              </a:rPr>
              <a:t>HISTORISK RIDS: BIBLIOTEKETS 4 FASER</a:t>
            </a:r>
          </a:p>
        </p:txBody>
      </p:sp>
      <p:pic>
        <p:nvPicPr>
          <p:cNvPr id="9224" name="Picture 7" descr="dieselhouse1"/>
          <p:cNvPicPr>
            <a:picLocks noChangeAspect="1" noChangeArrowheads="1"/>
          </p:cNvPicPr>
          <p:nvPr/>
        </p:nvPicPr>
        <p:blipFill>
          <a:blip r:embed="rId3" cstate="email"/>
          <a:srcRect/>
          <a:stretch>
            <a:fillRect/>
          </a:stretch>
        </p:blipFill>
        <p:spPr bwMode="auto">
          <a:xfrm>
            <a:off x="190500" y="850900"/>
            <a:ext cx="301625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ladsholder til diasnummer 3"/>
          <p:cNvSpPr>
            <a:spLocks noGrp="1"/>
          </p:cNvSpPr>
          <p:nvPr>
            <p:ph type="sldNum" sz="quarter" idx="12"/>
          </p:nvPr>
        </p:nvSpPr>
        <p:spPr/>
        <p:txBody>
          <a:bodyPr/>
          <a:lstStyle/>
          <a:p>
            <a:pPr>
              <a:defRPr/>
            </a:pPr>
            <a:fld id="{32306CE1-8F29-4CC2-9FC3-DB2DCF7F6109}" type="slidenum">
              <a:rPr lang="da-DK">
                <a:solidFill>
                  <a:srgbClr val="000000"/>
                </a:solidFill>
              </a:rPr>
              <a:pPr>
                <a:defRPr/>
              </a:pPr>
              <a:t>7</a:t>
            </a:fld>
            <a:endParaRPr lang="da-DK">
              <a:solidFill>
                <a:srgbClr val="000000"/>
              </a:solidFill>
            </a:endParaRPr>
          </a:p>
        </p:txBody>
      </p:sp>
      <p:sp>
        <p:nvSpPr>
          <p:cNvPr id="10243" name="Text Box 2"/>
          <p:cNvSpPr txBox="1">
            <a:spLocks noChangeArrowheads="1"/>
          </p:cNvSpPr>
          <p:nvPr/>
        </p:nvSpPr>
        <p:spPr bwMode="auto">
          <a:xfrm>
            <a:off x="395288" y="404813"/>
            <a:ext cx="2984500" cy="366712"/>
          </a:xfrm>
          <a:prstGeom prst="rect">
            <a:avLst/>
          </a:prstGeom>
          <a:noFill/>
          <a:ln w="9525">
            <a:noFill/>
            <a:miter lim="800000"/>
            <a:headEnd/>
            <a:tailEnd/>
          </a:ln>
        </p:spPr>
        <p:txBody>
          <a:bodyPr>
            <a:spAutoFit/>
          </a:bodyPr>
          <a:lstStyle/>
          <a:p>
            <a:pPr eaLnBrk="1" hangingPunct="1">
              <a:spcBef>
                <a:spcPct val="50000"/>
              </a:spcBef>
            </a:pPr>
            <a:r>
              <a:rPr lang="da-DK" sz="1800" b="1" smtClean="0">
                <a:solidFill>
                  <a:srgbClr val="FFFFFF"/>
                </a:solidFill>
                <a:latin typeface="Georgia" pitchFamily="18" charset="0"/>
                <a:ea typeface="+mn-ea"/>
              </a:rPr>
              <a:t>Biblioteksudviklingen 2</a:t>
            </a:r>
          </a:p>
        </p:txBody>
      </p:sp>
      <p:sp>
        <p:nvSpPr>
          <p:cNvPr id="10244" name="Line 3"/>
          <p:cNvSpPr>
            <a:spLocks noChangeShapeType="1"/>
          </p:cNvSpPr>
          <p:nvPr/>
        </p:nvSpPr>
        <p:spPr bwMode="auto">
          <a:xfrm>
            <a:off x="538163" y="5589588"/>
            <a:ext cx="7488237" cy="0"/>
          </a:xfrm>
          <a:prstGeom prst="line">
            <a:avLst/>
          </a:prstGeom>
          <a:noFill/>
          <a:ln w="50800">
            <a:solidFill>
              <a:schemeClr val="bg1"/>
            </a:solidFill>
            <a:round/>
            <a:headEnd/>
            <a:tailEnd/>
          </a:ln>
        </p:spPr>
        <p:txBody>
          <a:bodyPr/>
          <a:lstStyle/>
          <a:p>
            <a:pPr eaLnBrk="1" hangingPunct="1"/>
            <a:endParaRPr lang="da-DK" sz="1800" smtClean="0">
              <a:solidFill>
                <a:srgbClr val="000000"/>
              </a:solidFill>
              <a:latin typeface="Calibri" pitchFamily="34" charset="0"/>
              <a:ea typeface="+mn-ea"/>
            </a:endParaRPr>
          </a:p>
        </p:txBody>
      </p:sp>
      <p:sp>
        <p:nvSpPr>
          <p:cNvPr id="10245" name="Text Box 4"/>
          <p:cNvSpPr txBox="1">
            <a:spLocks noChangeArrowheads="1"/>
          </p:cNvSpPr>
          <p:nvPr/>
        </p:nvSpPr>
        <p:spPr bwMode="auto">
          <a:xfrm>
            <a:off x="466725" y="5734050"/>
            <a:ext cx="6911975" cy="304800"/>
          </a:xfrm>
          <a:prstGeom prst="rect">
            <a:avLst/>
          </a:prstGeom>
          <a:noFill/>
          <a:ln w="9525">
            <a:noFill/>
            <a:miter lim="800000"/>
            <a:headEnd/>
            <a:tailEnd/>
          </a:ln>
        </p:spPr>
        <p:txBody>
          <a:bodyPr>
            <a:spAutoFit/>
          </a:bodyPr>
          <a:lstStyle/>
          <a:p>
            <a:pPr eaLnBrk="1" hangingPunct="1">
              <a:spcBef>
                <a:spcPct val="50000"/>
              </a:spcBef>
            </a:pPr>
            <a:r>
              <a:rPr lang="da-DK" sz="1400" b="1" smtClean="0">
                <a:solidFill>
                  <a:srgbClr val="FFFFFF"/>
                </a:solidFill>
                <a:latin typeface="NordlingBQ-Regular" pitchFamily="50" charset="0"/>
                <a:ea typeface="+mn-ea"/>
              </a:rPr>
              <a:t>Samfundsudvikling</a:t>
            </a:r>
          </a:p>
        </p:txBody>
      </p:sp>
      <p:sp>
        <p:nvSpPr>
          <p:cNvPr id="10246" name="Text Box 5"/>
          <p:cNvSpPr txBox="1">
            <a:spLocks noChangeArrowheads="1"/>
          </p:cNvSpPr>
          <p:nvPr/>
        </p:nvSpPr>
        <p:spPr bwMode="auto">
          <a:xfrm>
            <a:off x="684213" y="4797425"/>
            <a:ext cx="2590800" cy="304800"/>
          </a:xfrm>
          <a:prstGeom prst="rect">
            <a:avLst/>
          </a:prstGeom>
          <a:noFill/>
          <a:ln w="9525">
            <a:noFill/>
            <a:miter lim="800000"/>
            <a:headEnd/>
            <a:tailEnd/>
          </a:ln>
        </p:spPr>
        <p:txBody>
          <a:bodyPr>
            <a:spAutoFit/>
          </a:bodyPr>
          <a:lstStyle/>
          <a:p>
            <a:pPr eaLnBrk="1" hangingPunct="1">
              <a:spcBef>
                <a:spcPct val="50000"/>
              </a:spcBef>
            </a:pPr>
            <a:r>
              <a:rPr lang="da-DK" sz="1400" b="1" smtClean="0">
                <a:solidFill>
                  <a:srgbClr val="FFFFFF"/>
                </a:solidFill>
                <a:latin typeface="NordlingBQ-Regular" pitchFamily="50" charset="0"/>
                <a:ea typeface="+mn-ea"/>
              </a:rPr>
              <a:t>Parlamentarismen</a:t>
            </a:r>
          </a:p>
        </p:txBody>
      </p:sp>
      <p:sp>
        <p:nvSpPr>
          <p:cNvPr id="10247" name="Text Box 6"/>
          <p:cNvSpPr txBox="1">
            <a:spLocks noChangeArrowheads="1"/>
          </p:cNvSpPr>
          <p:nvPr/>
        </p:nvSpPr>
        <p:spPr bwMode="auto">
          <a:xfrm>
            <a:off x="1185863" y="5211763"/>
            <a:ext cx="792162" cy="274637"/>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1900</a:t>
            </a:r>
          </a:p>
        </p:txBody>
      </p:sp>
      <p:sp>
        <p:nvSpPr>
          <p:cNvPr id="10248" name="Text Box 7"/>
          <p:cNvSpPr txBox="1">
            <a:spLocks noChangeArrowheads="1"/>
          </p:cNvSpPr>
          <p:nvPr/>
        </p:nvSpPr>
        <p:spPr bwMode="auto">
          <a:xfrm>
            <a:off x="3849688" y="5229225"/>
            <a:ext cx="792162"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1950</a:t>
            </a:r>
          </a:p>
        </p:txBody>
      </p:sp>
      <p:sp>
        <p:nvSpPr>
          <p:cNvPr id="10249" name="Text Box 8"/>
          <p:cNvSpPr txBox="1">
            <a:spLocks noChangeArrowheads="1"/>
          </p:cNvSpPr>
          <p:nvPr/>
        </p:nvSpPr>
        <p:spPr bwMode="auto">
          <a:xfrm>
            <a:off x="684213" y="4221163"/>
            <a:ext cx="2590800" cy="487362"/>
          </a:xfrm>
          <a:prstGeom prst="rect">
            <a:avLst/>
          </a:prstGeom>
          <a:noFill/>
          <a:ln w="9525">
            <a:noFill/>
            <a:miter lim="800000"/>
            <a:headEnd/>
            <a:tailEnd/>
          </a:ln>
        </p:spPr>
        <p:txBody>
          <a:bodyPr>
            <a:spAutoFit/>
          </a:bodyPr>
          <a:lstStyle/>
          <a:p>
            <a:pPr eaLnBrk="1" hangingPunct="1">
              <a:spcBef>
                <a:spcPct val="50000"/>
              </a:spcBef>
            </a:pPr>
            <a:r>
              <a:rPr lang="da-DK" sz="1200" b="1" i="1" smtClean="0">
                <a:solidFill>
                  <a:srgbClr val="FFFFFF"/>
                </a:solidFill>
                <a:latin typeface="NordlingBQ-Regular" pitchFamily="50" charset="0"/>
                <a:ea typeface="+mn-ea"/>
              </a:rPr>
              <a:t>’en oplyst befolkning er en forudsætning for et demokrati</a:t>
            </a:r>
            <a:r>
              <a:rPr lang="da-DK" sz="1400" b="1" smtClean="0">
                <a:solidFill>
                  <a:srgbClr val="FFFFFF"/>
                </a:solidFill>
                <a:latin typeface="NordlingBQ-Regular" pitchFamily="50" charset="0"/>
                <a:ea typeface="+mn-ea"/>
              </a:rPr>
              <a:t>’</a:t>
            </a:r>
          </a:p>
        </p:txBody>
      </p:sp>
      <p:sp>
        <p:nvSpPr>
          <p:cNvPr id="10250" name="AutoShape 9"/>
          <p:cNvSpPr>
            <a:spLocks noChangeArrowheads="1"/>
          </p:cNvSpPr>
          <p:nvPr/>
        </p:nvSpPr>
        <p:spPr bwMode="auto">
          <a:xfrm>
            <a:off x="1258888" y="3789363"/>
            <a:ext cx="287337" cy="287337"/>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1" hangingPunct="1"/>
            <a:endParaRPr lang="da-DK" sz="1800" smtClean="0">
              <a:solidFill>
                <a:srgbClr val="000000"/>
              </a:solidFill>
              <a:latin typeface="Calibri" pitchFamily="34" charset="0"/>
              <a:ea typeface="+mn-ea"/>
            </a:endParaRPr>
          </a:p>
        </p:txBody>
      </p:sp>
      <p:sp>
        <p:nvSpPr>
          <p:cNvPr id="10251" name="Text Box 10"/>
          <p:cNvSpPr txBox="1">
            <a:spLocks noChangeArrowheads="1"/>
          </p:cNvSpPr>
          <p:nvPr/>
        </p:nvSpPr>
        <p:spPr bwMode="auto">
          <a:xfrm>
            <a:off x="682625" y="3141663"/>
            <a:ext cx="2590800" cy="457200"/>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Lige adgang til viden, fælles opgave, fælles standarder</a:t>
            </a:r>
            <a:endParaRPr lang="da-DK" sz="1400" b="1" smtClean="0">
              <a:solidFill>
                <a:srgbClr val="FFFFFF"/>
              </a:solidFill>
              <a:latin typeface="NordlingBQ-Regular" pitchFamily="50" charset="0"/>
              <a:ea typeface="+mn-ea"/>
            </a:endParaRPr>
          </a:p>
        </p:txBody>
      </p:sp>
      <p:sp>
        <p:nvSpPr>
          <p:cNvPr id="10252" name="AutoShape 11"/>
          <p:cNvSpPr>
            <a:spLocks noChangeArrowheads="1"/>
          </p:cNvSpPr>
          <p:nvPr/>
        </p:nvSpPr>
        <p:spPr bwMode="auto">
          <a:xfrm>
            <a:off x="1258888" y="2636838"/>
            <a:ext cx="287337" cy="288925"/>
          </a:xfrm>
          <a:prstGeom prst="upArrow">
            <a:avLst>
              <a:gd name="adj1" fmla="val 50000"/>
              <a:gd name="adj2" fmla="val 25138"/>
            </a:avLst>
          </a:prstGeom>
          <a:solidFill>
            <a:schemeClr val="accent1"/>
          </a:solidFill>
          <a:ln w="9525">
            <a:solidFill>
              <a:schemeClr val="tx1"/>
            </a:solidFill>
            <a:miter lim="800000"/>
            <a:headEnd/>
            <a:tailEnd/>
          </a:ln>
        </p:spPr>
        <p:txBody>
          <a:bodyPr wrap="none" anchor="ctr"/>
          <a:lstStyle/>
          <a:p>
            <a:pPr eaLnBrk="1" hangingPunct="1"/>
            <a:endParaRPr lang="da-DK" sz="1800" smtClean="0">
              <a:solidFill>
                <a:srgbClr val="000000"/>
              </a:solidFill>
              <a:latin typeface="Calibri" pitchFamily="34" charset="0"/>
              <a:ea typeface="+mn-ea"/>
            </a:endParaRPr>
          </a:p>
        </p:txBody>
      </p:sp>
      <p:sp>
        <p:nvSpPr>
          <p:cNvPr id="10253" name="Text Box 12"/>
          <p:cNvSpPr txBox="1">
            <a:spLocks noChangeArrowheads="1"/>
          </p:cNvSpPr>
          <p:nvPr/>
        </p:nvSpPr>
        <p:spPr bwMode="auto">
          <a:xfrm>
            <a:off x="682625" y="1916113"/>
            <a:ext cx="2590800" cy="304800"/>
          </a:xfrm>
          <a:prstGeom prst="rect">
            <a:avLst/>
          </a:prstGeom>
          <a:noFill/>
          <a:ln w="9525">
            <a:noFill/>
            <a:miter lim="800000"/>
            <a:headEnd/>
            <a:tailEnd/>
          </a:ln>
        </p:spPr>
        <p:txBody>
          <a:bodyPr>
            <a:spAutoFit/>
          </a:bodyPr>
          <a:lstStyle/>
          <a:p>
            <a:pPr eaLnBrk="1" hangingPunct="1">
              <a:spcBef>
                <a:spcPct val="50000"/>
              </a:spcBef>
            </a:pPr>
            <a:r>
              <a:rPr lang="da-DK" sz="1400" b="1" u="sng" smtClean="0">
                <a:solidFill>
                  <a:srgbClr val="FF0000"/>
                </a:solidFill>
                <a:latin typeface="NordlingBQ-Regular" pitchFamily="50" charset="0"/>
                <a:ea typeface="+mn-ea"/>
              </a:rPr>
              <a:t>Folkebiblioteket</a:t>
            </a:r>
          </a:p>
        </p:txBody>
      </p:sp>
      <p:sp>
        <p:nvSpPr>
          <p:cNvPr id="10254" name="Line 13"/>
          <p:cNvSpPr>
            <a:spLocks noChangeShapeType="1"/>
          </p:cNvSpPr>
          <p:nvPr/>
        </p:nvSpPr>
        <p:spPr bwMode="auto">
          <a:xfrm>
            <a:off x="2195513" y="2132013"/>
            <a:ext cx="5903912" cy="0"/>
          </a:xfrm>
          <a:prstGeom prst="line">
            <a:avLst/>
          </a:prstGeom>
          <a:noFill/>
          <a:ln w="50800">
            <a:solidFill>
              <a:srgbClr val="FF0000"/>
            </a:solidFill>
            <a:round/>
            <a:headEnd/>
            <a:tailEnd/>
          </a:ln>
        </p:spPr>
        <p:txBody>
          <a:bodyPr/>
          <a:lstStyle/>
          <a:p>
            <a:pPr eaLnBrk="1" hangingPunct="1"/>
            <a:endParaRPr lang="da-DK" sz="1800" smtClean="0">
              <a:solidFill>
                <a:srgbClr val="000000"/>
              </a:solidFill>
              <a:latin typeface="Calibri" pitchFamily="34" charset="0"/>
              <a:ea typeface="+mn-ea"/>
            </a:endParaRPr>
          </a:p>
        </p:txBody>
      </p:sp>
      <p:sp>
        <p:nvSpPr>
          <p:cNvPr id="231438" name="Text Box 14"/>
          <p:cNvSpPr txBox="1">
            <a:spLocks noChangeArrowheads="1"/>
          </p:cNvSpPr>
          <p:nvPr/>
        </p:nvSpPr>
        <p:spPr bwMode="auto">
          <a:xfrm>
            <a:off x="2122488" y="1628775"/>
            <a:ext cx="2590800"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Bibliotekslov</a:t>
            </a:r>
            <a:endParaRPr lang="da-DK" sz="1400" b="1" smtClean="0">
              <a:solidFill>
                <a:srgbClr val="FFFFFF"/>
              </a:solidFill>
              <a:latin typeface="NordlingBQ-Regular" pitchFamily="50" charset="0"/>
              <a:ea typeface="+mn-ea"/>
            </a:endParaRPr>
          </a:p>
        </p:txBody>
      </p:sp>
      <p:sp>
        <p:nvSpPr>
          <p:cNvPr id="231439" name="Text Box 15"/>
          <p:cNvSpPr txBox="1">
            <a:spLocks noChangeArrowheads="1"/>
          </p:cNvSpPr>
          <p:nvPr/>
        </p:nvSpPr>
        <p:spPr bwMode="auto">
          <a:xfrm>
            <a:off x="2122488" y="1268413"/>
            <a:ext cx="2590800" cy="274637"/>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Biblioteksskole</a:t>
            </a:r>
            <a:endParaRPr lang="da-DK" sz="1400" b="1" smtClean="0">
              <a:solidFill>
                <a:srgbClr val="FFFFFF"/>
              </a:solidFill>
              <a:latin typeface="NordlingBQ-Regular" pitchFamily="50" charset="0"/>
              <a:ea typeface="+mn-ea"/>
            </a:endParaRPr>
          </a:p>
        </p:txBody>
      </p:sp>
      <p:sp>
        <p:nvSpPr>
          <p:cNvPr id="231440" name="Text Box 16"/>
          <p:cNvSpPr txBox="1">
            <a:spLocks noChangeArrowheads="1"/>
          </p:cNvSpPr>
          <p:nvPr/>
        </p:nvSpPr>
        <p:spPr bwMode="auto">
          <a:xfrm>
            <a:off x="3562350" y="1052513"/>
            <a:ext cx="2590800" cy="274637"/>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Statens bibliotekstilsyn</a:t>
            </a:r>
            <a:endParaRPr lang="da-DK" sz="1400" b="1" smtClean="0">
              <a:solidFill>
                <a:srgbClr val="FFFFFF"/>
              </a:solidFill>
              <a:latin typeface="NordlingBQ-Regular" pitchFamily="50" charset="0"/>
              <a:ea typeface="+mn-ea"/>
            </a:endParaRPr>
          </a:p>
        </p:txBody>
      </p:sp>
      <p:sp>
        <p:nvSpPr>
          <p:cNvPr id="231441" name="Text Box 17"/>
          <p:cNvSpPr txBox="1">
            <a:spLocks noChangeArrowheads="1"/>
          </p:cNvSpPr>
          <p:nvPr/>
        </p:nvSpPr>
        <p:spPr bwMode="auto">
          <a:xfrm>
            <a:off x="3562350" y="1412875"/>
            <a:ext cx="2590800"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Biblioteker kommunale</a:t>
            </a:r>
            <a:endParaRPr lang="da-DK" sz="1400" b="1" smtClean="0">
              <a:solidFill>
                <a:srgbClr val="FFFFFF"/>
              </a:solidFill>
              <a:latin typeface="NordlingBQ-Regular" pitchFamily="50" charset="0"/>
              <a:ea typeface="+mn-ea"/>
            </a:endParaRPr>
          </a:p>
        </p:txBody>
      </p:sp>
      <p:sp>
        <p:nvSpPr>
          <p:cNvPr id="231442" name="Text Box 18"/>
          <p:cNvSpPr txBox="1">
            <a:spLocks noChangeArrowheads="1"/>
          </p:cNvSpPr>
          <p:nvPr/>
        </p:nvSpPr>
        <p:spPr bwMode="auto">
          <a:xfrm>
            <a:off x="2843213" y="2132013"/>
            <a:ext cx="2590800" cy="304800"/>
          </a:xfrm>
          <a:prstGeom prst="rect">
            <a:avLst/>
          </a:prstGeom>
          <a:noFill/>
          <a:ln w="9525">
            <a:noFill/>
            <a:miter lim="800000"/>
            <a:headEnd/>
            <a:tailEnd/>
          </a:ln>
        </p:spPr>
        <p:txBody>
          <a:bodyPr>
            <a:spAutoFit/>
          </a:bodyPr>
          <a:lstStyle/>
          <a:p>
            <a:pPr eaLnBrk="1" hangingPunct="1">
              <a:spcBef>
                <a:spcPct val="50000"/>
              </a:spcBef>
            </a:pPr>
            <a:r>
              <a:rPr lang="da-DK" sz="1400" b="1" smtClean="0">
                <a:solidFill>
                  <a:srgbClr val="FFFFFF"/>
                </a:solidFill>
                <a:latin typeface="NordlingBQ-Regular" pitchFamily="50" charset="0"/>
                <a:ea typeface="+mn-ea"/>
              </a:rPr>
              <a:t>Konsolidering</a:t>
            </a:r>
          </a:p>
        </p:txBody>
      </p:sp>
      <p:sp>
        <p:nvSpPr>
          <p:cNvPr id="231443" name="Text Box 19"/>
          <p:cNvSpPr txBox="1">
            <a:spLocks noChangeArrowheads="1"/>
          </p:cNvSpPr>
          <p:nvPr/>
        </p:nvSpPr>
        <p:spPr bwMode="auto">
          <a:xfrm>
            <a:off x="3563938" y="1785938"/>
            <a:ext cx="2590800" cy="274637"/>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Faglig leder, professionalisering</a:t>
            </a:r>
            <a:endParaRPr lang="da-DK" sz="1400" b="1" smtClean="0">
              <a:solidFill>
                <a:srgbClr val="FFFFFF"/>
              </a:solidFill>
              <a:latin typeface="NordlingBQ-Regular" pitchFamily="50" charset="0"/>
              <a:ea typeface="+mn-ea"/>
            </a:endParaRPr>
          </a:p>
        </p:txBody>
      </p:sp>
      <p:sp>
        <p:nvSpPr>
          <p:cNvPr id="231444" name="Text Box 20"/>
          <p:cNvSpPr txBox="1">
            <a:spLocks noChangeArrowheads="1"/>
          </p:cNvSpPr>
          <p:nvPr/>
        </p:nvSpPr>
        <p:spPr bwMode="auto">
          <a:xfrm>
            <a:off x="3709988" y="4306888"/>
            <a:ext cx="2590800" cy="274637"/>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Modernitet</a:t>
            </a:r>
            <a:endParaRPr lang="da-DK" sz="1400" b="1" smtClean="0">
              <a:solidFill>
                <a:srgbClr val="FFFFFF"/>
              </a:solidFill>
              <a:latin typeface="NordlingBQ-Regular" pitchFamily="50" charset="0"/>
              <a:ea typeface="+mn-ea"/>
            </a:endParaRPr>
          </a:p>
        </p:txBody>
      </p:sp>
      <p:sp>
        <p:nvSpPr>
          <p:cNvPr id="231445" name="Text Box 21"/>
          <p:cNvSpPr txBox="1">
            <a:spLocks noChangeArrowheads="1"/>
          </p:cNvSpPr>
          <p:nvPr/>
        </p:nvSpPr>
        <p:spPr bwMode="auto">
          <a:xfrm>
            <a:off x="2916238" y="3860800"/>
            <a:ext cx="2590800"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Industrialisering</a:t>
            </a:r>
            <a:endParaRPr lang="da-DK" sz="1400" b="1" smtClean="0">
              <a:solidFill>
                <a:srgbClr val="FFFFFF"/>
              </a:solidFill>
              <a:latin typeface="NordlingBQ-Regular" pitchFamily="50" charset="0"/>
              <a:ea typeface="+mn-ea"/>
            </a:endParaRPr>
          </a:p>
        </p:txBody>
      </p:sp>
      <p:sp>
        <p:nvSpPr>
          <p:cNvPr id="231446" name="Text Box 22"/>
          <p:cNvSpPr txBox="1">
            <a:spLocks noChangeArrowheads="1"/>
          </p:cNvSpPr>
          <p:nvPr/>
        </p:nvSpPr>
        <p:spPr bwMode="auto">
          <a:xfrm>
            <a:off x="3276600" y="3441700"/>
            <a:ext cx="2590800" cy="457200"/>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0000"/>
                </a:solidFill>
                <a:latin typeface="NordlingBQ-Regular" pitchFamily="50" charset="0"/>
                <a:ea typeface="+mn-ea"/>
              </a:rPr>
              <a:t>Veldefineret kulturelt univers, trykte kilder</a:t>
            </a:r>
            <a:endParaRPr lang="da-DK" sz="1400" b="1" smtClean="0">
              <a:solidFill>
                <a:srgbClr val="FF0000"/>
              </a:solidFill>
              <a:latin typeface="NordlingBQ-Regular" pitchFamily="50" charset="0"/>
              <a:ea typeface="+mn-ea"/>
            </a:endParaRPr>
          </a:p>
        </p:txBody>
      </p:sp>
      <p:sp>
        <p:nvSpPr>
          <p:cNvPr id="10264" name="AutoShape 23"/>
          <p:cNvSpPr>
            <a:spLocks noChangeArrowheads="1"/>
          </p:cNvSpPr>
          <p:nvPr/>
        </p:nvSpPr>
        <p:spPr bwMode="auto">
          <a:xfrm>
            <a:off x="8026400" y="5516563"/>
            <a:ext cx="576263" cy="144462"/>
          </a:xfrm>
          <a:prstGeom prst="homePlate">
            <a:avLst>
              <a:gd name="adj" fmla="val 99726"/>
            </a:avLst>
          </a:prstGeom>
          <a:solidFill>
            <a:schemeClr val="bg1"/>
          </a:solidFill>
          <a:ln w="9525">
            <a:solidFill>
              <a:schemeClr val="bg1"/>
            </a:solidFill>
            <a:miter lim="800000"/>
            <a:headEnd/>
            <a:tailEnd/>
          </a:ln>
        </p:spPr>
        <p:txBody>
          <a:bodyPr wrap="none" anchor="ctr"/>
          <a:lstStyle/>
          <a:p>
            <a:pPr eaLnBrk="1" hangingPunct="1"/>
            <a:endParaRPr lang="da-DK" sz="1800" smtClean="0">
              <a:solidFill>
                <a:srgbClr val="000000"/>
              </a:solidFill>
              <a:latin typeface="Calibri" pitchFamily="34" charset="0"/>
              <a:ea typeface="+mn-ea"/>
            </a:endParaRPr>
          </a:p>
        </p:txBody>
      </p:sp>
      <p:sp>
        <p:nvSpPr>
          <p:cNvPr id="10265" name="Text Box 24"/>
          <p:cNvSpPr txBox="1">
            <a:spLocks noChangeArrowheads="1"/>
          </p:cNvSpPr>
          <p:nvPr/>
        </p:nvSpPr>
        <p:spPr bwMode="auto">
          <a:xfrm>
            <a:off x="6299200" y="5229225"/>
            <a:ext cx="792163"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2000</a:t>
            </a:r>
          </a:p>
        </p:txBody>
      </p:sp>
      <p:pic>
        <p:nvPicPr>
          <p:cNvPr id="10266" name="Picture 18" descr="Danmarks Biblioteksforening"/>
          <p:cNvPicPr>
            <a:picLocks noChangeAspect="1" noChangeArrowheads="1"/>
          </p:cNvPicPr>
          <p:nvPr/>
        </p:nvPicPr>
        <p:blipFill>
          <a:blip r:embed="rId3" cstate="email"/>
          <a:srcRect/>
          <a:stretch>
            <a:fillRect/>
          </a:stretch>
        </p:blipFill>
        <p:spPr bwMode="auto">
          <a:xfrm>
            <a:off x="1741488" y="5110163"/>
            <a:ext cx="704850" cy="70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4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14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14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14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14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14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14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1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8" grpId="0"/>
      <p:bldP spid="231439" grpId="0"/>
      <p:bldP spid="231440" grpId="0"/>
      <p:bldP spid="231441" grpId="0"/>
      <p:bldP spid="231442" grpId="0"/>
      <p:bldP spid="231443" grpId="0"/>
      <p:bldP spid="231444" grpId="0"/>
      <p:bldP spid="231445" grpId="0"/>
      <p:bldP spid="2314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dsholder til diasnummer 6"/>
          <p:cNvSpPr>
            <a:spLocks noGrp="1"/>
          </p:cNvSpPr>
          <p:nvPr>
            <p:ph type="sldNum" sz="quarter" idx="12"/>
          </p:nvPr>
        </p:nvSpPr>
        <p:spPr bwMode="auto">
          <a:noFill/>
          <a:ln>
            <a:miter lim="800000"/>
            <a:headEnd/>
            <a:tailEnd/>
          </a:ln>
        </p:spPr>
        <p:txBody>
          <a:bodyPr/>
          <a:lstStyle/>
          <a:p>
            <a:fld id="{61A4B262-5060-4BBA-9B30-0D95FCFEF405}" type="slidenum">
              <a:rPr lang="da-DK" smtClean="0"/>
              <a:pPr/>
              <a:t>8</a:t>
            </a:fld>
            <a:endParaRPr lang="da-DK" smtClean="0"/>
          </a:p>
        </p:txBody>
      </p:sp>
      <p:sp>
        <p:nvSpPr>
          <p:cNvPr id="11267" name="Rectangle 2"/>
          <p:cNvSpPr>
            <a:spLocks noGrp="1" noChangeArrowheads="1"/>
          </p:cNvSpPr>
          <p:nvPr>
            <p:ph type="body" sz="half" idx="1"/>
          </p:nvPr>
        </p:nvSpPr>
        <p:spPr>
          <a:xfrm>
            <a:off x="361950" y="1190625"/>
            <a:ext cx="4125913" cy="4840288"/>
          </a:xfrm>
        </p:spPr>
        <p:txBody>
          <a:bodyPr/>
          <a:lstStyle/>
          <a:p>
            <a:pPr marL="0" indent="0" eaLnBrk="1" hangingPunct="1">
              <a:lnSpc>
                <a:spcPct val="80000"/>
              </a:lnSpc>
              <a:buFontTx/>
              <a:buNone/>
            </a:pPr>
            <a:r>
              <a:rPr lang="da-DK" sz="1800" b="1" smtClean="0"/>
              <a:t>Fase 3: velfærdssamfundets bibliotek</a:t>
            </a:r>
          </a:p>
          <a:p>
            <a:pPr marL="0" indent="0" eaLnBrk="1" hangingPunct="1">
              <a:lnSpc>
                <a:spcPct val="80000"/>
              </a:lnSpc>
              <a:buFontTx/>
              <a:buNone/>
            </a:pPr>
            <a:r>
              <a:rPr lang="da-DK" sz="1800" smtClean="0"/>
              <a:t>Systematisk udbygning af afdelinger og filialer – samt medier: grammofonplader og de første musikbiblioteker. </a:t>
            </a:r>
          </a:p>
          <a:p>
            <a:pPr marL="0" indent="0" eaLnBrk="1" hangingPunct="1">
              <a:lnSpc>
                <a:spcPct val="80000"/>
              </a:lnSpc>
              <a:buFontTx/>
              <a:buNone/>
            </a:pPr>
            <a:endParaRPr lang="da-DK" sz="1800" smtClean="0"/>
          </a:p>
          <a:p>
            <a:pPr marL="0" indent="0" eaLnBrk="1" hangingPunct="1">
              <a:lnSpc>
                <a:spcPct val="80000"/>
              </a:lnSpc>
              <a:buFontTx/>
              <a:buNone/>
            </a:pPr>
            <a:r>
              <a:rPr lang="da-DK" sz="1800" smtClean="0"/>
              <a:t>I 1960’erne var visionen om et landsdækkende, organisk bibliotekssystem virkeliggjort med Statens Bibliotekstilsyn (senere Styrelsen) som motor. I 1960 var der ca. 1500 folkebiblioteker – ca. 1/3 var kommunale, resten var foreningsdrevne</a:t>
            </a:r>
          </a:p>
          <a:p>
            <a:pPr marL="0" indent="0" eaLnBrk="1" hangingPunct="1">
              <a:lnSpc>
                <a:spcPct val="80000"/>
              </a:lnSpc>
              <a:buFontTx/>
              <a:buNone/>
            </a:pPr>
            <a:endParaRPr lang="da-DK" sz="1800" smtClean="0"/>
          </a:p>
          <a:p>
            <a:pPr marL="0" indent="0" eaLnBrk="1" hangingPunct="1">
              <a:lnSpc>
                <a:spcPct val="80000"/>
              </a:lnSpc>
              <a:buFontTx/>
              <a:buNone/>
            </a:pPr>
            <a:r>
              <a:rPr lang="da-DK" sz="1800" smtClean="0"/>
              <a:t>Bibliotekslov af 1964, der gør biblioteker obligatoriske som kommunale institutioner (indebar mange lukninger: godt 500 på 5 år) samt fri låneret.</a:t>
            </a:r>
          </a:p>
          <a:p>
            <a:pPr marL="0" indent="0" eaLnBrk="1" hangingPunct="1">
              <a:lnSpc>
                <a:spcPct val="80000"/>
              </a:lnSpc>
              <a:buFontTx/>
              <a:buNone/>
            </a:pPr>
            <a:endParaRPr lang="da-DK" sz="1800" smtClean="0"/>
          </a:p>
          <a:p>
            <a:pPr marL="0" indent="0" eaLnBrk="1" hangingPunct="1">
              <a:lnSpc>
                <a:spcPct val="80000"/>
              </a:lnSpc>
              <a:buFontTx/>
              <a:buNone/>
            </a:pPr>
            <a:r>
              <a:rPr lang="da-DK" sz="1800" smtClean="0"/>
              <a:t>Professionalisering; krav om faguddannet leder af biblioteket for kommuner med mere end 5000 indbyggere.</a:t>
            </a:r>
          </a:p>
        </p:txBody>
      </p:sp>
      <p:pic>
        <p:nvPicPr>
          <p:cNvPr id="11268" name="Picture 3" descr="indgang_s"/>
          <p:cNvPicPr>
            <a:picLocks noChangeAspect="1" noChangeArrowheads="1"/>
          </p:cNvPicPr>
          <p:nvPr/>
        </p:nvPicPr>
        <p:blipFill>
          <a:blip r:embed="rId3" cstate="email"/>
          <a:srcRect/>
          <a:stretch>
            <a:fillRect/>
          </a:stretch>
        </p:blipFill>
        <p:spPr bwMode="auto">
          <a:xfrm>
            <a:off x="5122863" y="1504950"/>
            <a:ext cx="2744787" cy="4095750"/>
          </a:xfrm>
          <a:prstGeom prst="rect">
            <a:avLst/>
          </a:prstGeom>
          <a:noFill/>
          <a:ln w="9525">
            <a:noFill/>
            <a:miter lim="800000"/>
            <a:headEnd/>
            <a:tailEnd/>
          </a:ln>
        </p:spPr>
      </p:pic>
      <p:sp>
        <p:nvSpPr>
          <p:cNvPr id="4" name="Rectangle 3"/>
          <p:cNvSpPr/>
          <p:nvPr/>
        </p:nvSpPr>
        <p:spPr>
          <a:xfrm>
            <a:off x="0" y="642938"/>
            <a:ext cx="4413250" cy="357187"/>
          </a:xfrm>
          <a:prstGeom prst="rect">
            <a:avLst/>
          </a:prstGeom>
          <a:solidFill>
            <a:srgbClr val="625C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sz="1800">
              <a:solidFill>
                <a:srgbClr val="FFFFFF"/>
              </a:solidFill>
            </a:endParaRPr>
          </a:p>
        </p:txBody>
      </p:sp>
      <p:sp>
        <p:nvSpPr>
          <p:cNvPr id="5" name="Rectangle 4"/>
          <p:cNvSpPr/>
          <p:nvPr/>
        </p:nvSpPr>
        <p:spPr>
          <a:xfrm>
            <a:off x="0" y="928688"/>
            <a:ext cx="3109913" cy="142875"/>
          </a:xfrm>
          <a:prstGeom prst="rect">
            <a:avLst/>
          </a:prstGeom>
          <a:solidFill>
            <a:srgbClr val="9896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sz="1800">
              <a:solidFill>
                <a:srgbClr val="FFFFFF"/>
              </a:solidFill>
            </a:endParaRPr>
          </a:p>
        </p:txBody>
      </p:sp>
      <p:sp>
        <p:nvSpPr>
          <p:cNvPr id="6" name="Rectangle 5"/>
          <p:cNvSpPr/>
          <p:nvPr/>
        </p:nvSpPr>
        <p:spPr>
          <a:xfrm>
            <a:off x="0" y="428625"/>
            <a:ext cx="4213225" cy="428625"/>
          </a:xfrm>
          <a:prstGeom prst="rect">
            <a:avLst/>
          </a:prstGeom>
          <a:solidFill>
            <a:srgbClr val="1A1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sz="1800">
              <a:solidFill>
                <a:srgbClr val="FFFFFF"/>
              </a:solidFill>
            </a:endParaRPr>
          </a:p>
        </p:txBody>
      </p:sp>
      <p:sp>
        <p:nvSpPr>
          <p:cNvPr id="11272" name="TextBox 7"/>
          <p:cNvSpPr txBox="1">
            <a:spLocks noChangeArrowheads="1"/>
          </p:cNvSpPr>
          <p:nvPr/>
        </p:nvSpPr>
        <p:spPr bwMode="auto">
          <a:xfrm>
            <a:off x="6350" y="500063"/>
            <a:ext cx="4498975" cy="336550"/>
          </a:xfrm>
          <a:prstGeom prst="rect">
            <a:avLst/>
          </a:prstGeom>
          <a:noFill/>
          <a:ln w="9525">
            <a:noFill/>
            <a:miter lim="800000"/>
            <a:headEnd/>
            <a:tailEnd/>
          </a:ln>
        </p:spPr>
        <p:txBody>
          <a:bodyPr>
            <a:spAutoFit/>
          </a:bodyPr>
          <a:lstStyle/>
          <a:p>
            <a:pPr eaLnBrk="1" hangingPunct="1"/>
            <a:r>
              <a:rPr lang="da-DK" sz="1600" smtClean="0">
                <a:solidFill>
                  <a:srgbClr val="FFFFFF"/>
                </a:solidFill>
                <a:latin typeface="Georgia" pitchFamily="18" charset="0"/>
                <a:ea typeface="+mn-ea"/>
              </a:rPr>
              <a:t>HISTORISK RIDS: BIBLIOTEKETS 4 FASER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ladsholder til diasnummer 3"/>
          <p:cNvSpPr>
            <a:spLocks noGrp="1"/>
          </p:cNvSpPr>
          <p:nvPr>
            <p:ph type="sldNum" sz="quarter" idx="12"/>
          </p:nvPr>
        </p:nvSpPr>
        <p:spPr/>
        <p:txBody>
          <a:bodyPr/>
          <a:lstStyle/>
          <a:p>
            <a:pPr>
              <a:defRPr/>
            </a:pPr>
            <a:fld id="{559E1A82-D276-487F-9286-44CD2BDC6CAC}" type="slidenum">
              <a:rPr lang="da-DK">
                <a:solidFill>
                  <a:srgbClr val="000000"/>
                </a:solidFill>
              </a:rPr>
              <a:pPr>
                <a:defRPr/>
              </a:pPr>
              <a:t>9</a:t>
            </a:fld>
            <a:endParaRPr lang="da-DK">
              <a:solidFill>
                <a:srgbClr val="000000"/>
              </a:solidFill>
            </a:endParaRPr>
          </a:p>
        </p:txBody>
      </p:sp>
      <p:sp>
        <p:nvSpPr>
          <p:cNvPr id="12291" name="Text Box 2"/>
          <p:cNvSpPr txBox="1">
            <a:spLocks noChangeArrowheads="1"/>
          </p:cNvSpPr>
          <p:nvPr/>
        </p:nvSpPr>
        <p:spPr bwMode="auto">
          <a:xfrm>
            <a:off x="395288" y="404813"/>
            <a:ext cx="2997200" cy="366712"/>
          </a:xfrm>
          <a:prstGeom prst="rect">
            <a:avLst/>
          </a:prstGeom>
          <a:noFill/>
          <a:ln w="9525">
            <a:noFill/>
            <a:miter lim="800000"/>
            <a:headEnd/>
            <a:tailEnd/>
          </a:ln>
        </p:spPr>
        <p:txBody>
          <a:bodyPr>
            <a:spAutoFit/>
          </a:bodyPr>
          <a:lstStyle/>
          <a:p>
            <a:pPr eaLnBrk="1" hangingPunct="1">
              <a:spcBef>
                <a:spcPct val="50000"/>
              </a:spcBef>
            </a:pPr>
            <a:r>
              <a:rPr lang="da-DK" sz="1800" b="1" smtClean="0">
                <a:solidFill>
                  <a:srgbClr val="FFFFFF"/>
                </a:solidFill>
                <a:latin typeface="Georgia" pitchFamily="18" charset="0"/>
                <a:ea typeface="+mn-ea"/>
              </a:rPr>
              <a:t>Biblioteksudviklingen 3</a:t>
            </a:r>
          </a:p>
        </p:txBody>
      </p:sp>
      <p:sp>
        <p:nvSpPr>
          <p:cNvPr id="12292" name="Line 3"/>
          <p:cNvSpPr>
            <a:spLocks noChangeShapeType="1"/>
          </p:cNvSpPr>
          <p:nvPr/>
        </p:nvSpPr>
        <p:spPr bwMode="auto">
          <a:xfrm>
            <a:off x="538163" y="5589588"/>
            <a:ext cx="7488237" cy="0"/>
          </a:xfrm>
          <a:prstGeom prst="line">
            <a:avLst/>
          </a:prstGeom>
          <a:noFill/>
          <a:ln w="50800">
            <a:solidFill>
              <a:schemeClr val="bg1"/>
            </a:solidFill>
            <a:round/>
            <a:headEnd/>
            <a:tailEnd/>
          </a:ln>
        </p:spPr>
        <p:txBody>
          <a:bodyPr/>
          <a:lstStyle/>
          <a:p>
            <a:pPr eaLnBrk="1" hangingPunct="1"/>
            <a:endParaRPr lang="da-DK" sz="1800" smtClean="0">
              <a:solidFill>
                <a:srgbClr val="000000"/>
              </a:solidFill>
              <a:latin typeface="Calibri" pitchFamily="34" charset="0"/>
              <a:ea typeface="+mn-ea"/>
            </a:endParaRPr>
          </a:p>
        </p:txBody>
      </p:sp>
      <p:sp>
        <p:nvSpPr>
          <p:cNvPr id="12293" name="Text Box 4"/>
          <p:cNvSpPr txBox="1">
            <a:spLocks noChangeArrowheads="1"/>
          </p:cNvSpPr>
          <p:nvPr/>
        </p:nvSpPr>
        <p:spPr bwMode="auto">
          <a:xfrm>
            <a:off x="466725" y="5734050"/>
            <a:ext cx="6911975" cy="304800"/>
          </a:xfrm>
          <a:prstGeom prst="rect">
            <a:avLst/>
          </a:prstGeom>
          <a:noFill/>
          <a:ln w="9525">
            <a:noFill/>
            <a:miter lim="800000"/>
            <a:headEnd/>
            <a:tailEnd/>
          </a:ln>
        </p:spPr>
        <p:txBody>
          <a:bodyPr>
            <a:spAutoFit/>
          </a:bodyPr>
          <a:lstStyle/>
          <a:p>
            <a:pPr eaLnBrk="1" hangingPunct="1">
              <a:spcBef>
                <a:spcPct val="50000"/>
              </a:spcBef>
            </a:pPr>
            <a:r>
              <a:rPr lang="da-DK" sz="1400" b="1" smtClean="0">
                <a:solidFill>
                  <a:srgbClr val="FFFFFF"/>
                </a:solidFill>
                <a:latin typeface="NordlingBQ-Regular" pitchFamily="50" charset="0"/>
                <a:ea typeface="+mn-ea"/>
              </a:rPr>
              <a:t>Samfundsudvikling</a:t>
            </a:r>
          </a:p>
        </p:txBody>
      </p:sp>
      <p:sp>
        <p:nvSpPr>
          <p:cNvPr id="12294" name="AutoShape 5"/>
          <p:cNvSpPr>
            <a:spLocks noChangeArrowheads="1"/>
          </p:cNvSpPr>
          <p:nvPr/>
        </p:nvSpPr>
        <p:spPr bwMode="auto">
          <a:xfrm>
            <a:off x="8026400" y="5516563"/>
            <a:ext cx="576263" cy="144462"/>
          </a:xfrm>
          <a:prstGeom prst="homePlate">
            <a:avLst>
              <a:gd name="adj" fmla="val 99726"/>
            </a:avLst>
          </a:prstGeom>
          <a:solidFill>
            <a:schemeClr val="bg1"/>
          </a:solidFill>
          <a:ln w="9525">
            <a:solidFill>
              <a:schemeClr val="bg1"/>
            </a:solidFill>
            <a:miter lim="800000"/>
            <a:headEnd/>
            <a:tailEnd/>
          </a:ln>
        </p:spPr>
        <p:txBody>
          <a:bodyPr wrap="none" anchor="ctr"/>
          <a:lstStyle/>
          <a:p>
            <a:pPr eaLnBrk="1" hangingPunct="1"/>
            <a:endParaRPr lang="da-DK" sz="1800" smtClean="0">
              <a:solidFill>
                <a:srgbClr val="000000"/>
              </a:solidFill>
              <a:latin typeface="Calibri" pitchFamily="34" charset="0"/>
              <a:ea typeface="+mn-ea"/>
            </a:endParaRPr>
          </a:p>
        </p:txBody>
      </p:sp>
      <p:sp>
        <p:nvSpPr>
          <p:cNvPr id="12295" name="Text Box 6"/>
          <p:cNvSpPr txBox="1">
            <a:spLocks noChangeArrowheads="1"/>
          </p:cNvSpPr>
          <p:nvPr/>
        </p:nvSpPr>
        <p:spPr bwMode="auto">
          <a:xfrm>
            <a:off x="684213" y="4797425"/>
            <a:ext cx="2590800" cy="304800"/>
          </a:xfrm>
          <a:prstGeom prst="rect">
            <a:avLst/>
          </a:prstGeom>
          <a:noFill/>
          <a:ln w="9525">
            <a:noFill/>
            <a:miter lim="800000"/>
            <a:headEnd/>
            <a:tailEnd/>
          </a:ln>
        </p:spPr>
        <p:txBody>
          <a:bodyPr>
            <a:spAutoFit/>
          </a:bodyPr>
          <a:lstStyle/>
          <a:p>
            <a:pPr eaLnBrk="1" hangingPunct="1">
              <a:spcBef>
                <a:spcPct val="50000"/>
              </a:spcBef>
            </a:pPr>
            <a:r>
              <a:rPr lang="da-DK" sz="1400" b="1" smtClean="0">
                <a:solidFill>
                  <a:srgbClr val="FFFFFF"/>
                </a:solidFill>
                <a:latin typeface="NordlingBQ-Regular" pitchFamily="50" charset="0"/>
                <a:ea typeface="+mn-ea"/>
              </a:rPr>
              <a:t>Parlamentarismen</a:t>
            </a:r>
          </a:p>
        </p:txBody>
      </p:sp>
      <p:sp>
        <p:nvSpPr>
          <p:cNvPr id="12296" name="Text Box 7"/>
          <p:cNvSpPr txBox="1">
            <a:spLocks noChangeArrowheads="1"/>
          </p:cNvSpPr>
          <p:nvPr/>
        </p:nvSpPr>
        <p:spPr bwMode="auto">
          <a:xfrm>
            <a:off x="1185863" y="5211763"/>
            <a:ext cx="792162" cy="274637"/>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1900</a:t>
            </a:r>
          </a:p>
        </p:txBody>
      </p:sp>
      <p:sp>
        <p:nvSpPr>
          <p:cNvPr id="12297" name="Text Box 8"/>
          <p:cNvSpPr txBox="1">
            <a:spLocks noChangeArrowheads="1"/>
          </p:cNvSpPr>
          <p:nvPr/>
        </p:nvSpPr>
        <p:spPr bwMode="auto">
          <a:xfrm>
            <a:off x="3849688" y="5229225"/>
            <a:ext cx="792162"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1950</a:t>
            </a:r>
          </a:p>
        </p:txBody>
      </p:sp>
      <p:sp>
        <p:nvSpPr>
          <p:cNvPr id="12298" name="Text Box 9"/>
          <p:cNvSpPr txBox="1">
            <a:spLocks noChangeArrowheads="1"/>
          </p:cNvSpPr>
          <p:nvPr/>
        </p:nvSpPr>
        <p:spPr bwMode="auto">
          <a:xfrm>
            <a:off x="6299200" y="5229225"/>
            <a:ext cx="792163"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2000</a:t>
            </a:r>
          </a:p>
        </p:txBody>
      </p:sp>
      <p:sp>
        <p:nvSpPr>
          <p:cNvPr id="12299" name="Text Box 10"/>
          <p:cNvSpPr txBox="1">
            <a:spLocks noChangeArrowheads="1"/>
          </p:cNvSpPr>
          <p:nvPr/>
        </p:nvSpPr>
        <p:spPr bwMode="auto">
          <a:xfrm>
            <a:off x="684213" y="4221163"/>
            <a:ext cx="2590800" cy="487362"/>
          </a:xfrm>
          <a:prstGeom prst="rect">
            <a:avLst/>
          </a:prstGeom>
          <a:noFill/>
          <a:ln w="9525">
            <a:noFill/>
            <a:miter lim="800000"/>
            <a:headEnd/>
            <a:tailEnd/>
          </a:ln>
        </p:spPr>
        <p:txBody>
          <a:bodyPr>
            <a:spAutoFit/>
          </a:bodyPr>
          <a:lstStyle/>
          <a:p>
            <a:pPr eaLnBrk="1" hangingPunct="1">
              <a:spcBef>
                <a:spcPct val="50000"/>
              </a:spcBef>
            </a:pPr>
            <a:r>
              <a:rPr lang="da-DK" sz="1200" b="1" i="1" smtClean="0">
                <a:solidFill>
                  <a:srgbClr val="FFFFFF"/>
                </a:solidFill>
                <a:latin typeface="NordlingBQ-Regular" pitchFamily="50" charset="0"/>
                <a:ea typeface="+mn-ea"/>
              </a:rPr>
              <a:t>’en oplyst befolkning er en forudsætning for et demokrati</a:t>
            </a:r>
            <a:r>
              <a:rPr lang="da-DK" sz="1400" b="1" smtClean="0">
                <a:solidFill>
                  <a:srgbClr val="FFFFFF"/>
                </a:solidFill>
                <a:latin typeface="NordlingBQ-Regular" pitchFamily="50" charset="0"/>
                <a:ea typeface="+mn-ea"/>
              </a:rPr>
              <a:t>’</a:t>
            </a:r>
          </a:p>
        </p:txBody>
      </p:sp>
      <p:sp>
        <p:nvSpPr>
          <p:cNvPr id="12300" name="AutoShape 11"/>
          <p:cNvSpPr>
            <a:spLocks noChangeArrowheads="1"/>
          </p:cNvSpPr>
          <p:nvPr/>
        </p:nvSpPr>
        <p:spPr bwMode="auto">
          <a:xfrm>
            <a:off x="1258888" y="3789363"/>
            <a:ext cx="287337" cy="287337"/>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1" hangingPunct="1"/>
            <a:endParaRPr lang="da-DK" sz="1800" smtClean="0">
              <a:solidFill>
                <a:srgbClr val="000000"/>
              </a:solidFill>
              <a:latin typeface="Calibri" pitchFamily="34" charset="0"/>
              <a:ea typeface="+mn-ea"/>
            </a:endParaRPr>
          </a:p>
        </p:txBody>
      </p:sp>
      <p:sp>
        <p:nvSpPr>
          <p:cNvPr id="12301" name="Text Box 12"/>
          <p:cNvSpPr txBox="1">
            <a:spLocks noChangeArrowheads="1"/>
          </p:cNvSpPr>
          <p:nvPr/>
        </p:nvSpPr>
        <p:spPr bwMode="auto">
          <a:xfrm>
            <a:off x="682625" y="3141663"/>
            <a:ext cx="2590800" cy="457200"/>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Lige adgang til viden, fælles opgave, fælles standarder</a:t>
            </a:r>
            <a:endParaRPr lang="da-DK" sz="1400" b="1" smtClean="0">
              <a:solidFill>
                <a:srgbClr val="FFFFFF"/>
              </a:solidFill>
              <a:latin typeface="NordlingBQ-Regular" pitchFamily="50" charset="0"/>
              <a:ea typeface="+mn-ea"/>
            </a:endParaRPr>
          </a:p>
        </p:txBody>
      </p:sp>
      <p:sp>
        <p:nvSpPr>
          <p:cNvPr id="12302" name="AutoShape 13"/>
          <p:cNvSpPr>
            <a:spLocks noChangeArrowheads="1"/>
          </p:cNvSpPr>
          <p:nvPr/>
        </p:nvSpPr>
        <p:spPr bwMode="auto">
          <a:xfrm>
            <a:off x="1258888" y="2636838"/>
            <a:ext cx="287337" cy="288925"/>
          </a:xfrm>
          <a:prstGeom prst="upArrow">
            <a:avLst>
              <a:gd name="adj1" fmla="val 50000"/>
              <a:gd name="adj2" fmla="val 25138"/>
            </a:avLst>
          </a:prstGeom>
          <a:solidFill>
            <a:schemeClr val="accent1"/>
          </a:solidFill>
          <a:ln w="9525">
            <a:solidFill>
              <a:schemeClr val="tx1"/>
            </a:solidFill>
            <a:miter lim="800000"/>
            <a:headEnd/>
            <a:tailEnd/>
          </a:ln>
        </p:spPr>
        <p:txBody>
          <a:bodyPr wrap="none" anchor="ctr"/>
          <a:lstStyle/>
          <a:p>
            <a:pPr eaLnBrk="1" hangingPunct="1"/>
            <a:endParaRPr lang="da-DK" sz="1800" smtClean="0">
              <a:solidFill>
                <a:srgbClr val="000000"/>
              </a:solidFill>
              <a:latin typeface="Calibri" pitchFamily="34" charset="0"/>
              <a:ea typeface="+mn-ea"/>
            </a:endParaRPr>
          </a:p>
        </p:txBody>
      </p:sp>
      <p:sp>
        <p:nvSpPr>
          <p:cNvPr id="12303" name="Text Box 14"/>
          <p:cNvSpPr txBox="1">
            <a:spLocks noChangeArrowheads="1"/>
          </p:cNvSpPr>
          <p:nvPr/>
        </p:nvSpPr>
        <p:spPr bwMode="auto">
          <a:xfrm>
            <a:off x="682625" y="1916113"/>
            <a:ext cx="2590800" cy="304800"/>
          </a:xfrm>
          <a:prstGeom prst="rect">
            <a:avLst/>
          </a:prstGeom>
          <a:noFill/>
          <a:ln w="9525">
            <a:noFill/>
            <a:miter lim="800000"/>
            <a:headEnd/>
            <a:tailEnd/>
          </a:ln>
        </p:spPr>
        <p:txBody>
          <a:bodyPr>
            <a:spAutoFit/>
          </a:bodyPr>
          <a:lstStyle/>
          <a:p>
            <a:pPr eaLnBrk="1" hangingPunct="1">
              <a:spcBef>
                <a:spcPct val="50000"/>
              </a:spcBef>
            </a:pPr>
            <a:r>
              <a:rPr lang="da-DK" sz="1400" b="1" u="sng" smtClean="0">
                <a:solidFill>
                  <a:srgbClr val="FF0000"/>
                </a:solidFill>
                <a:latin typeface="NordlingBQ-Regular" pitchFamily="50" charset="0"/>
                <a:ea typeface="+mn-ea"/>
              </a:rPr>
              <a:t>Folkebiblioteket</a:t>
            </a:r>
          </a:p>
        </p:txBody>
      </p:sp>
      <p:sp>
        <p:nvSpPr>
          <p:cNvPr id="12304" name="Line 15"/>
          <p:cNvSpPr>
            <a:spLocks noChangeShapeType="1"/>
          </p:cNvSpPr>
          <p:nvPr/>
        </p:nvSpPr>
        <p:spPr bwMode="auto">
          <a:xfrm>
            <a:off x="2195513" y="2132013"/>
            <a:ext cx="5903912" cy="0"/>
          </a:xfrm>
          <a:prstGeom prst="line">
            <a:avLst/>
          </a:prstGeom>
          <a:noFill/>
          <a:ln w="50800">
            <a:solidFill>
              <a:srgbClr val="FF0000"/>
            </a:solidFill>
            <a:round/>
            <a:headEnd/>
            <a:tailEnd/>
          </a:ln>
        </p:spPr>
        <p:txBody>
          <a:bodyPr/>
          <a:lstStyle/>
          <a:p>
            <a:pPr eaLnBrk="1" hangingPunct="1"/>
            <a:endParaRPr lang="da-DK" sz="1800" smtClean="0">
              <a:solidFill>
                <a:srgbClr val="000000"/>
              </a:solidFill>
              <a:latin typeface="Calibri" pitchFamily="34" charset="0"/>
              <a:ea typeface="+mn-ea"/>
            </a:endParaRPr>
          </a:p>
        </p:txBody>
      </p:sp>
      <p:sp>
        <p:nvSpPr>
          <p:cNvPr id="12305" name="AutoShape 16"/>
          <p:cNvSpPr>
            <a:spLocks noChangeArrowheads="1"/>
          </p:cNvSpPr>
          <p:nvPr/>
        </p:nvSpPr>
        <p:spPr bwMode="auto">
          <a:xfrm>
            <a:off x="8099425" y="2060575"/>
            <a:ext cx="576263" cy="144463"/>
          </a:xfrm>
          <a:prstGeom prst="homePlate">
            <a:avLst>
              <a:gd name="adj" fmla="val 99725"/>
            </a:avLst>
          </a:prstGeom>
          <a:solidFill>
            <a:srgbClr val="FF0000"/>
          </a:solidFill>
          <a:ln w="9525">
            <a:solidFill>
              <a:srgbClr val="FF0000"/>
            </a:solidFill>
            <a:miter lim="800000"/>
            <a:headEnd/>
            <a:tailEnd/>
          </a:ln>
        </p:spPr>
        <p:txBody>
          <a:bodyPr wrap="none" anchor="ctr"/>
          <a:lstStyle/>
          <a:p>
            <a:pPr eaLnBrk="1" hangingPunct="1"/>
            <a:endParaRPr lang="da-DK" sz="1800" smtClean="0">
              <a:solidFill>
                <a:srgbClr val="000000"/>
              </a:solidFill>
              <a:latin typeface="Calibri" pitchFamily="34" charset="0"/>
              <a:ea typeface="+mn-ea"/>
            </a:endParaRPr>
          </a:p>
        </p:txBody>
      </p:sp>
      <p:sp>
        <p:nvSpPr>
          <p:cNvPr id="12306" name="Text Box 17"/>
          <p:cNvSpPr txBox="1">
            <a:spLocks noChangeArrowheads="1"/>
          </p:cNvSpPr>
          <p:nvPr/>
        </p:nvSpPr>
        <p:spPr bwMode="auto">
          <a:xfrm>
            <a:off x="2122488" y="1628775"/>
            <a:ext cx="2590800"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Bibliotekslov</a:t>
            </a:r>
            <a:endParaRPr lang="da-DK" sz="1400" b="1" smtClean="0">
              <a:solidFill>
                <a:srgbClr val="FFFFFF"/>
              </a:solidFill>
              <a:latin typeface="NordlingBQ-Regular" pitchFamily="50" charset="0"/>
              <a:ea typeface="+mn-ea"/>
            </a:endParaRPr>
          </a:p>
        </p:txBody>
      </p:sp>
      <p:sp>
        <p:nvSpPr>
          <p:cNvPr id="12307" name="Text Box 18"/>
          <p:cNvSpPr txBox="1">
            <a:spLocks noChangeArrowheads="1"/>
          </p:cNvSpPr>
          <p:nvPr/>
        </p:nvSpPr>
        <p:spPr bwMode="auto">
          <a:xfrm>
            <a:off x="2122488" y="1268413"/>
            <a:ext cx="2590800" cy="274637"/>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Biblioteksskole</a:t>
            </a:r>
            <a:endParaRPr lang="da-DK" sz="1400" b="1" smtClean="0">
              <a:solidFill>
                <a:srgbClr val="FFFFFF"/>
              </a:solidFill>
              <a:latin typeface="NordlingBQ-Regular" pitchFamily="50" charset="0"/>
              <a:ea typeface="+mn-ea"/>
            </a:endParaRPr>
          </a:p>
        </p:txBody>
      </p:sp>
      <p:sp>
        <p:nvSpPr>
          <p:cNvPr id="12308" name="Text Box 19"/>
          <p:cNvSpPr txBox="1">
            <a:spLocks noChangeArrowheads="1"/>
          </p:cNvSpPr>
          <p:nvPr/>
        </p:nvSpPr>
        <p:spPr bwMode="auto">
          <a:xfrm>
            <a:off x="3562350" y="1052513"/>
            <a:ext cx="2590800" cy="274637"/>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Statens bibliotekstilsyn</a:t>
            </a:r>
            <a:endParaRPr lang="da-DK" sz="1400" b="1" smtClean="0">
              <a:solidFill>
                <a:srgbClr val="FFFFFF"/>
              </a:solidFill>
              <a:latin typeface="NordlingBQ-Regular" pitchFamily="50" charset="0"/>
              <a:ea typeface="+mn-ea"/>
            </a:endParaRPr>
          </a:p>
        </p:txBody>
      </p:sp>
      <p:sp>
        <p:nvSpPr>
          <p:cNvPr id="12309" name="Text Box 20"/>
          <p:cNvSpPr txBox="1">
            <a:spLocks noChangeArrowheads="1"/>
          </p:cNvSpPr>
          <p:nvPr/>
        </p:nvSpPr>
        <p:spPr bwMode="auto">
          <a:xfrm>
            <a:off x="3562350" y="1412875"/>
            <a:ext cx="2590800"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Biblioteker kommunale</a:t>
            </a:r>
            <a:endParaRPr lang="da-DK" sz="1400" b="1" smtClean="0">
              <a:solidFill>
                <a:srgbClr val="FFFFFF"/>
              </a:solidFill>
              <a:latin typeface="NordlingBQ-Regular" pitchFamily="50" charset="0"/>
              <a:ea typeface="+mn-ea"/>
            </a:endParaRPr>
          </a:p>
        </p:txBody>
      </p:sp>
      <p:sp>
        <p:nvSpPr>
          <p:cNvPr id="235541" name="Text Box 21"/>
          <p:cNvSpPr txBox="1">
            <a:spLocks noChangeArrowheads="1"/>
          </p:cNvSpPr>
          <p:nvPr/>
        </p:nvSpPr>
        <p:spPr bwMode="auto">
          <a:xfrm>
            <a:off x="5003800" y="3716338"/>
            <a:ext cx="2590800" cy="274637"/>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Postmodernitet</a:t>
            </a:r>
            <a:endParaRPr lang="da-DK" sz="1400" b="1" smtClean="0">
              <a:solidFill>
                <a:srgbClr val="FFFFFF"/>
              </a:solidFill>
              <a:latin typeface="NordlingBQ-Regular" pitchFamily="50" charset="0"/>
              <a:ea typeface="+mn-ea"/>
            </a:endParaRPr>
          </a:p>
        </p:txBody>
      </p:sp>
      <p:sp>
        <p:nvSpPr>
          <p:cNvPr id="12311" name="Text Box 22"/>
          <p:cNvSpPr txBox="1">
            <a:spLocks noChangeArrowheads="1"/>
          </p:cNvSpPr>
          <p:nvPr/>
        </p:nvSpPr>
        <p:spPr bwMode="auto">
          <a:xfrm>
            <a:off x="2843213" y="2132013"/>
            <a:ext cx="2590800" cy="304800"/>
          </a:xfrm>
          <a:prstGeom prst="rect">
            <a:avLst/>
          </a:prstGeom>
          <a:noFill/>
          <a:ln w="9525">
            <a:noFill/>
            <a:miter lim="800000"/>
            <a:headEnd/>
            <a:tailEnd/>
          </a:ln>
        </p:spPr>
        <p:txBody>
          <a:bodyPr>
            <a:spAutoFit/>
          </a:bodyPr>
          <a:lstStyle/>
          <a:p>
            <a:pPr eaLnBrk="1" hangingPunct="1">
              <a:spcBef>
                <a:spcPct val="50000"/>
              </a:spcBef>
            </a:pPr>
            <a:r>
              <a:rPr lang="da-DK" sz="1400" b="1" smtClean="0">
                <a:solidFill>
                  <a:srgbClr val="FFFFFF"/>
                </a:solidFill>
                <a:latin typeface="NordlingBQ-Regular" pitchFamily="50" charset="0"/>
                <a:ea typeface="+mn-ea"/>
              </a:rPr>
              <a:t>Konsolidering</a:t>
            </a:r>
          </a:p>
        </p:txBody>
      </p:sp>
      <p:sp>
        <p:nvSpPr>
          <p:cNvPr id="12312" name="Text Box 23"/>
          <p:cNvSpPr txBox="1">
            <a:spLocks noChangeArrowheads="1"/>
          </p:cNvSpPr>
          <p:nvPr/>
        </p:nvSpPr>
        <p:spPr bwMode="auto">
          <a:xfrm>
            <a:off x="3563938" y="1785938"/>
            <a:ext cx="2590800" cy="274637"/>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Faglig leder, professionalisering</a:t>
            </a:r>
            <a:endParaRPr lang="da-DK" sz="1400" b="1" smtClean="0">
              <a:solidFill>
                <a:srgbClr val="FFFFFF"/>
              </a:solidFill>
              <a:latin typeface="NordlingBQ-Regular" pitchFamily="50" charset="0"/>
              <a:ea typeface="+mn-ea"/>
            </a:endParaRPr>
          </a:p>
        </p:txBody>
      </p:sp>
      <p:sp>
        <p:nvSpPr>
          <p:cNvPr id="12313" name="Text Box 24"/>
          <p:cNvSpPr txBox="1">
            <a:spLocks noChangeArrowheads="1"/>
          </p:cNvSpPr>
          <p:nvPr/>
        </p:nvSpPr>
        <p:spPr bwMode="auto">
          <a:xfrm>
            <a:off x="3709988" y="4306888"/>
            <a:ext cx="2590800" cy="274637"/>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Modernitet</a:t>
            </a:r>
            <a:endParaRPr lang="da-DK" sz="1400" b="1" smtClean="0">
              <a:solidFill>
                <a:srgbClr val="FFFFFF"/>
              </a:solidFill>
              <a:latin typeface="NordlingBQ-Regular" pitchFamily="50" charset="0"/>
              <a:ea typeface="+mn-ea"/>
            </a:endParaRPr>
          </a:p>
        </p:txBody>
      </p:sp>
      <p:sp>
        <p:nvSpPr>
          <p:cNvPr id="12314" name="Text Box 25"/>
          <p:cNvSpPr txBox="1">
            <a:spLocks noChangeArrowheads="1"/>
          </p:cNvSpPr>
          <p:nvPr/>
        </p:nvSpPr>
        <p:spPr bwMode="auto">
          <a:xfrm>
            <a:off x="2916238" y="3860800"/>
            <a:ext cx="2590800"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Industrialisering</a:t>
            </a:r>
            <a:endParaRPr lang="da-DK" sz="1400" b="1" smtClean="0">
              <a:solidFill>
                <a:srgbClr val="FFFFFF"/>
              </a:solidFill>
              <a:latin typeface="NordlingBQ-Regular" pitchFamily="50" charset="0"/>
              <a:ea typeface="+mn-ea"/>
            </a:endParaRPr>
          </a:p>
        </p:txBody>
      </p:sp>
      <p:sp>
        <p:nvSpPr>
          <p:cNvPr id="235546" name="Text Box 26"/>
          <p:cNvSpPr txBox="1">
            <a:spLocks noChangeArrowheads="1"/>
          </p:cNvSpPr>
          <p:nvPr/>
        </p:nvSpPr>
        <p:spPr bwMode="auto">
          <a:xfrm>
            <a:off x="4500563" y="4883150"/>
            <a:ext cx="2590800" cy="274638"/>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FFFF"/>
                </a:solidFill>
                <a:latin typeface="NordlingBQ-Regular" pitchFamily="50" charset="0"/>
                <a:ea typeface="+mn-ea"/>
              </a:rPr>
              <a:t>Velfærdssamfund</a:t>
            </a:r>
            <a:endParaRPr lang="da-DK" sz="1400" b="1" smtClean="0">
              <a:solidFill>
                <a:srgbClr val="FFFFFF"/>
              </a:solidFill>
              <a:latin typeface="NordlingBQ-Regular" pitchFamily="50" charset="0"/>
              <a:ea typeface="+mn-ea"/>
            </a:endParaRPr>
          </a:p>
        </p:txBody>
      </p:sp>
      <p:sp>
        <p:nvSpPr>
          <p:cNvPr id="12316" name="Text Box 27"/>
          <p:cNvSpPr txBox="1">
            <a:spLocks noChangeArrowheads="1"/>
          </p:cNvSpPr>
          <p:nvPr/>
        </p:nvSpPr>
        <p:spPr bwMode="auto">
          <a:xfrm>
            <a:off x="3276600" y="3441700"/>
            <a:ext cx="2590800" cy="457200"/>
          </a:xfrm>
          <a:prstGeom prst="rect">
            <a:avLst/>
          </a:prstGeom>
          <a:noFill/>
          <a:ln w="9525">
            <a:noFill/>
            <a:miter lim="800000"/>
            <a:headEnd/>
            <a:tailEnd/>
          </a:ln>
        </p:spPr>
        <p:txBody>
          <a:bodyPr>
            <a:spAutoFit/>
          </a:bodyPr>
          <a:lstStyle/>
          <a:p>
            <a:pPr eaLnBrk="1" hangingPunct="1">
              <a:spcBef>
                <a:spcPct val="50000"/>
              </a:spcBef>
            </a:pPr>
            <a:r>
              <a:rPr lang="da-DK" sz="1200" b="1" smtClean="0">
                <a:solidFill>
                  <a:srgbClr val="FF0000"/>
                </a:solidFill>
                <a:latin typeface="NordlingBQ-Regular" pitchFamily="50" charset="0"/>
                <a:ea typeface="+mn-ea"/>
              </a:rPr>
              <a:t>Veldefineret kulturelt univers, trykte kilder</a:t>
            </a:r>
            <a:endParaRPr lang="da-DK" sz="1400" b="1" smtClean="0">
              <a:solidFill>
                <a:srgbClr val="FF0000"/>
              </a:solidFill>
              <a:latin typeface="NordlingBQ-Regular" pitchFamily="50" charset="0"/>
              <a:ea typeface="+mn-ea"/>
            </a:endParaRPr>
          </a:p>
        </p:txBody>
      </p:sp>
      <p:sp>
        <p:nvSpPr>
          <p:cNvPr id="235548" name="Line 28"/>
          <p:cNvSpPr>
            <a:spLocks noChangeShapeType="1"/>
          </p:cNvSpPr>
          <p:nvPr/>
        </p:nvSpPr>
        <p:spPr bwMode="auto">
          <a:xfrm>
            <a:off x="5724525" y="3644900"/>
            <a:ext cx="287338" cy="0"/>
          </a:xfrm>
          <a:prstGeom prst="line">
            <a:avLst/>
          </a:prstGeom>
          <a:noFill/>
          <a:ln w="9525">
            <a:solidFill>
              <a:schemeClr val="bg1"/>
            </a:solidFill>
            <a:round/>
            <a:headEnd/>
            <a:tailEnd type="triangle" w="med" len="med"/>
          </a:ln>
        </p:spPr>
        <p:txBody>
          <a:bodyPr/>
          <a:lstStyle/>
          <a:p>
            <a:pPr eaLnBrk="1" hangingPunct="1"/>
            <a:endParaRPr lang="da-DK" sz="1800" smtClean="0">
              <a:solidFill>
                <a:srgbClr val="000000"/>
              </a:solidFill>
              <a:latin typeface="Calibri" pitchFamily="34" charset="0"/>
              <a:ea typeface="+mn-ea"/>
            </a:endParaRPr>
          </a:p>
        </p:txBody>
      </p:sp>
      <p:sp>
        <p:nvSpPr>
          <p:cNvPr id="235549" name="Text Box 29"/>
          <p:cNvSpPr txBox="1">
            <a:spLocks noChangeArrowheads="1"/>
          </p:cNvSpPr>
          <p:nvPr/>
        </p:nvSpPr>
        <p:spPr bwMode="auto">
          <a:xfrm>
            <a:off x="3132138" y="2433638"/>
            <a:ext cx="4681537" cy="274637"/>
          </a:xfrm>
          <a:prstGeom prst="rect">
            <a:avLst/>
          </a:prstGeom>
          <a:noFill/>
          <a:ln w="9525">
            <a:noFill/>
            <a:miter lim="800000"/>
            <a:headEnd/>
            <a:tailEnd/>
          </a:ln>
        </p:spPr>
        <p:txBody>
          <a:bodyPr>
            <a:spAutoFit/>
          </a:bodyPr>
          <a:lstStyle/>
          <a:p>
            <a:pPr eaLnBrk="1" hangingPunct="1">
              <a:spcBef>
                <a:spcPct val="50000"/>
              </a:spcBef>
            </a:pPr>
            <a:r>
              <a:rPr lang="da-DK" sz="1200" b="1" i="1" smtClean="0">
                <a:solidFill>
                  <a:srgbClr val="FF0000"/>
                </a:solidFill>
                <a:latin typeface="NordlingBQ-Regular" pitchFamily="50" charset="0"/>
                <a:ea typeface="+mn-ea"/>
              </a:rPr>
              <a:t>Bibliotekernes forandring følger materialernes udvikling</a:t>
            </a:r>
            <a:endParaRPr lang="da-DK" sz="1400" b="1" i="1" smtClean="0">
              <a:solidFill>
                <a:srgbClr val="FF0000"/>
              </a:solidFill>
              <a:latin typeface="NordlingBQ-Regular" pitchFamily="50" charset="0"/>
              <a:ea typeface="+mn-ea"/>
            </a:endParaRPr>
          </a:p>
        </p:txBody>
      </p:sp>
      <p:cxnSp>
        <p:nvCxnSpPr>
          <p:cNvPr id="12319" name="AutoShape 30"/>
          <p:cNvCxnSpPr>
            <a:cxnSpLocks noChangeShapeType="1"/>
          </p:cNvCxnSpPr>
          <p:nvPr/>
        </p:nvCxnSpPr>
        <p:spPr bwMode="auto">
          <a:xfrm rot="10800000" flipH="1" flipV="1">
            <a:off x="8245475" y="4464050"/>
            <a:ext cx="1588" cy="1588"/>
          </a:xfrm>
          <a:prstGeom prst="curvedConnector3">
            <a:avLst>
              <a:gd name="adj1" fmla="val -14400005"/>
            </a:avLst>
          </a:prstGeom>
          <a:noFill/>
          <a:ln w="9525">
            <a:solidFill>
              <a:schemeClr val="tx1"/>
            </a:solidFill>
            <a:round/>
            <a:headEnd/>
            <a:tailEnd type="triangle" w="med" len="med"/>
          </a:ln>
        </p:spPr>
      </p:cxnSp>
      <p:sp>
        <p:nvSpPr>
          <p:cNvPr id="235551" name="Line 31"/>
          <p:cNvSpPr>
            <a:spLocks noChangeShapeType="1"/>
          </p:cNvSpPr>
          <p:nvPr/>
        </p:nvSpPr>
        <p:spPr bwMode="auto">
          <a:xfrm>
            <a:off x="5724525" y="260350"/>
            <a:ext cx="0" cy="6481763"/>
          </a:xfrm>
          <a:prstGeom prst="line">
            <a:avLst/>
          </a:prstGeom>
          <a:noFill/>
          <a:ln w="31750">
            <a:solidFill>
              <a:srgbClr val="66FF33"/>
            </a:solidFill>
            <a:prstDash val="dash"/>
            <a:round/>
            <a:headEnd/>
            <a:tailEnd/>
          </a:ln>
        </p:spPr>
        <p:txBody>
          <a:bodyPr/>
          <a:lstStyle/>
          <a:p>
            <a:pPr eaLnBrk="1" hangingPunct="1"/>
            <a:endParaRPr lang="da-DK" sz="1800" smtClean="0">
              <a:solidFill>
                <a:srgbClr val="000000"/>
              </a:solidFill>
              <a:latin typeface="Calibri" pitchFamily="34" charset="0"/>
              <a:ea typeface="+mn-ea"/>
            </a:endParaRPr>
          </a:p>
        </p:txBody>
      </p:sp>
      <p:pic>
        <p:nvPicPr>
          <p:cNvPr id="12321" name="Picture 18" descr="Danmarks Biblioteksforening"/>
          <p:cNvPicPr>
            <a:picLocks noChangeAspect="1" noChangeArrowheads="1"/>
          </p:cNvPicPr>
          <p:nvPr/>
        </p:nvPicPr>
        <p:blipFill>
          <a:blip r:embed="rId3" cstate="email"/>
          <a:srcRect/>
          <a:stretch>
            <a:fillRect/>
          </a:stretch>
        </p:blipFill>
        <p:spPr bwMode="auto">
          <a:xfrm>
            <a:off x="1741488" y="5110163"/>
            <a:ext cx="704850" cy="70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5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5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1" grpId="0"/>
      <p:bldP spid="235546" grpId="0"/>
      <p:bldP spid="235548" grpId="0" animBg="1"/>
      <p:bldP spid="235549" grpId="0"/>
      <p:bldP spid="235551" grpId="0" animBg="1"/>
    </p:bldLst>
  </p:timing>
</p:sld>
</file>

<file path=ppt/theme/theme1.xml><?xml version="1.0" encoding="utf-8"?>
<a:theme xmlns:a="http://schemas.openxmlformats.org/drawingml/2006/main" name="præsentation DB">
  <a:themeElements>
    <a:clrScheme name="Ny-DB-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y-DB-2006">
      <a:majorFont>
        <a:latin typeface="Arial"/>
        <a:ea typeface="Osaka"/>
        <a:cs typeface=""/>
      </a:majorFont>
      <a:minorFont>
        <a:latin typeface="Arial"/>
        <a:ea typeface="Osaka"/>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Ny-DB-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y-DB-20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y-DB-20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y-DB-20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y-DB-20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y-DB-20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y-DB-2006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y-DB-20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y-DB-20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y-DB-20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y-DB-20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y-DB-20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Georgia"/>
        <a:ea typeface=""/>
        <a:cs typeface=""/>
      </a:majorFont>
      <a:minorFont>
        <a:latin typeface="Calibri"/>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Georgia"/>
        <a:ea typeface=""/>
        <a:cs typeface=""/>
      </a:majorFont>
      <a:minorFont>
        <a:latin typeface="Calibri"/>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præsentation DB</Template>
  <TotalTime>541</TotalTime>
  <Words>1634</Words>
  <Application>Microsoft Office PowerPoint</Application>
  <PresentationFormat>Skærmshow (4:3)</PresentationFormat>
  <Paragraphs>522</Paragraphs>
  <Slides>44</Slides>
  <Notes>9</Notes>
  <HiddenSlides>0</HiddenSlides>
  <MMClips>0</MMClips>
  <ScaleCrop>false</ScaleCrop>
  <HeadingPairs>
    <vt:vector size="4" baseType="variant">
      <vt:variant>
        <vt:lpstr>Tema</vt:lpstr>
      </vt:variant>
      <vt:variant>
        <vt:i4>4</vt:i4>
      </vt:variant>
      <vt:variant>
        <vt:lpstr>Diastitler</vt:lpstr>
      </vt:variant>
      <vt:variant>
        <vt:i4>44</vt:i4>
      </vt:variant>
    </vt:vector>
  </HeadingPairs>
  <TitlesOfParts>
    <vt:vector size="48" baseType="lpstr">
      <vt:lpstr>præsentation DB</vt:lpstr>
      <vt:lpstr>Standarddesign</vt:lpstr>
      <vt:lpstr>1_Standarddesign</vt:lpstr>
      <vt:lpstr>2_Standarddesign</vt:lpstr>
      <vt:lpstr>Dias nummer 1</vt:lpstr>
      <vt:lpstr>Fremtiden er i biblioteket  - og biblioteket er overalt   </vt:lpstr>
      <vt:lpstr>10.00 - 10.30 Rammerne for Tænketanken</vt:lpstr>
      <vt:lpstr>Dias nummer 4</vt:lpstr>
      <vt:lpstr>Dias nummer 5</vt:lpstr>
      <vt:lpstr>Dias nummer 6</vt:lpstr>
      <vt:lpstr>Dias nummer 7</vt:lpstr>
      <vt:lpstr>Dias nummer 8</vt:lpstr>
      <vt:lpstr>Dias nummer 9</vt:lpstr>
      <vt:lpstr>Dias nummer 10</vt:lpstr>
      <vt:lpstr>Dias nummer 11</vt:lpstr>
      <vt:lpstr>Dias nummer 12</vt:lpstr>
      <vt:lpstr>Dias nummer 13</vt:lpstr>
      <vt:lpstr>Dias nummer 14</vt:lpstr>
      <vt:lpstr>Samarbejdet og det fælles output</vt:lpstr>
      <vt:lpstr>Dias nummer 16</vt:lpstr>
      <vt:lpstr>Dias nummer 17</vt:lpstr>
      <vt:lpstr>Dias nummer 18</vt:lpstr>
      <vt:lpstr>Dias nummer 19</vt:lpstr>
      <vt:lpstr>Dias nummer 20</vt:lpstr>
      <vt:lpstr>Fase 2 (Nov 2012-juni 2013)</vt:lpstr>
      <vt:lpstr>Fase 3 (juni-november 2013) </vt:lpstr>
      <vt:lpstr>Dias nummer 23</vt:lpstr>
      <vt:lpstr>Organisering</vt:lpstr>
      <vt:lpstr>Produktet</vt:lpstr>
      <vt:lpstr>10.00 - 10.30 Rammerne for Tænketanken</vt:lpstr>
      <vt:lpstr>10.45.-11.15 Gennemslagskraft i Tænketanken</vt:lpstr>
      <vt:lpstr>11.15-12.15    Indholdet i Tænketanken</vt:lpstr>
      <vt:lpstr>12.15-13.00 Frokost</vt:lpstr>
      <vt:lpstr>13.00-13.15 Biblioteker og biblioteksbrug i tal</vt:lpstr>
      <vt:lpstr>13.15-14.15 Gruppearbejde </vt:lpstr>
      <vt:lpstr>Dias nummer 32</vt:lpstr>
      <vt:lpstr>Dias nummer 33</vt:lpstr>
      <vt:lpstr>Hvad skal der til for at skabe… Rammefortællingen om fremtidens bibliotek i et 20-årigt perspektiv</vt:lpstr>
      <vt:lpstr>14.15-14.45 Vi samler op på input til det videre arbejde </vt:lpstr>
      <vt:lpstr>Produktet</vt:lpstr>
      <vt:lpstr>14.45-15.15 VEJEN FREM</vt:lpstr>
      <vt:lpstr>Dias nummer 38</vt:lpstr>
      <vt:lpstr>Organisering</vt:lpstr>
      <vt:lpstr>Dias nummer 40</vt:lpstr>
      <vt:lpstr>Dias nummer 41</vt:lpstr>
      <vt:lpstr>Udgangspunkt</vt:lpstr>
      <vt:lpstr>Udgangspunkt</vt:lpstr>
      <vt:lpstr>Dias nummer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Michel</dc:creator>
  <cp:lastModifiedBy>Michel</cp:lastModifiedBy>
  <cp:revision>8</cp:revision>
  <dcterms:created xsi:type="dcterms:W3CDTF">2012-04-24T06:45:16Z</dcterms:created>
  <dcterms:modified xsi:type="dcterms:W3CDTF">2012-04-25T07:18:50Z</dcterms:modified>
</cp:coreProperties>
</file>