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16"/>
  </p:notesMasterIdLst>
  <p:handoutMasterIdLst>
    <p:handoutMasterId r:id="rId17"/>
  </p:handoutMasterIdLst>
  <p:sldIdLst>
    <p:sldId id="305" r:id="rId5"/>
    <p:sldId id="288" r:id="rId6"/>
    <p:sldId id="295" r:id="rId7"/>
    <p:sldId id="293" r:id="rId8"/>
    <p:sldId id="298" r:id="rId9"/>
    <p:sldId id="306" r:id="rId10"/>
    <p:sldId id="314" r:id="rId11"/>
    <p:sldId id="315" r:id="rId12"/>
    <p:sldId id="307" r:id="rId13"/>
    <p:sldId id="316" r:id="rId14"/>
    <p:sldId id="31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  <a:srgbClr val="FFCD03"/>
    <a:srgbClr val="68ACF0"/>
    <a:srgbClr val="FF7735"/>
    <a:srgbClr val="009932"/>
    <a:srgbClr val="EABD00"/>
    <a:srgbClr val="D2AA00"/>
    <a:srgbClr val="F2C400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69656" autoAdjust="0"/>
  </p:normalViewPr>
  <p:slideViewPr>
    <p:cSldViewPr snapToGrid="0" snapToObjects="1">
      <p:cViewPr varScale="1">
        <p:scale>
          <a:sx n="110" d="100"/>
          <a:sy n="110" d="100"/>
        </p:scale>
        <p:origin x="17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D827-2727-4B43-A9FE-67B72CAEF31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D2403-80D3-924E-95C9-AE7E6BD870B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81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9FA0B-73C7-EF49-8401-35EFEC8D301C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3AC4D-835A-A748-B07D-E4ACE73880C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07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bullets,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>
              <a:defRPr baseline="0"/>
            </a:lvl2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3816" y="1945177"/>
            <a:ext cx="8302983" cy="44828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/>
            </a:lvl1pPr>
          </a:lstStyle>
          <a:p>
            <a:r>
              <a:rPr lang="da-DK" dirty="0"/>
              <a:t>Klik for at indsætte titel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09" y="6285889"/>
            <a:ext cx="289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Avenir LT Std 55 Roman"/>
                <a:cs typeface="Avenir LT Std 55 Roman"/>
              </a:defRPr>
            </a:lvl1pPr>
          </a:lstStyle>
          <a:p>
            <a:r>
              <a:rPr lang="en-US"/>
              <a:t>Titel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521950" y="62858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Avenir LT Std 95 Black"/>
                <a:cs typeface="Avenir LT Std 95 Black"/>
              </a:defRPr>
            </a:lvl1pPr>
          </a:lstStyle>
          <a:p>
            <a:r>
              <a:rPr lang="da-DK"/>
              <a:t>dato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5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bullets,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3816" y="2725615"/>
            <a:ext cx="3992799" cy="3400548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 baseline="0"/>
            </a:lvl2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3816" y="1945177"/>
            <a:ext cx="8302983" cy="44828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/>
            </a:lvl1pPr>
          </a:lstStyle>
          <a:p>
            <a:r>
              <a:rPr lang="da-DK" dirty="0"/>
              <a:t>Klik for at indsætte titel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662751" y="2725615"/>
            <a:ext cx="3992799" cy="3400548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 baseline="0"/>
            </a:lvl2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09" y="6285889"/>
            <a:ext cx="289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Avenir LT Std 55 Roman"/>
                <a:cs typeface="Avenir LT Std 55 Roman"/>
              </a:defRPr>
            </a:lvl1pPr>
          </a:lstStyle>
          <a:p>
            <a:r>
              <a:rPr lang="en-US"/>
              <a:t>Titel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521950" y="62858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Avenir LT Std 95 Black"/>
                <a:cs typeface="Avenir LT Std 95 Black"/>
              </a:defRPr>
            </a:lvl1pPr>
          </a:lstStyle>
          <a:p>
            <a:r>
              <a:rPr lang="da-DK"/>
              <a:t>dato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3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3816" y="1945176"/>
            <a:ext cx="8302983" cy="328136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600" b="0" i="1" baseline="0">
                <a:solidFill>
                  <a:srgbClr val="74AF61"/>
                </a:solidFill>
                <a:latin typeface="Avenir LT Std 35 Light"/>
                <a:cs typeface="Avenir LT Std 35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indsætte statement eller citat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09" y="6285889"/>
            <a:ext cx="289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Avenir LT Std 55 Roman"/>
                <a:cs typeface="Avenir LT Std 55 Roman"/>
              </a:defRPr>
            </a:lvl1pPr>
          </a:lstStyle>
          <a:p>
            <a:r>
              <a:rPr lang="en-US"/>
              <a:t>Titel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521950" y="62858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Avenir LT Std 95 Black"/>
                <a:cs typeface="Avenir LT Std 95 Black"/>
              </a:defRPr>
            </a:lvl1pPr>
          </a:lstStyle>
          <a:p>
            <a:r>
              <a:rPr lang="da-DK"/>
              <a:t>dato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45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62751" y="1945177"/>
            <a:ext cx="3992799" cy="4180986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 baseline="0"/>
            </a:lvl2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390526" y="1945177"/>
            <a:ext cx="3986090" cy="4180986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foto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09" y="6285889"/>
            <a:ext cx="289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Avenir LT Std 55 Roman"/>
                <a:cs typeface="Avenir LT Std 55 Roman"/>
              </a:defRPr>
            </a:lvl1pPr>
          </a:lstStyle>
          <a:p>
            <a:r>
              <a:rPr lang="en-US"/>
              <a:t>Titel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521950" y="62858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Avenir LT Std 95 Black"/>
                <a:cs typeface="Avenir LT Std 95 Black"/>
              </a:defRPr>
            </a:lvl1pPr>
          </a:lstStyle>
          <a:p>
            <a:r>
              <a:rPr lang="da-DK"/>
              <a:t>dato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4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1684" y="5431692"/>
            <a:ext cx="7566675" cy="268770"/>
          </a:xfrm>
        </p:spPr>
        <p:txBody>
          <a:bodyPr lIns="0" tIns="0" rIns="0" bIns="0" anchor="b" anchorCtr="0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indsætte titel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09" y="6285889"/>
            <a:ext cx="289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Avenir LT Std 55 Roman"/>
                <a:cs typeface="Avenir LT Std 55 Roman"/>
              </a:defRPr>
            </a:lvl1pPr>
          </a:lstStyle>
          <a:p>
            <a:r>
              <a:rPr lang="en-US"/>
              <a:t>Titel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521950" y="62858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Avenir LT Std 95 Black"/>
                <a:cs typeface="Avenir LT Std 95 Black"/>
              </a:defRPr>
            </a:lvl1pPr>
          </a:lstStyle>
          <a:p>
            <a:r>
              <a:rPr lang="da-DK"/>
              <a:t>dato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52425" y="1192212"/>
            <a:ext cx="8302625" cy="403432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foto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7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6166-ECC6-4520-9229-670D15F833C8}" type="datetimeFigureOut">
              <a:rPr lang="da-DK" smtClean="0"/>
              <a:t>08-04-2022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0C1A-42EA-4B57-8656-B19358F253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749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16" y="2725615"/>
            <a:ext cx="8302984" cy="34005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83815" y="1945177"/>
            <a:ext cx="8302984" cy="44828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pic>
        <p:nvPicPr>
          <p:cNvPr id="17" name="Picture 16" descr="fkb_logo_groen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5" y="385603"/>
            <a:ext cx="1446455" cy="53053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09" y="6285889"/>
            <a:ext cx="2895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Avenir LT Std 55 Roman"/>
                <a:cs typeface="Avenir LT Std 55 Roman"/>
              </a:defRPr>
            </a:lvl1pPr>
          </a:lstStyle>
          <a:p>
            <a:r>
              <a:rPr lang="en-US"/>
              <a:t>Titel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6521950" y="62858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Avenir LT Std 95 Black"/>
                <a:cs typeface="Avenir LT Std 95 Black"/>
              </a:defRPr>
            </a:lvl1pPr>
          </a:lstStyle>
          <a:p>
            <a:r>
              <a:rPr lang="da-DK"/>
              <a:t>dato</a:t>
            </a:r>
            <a:endParaRPr lang="en-US" dirty="0"/>
          </a:p>
        </p:txBody>
      </p:sp>
      <p:pic>
        <p:nvPicPr>
          <p:cNvPr id="24" name="Picture 23" descr="kommune_logo_groen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21" y="272988"/>
            <a:ext cx="1343295" cy="7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000000"/>
          </a:solidFill>
          <a:latin typeface="Avenir LT Std 95 Black"/>
          <a:ea typeface="+mj-ea"/>
          <a:cs typeface="Avenir LT Std 95 Black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0218EA5-CF4E-43FB-81C5-1C14E6F88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902" y="10597"/>
            <a:ext cx="10534303" cy="7057127"/>
          </a:xfrm>
          <a:prstGeom prst="rect">
            <a:avLst/>
          </a:prstGeo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472966" y="1766936"/>
            <a:ext cx="3495027" cy="2955167"/>
          </a:xfrm>
        </p:spPr>
        <p:txBody>
          <a:bodyPr>
            <a:noAutofit/>
          </a:bodyPr>
          <a:lstStyle/>
          <a:p>
            <a:r>
              <a:rPr lang="da-DK" sz="4400" b="1" dirty="0">
                <a:solidFill>
                  <a:schemeClr val="tx1"/>
                </a:solidFill>
              </a:rPr>
              <a:t>Digital inklusion på Biblioteket Frederiksberg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D585E51-BF7A-4E35-AFFB-8BFA2364D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8" y="6253841"/>
            <a:ext cx="1217042" cy="4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4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27D8E95-4DBD-4320-A835-8BABE41D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16" y="1232113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Digital Dannelse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54741A8-4010-4FC4-8BBF-6FC7FFDEA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4" t="7287" r="14953" b="18156"/>
          <a:stretch/>
        </p:blipFill>
        <p:spPr>
          <a:xfrm>
            <a:off x="383816" y="4026716"/>
            <a:ext cx="4083767" cy="24244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D162096-7D0B-4D82-9FAF-8F0C158D9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7287"/>
          <a:stretch/>
        </p:blipFill>
        <p:spPr>
          <a:xfrm>
            <a:off x="1417740" y="1923678"/>
            <a:ext cx="4504296" cy="2196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95415128-BE0F-4D67-A2B3-4EF42CA1F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22" t="25902" r="34587" b="3512"/>
          <a:stretch/>
        </p:blipFill>
        <p:spPr>
          <a:xfrm>
            <a:off x="5638113" y="2188203"/>
            <a:ext cx="3048686" cy="3019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E06C598-A047-4971-879B-BDCC678C0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37" t="25902" r="34496" b="4129"/>
          <a:stretch/>
        </p:blipFill>
        <p:spPr>
          <a:xfrm>
            <a:off x="5128461" y="4120565"/>
            <a:ext cx="2676089" cy="26091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188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27D8E95-4DBD-4320-A835-8BABE41D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38" y="1265669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Digital Sikkerhed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543A6AF-2316-451E-B778-CDE87A0D7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1" t="14322" r="5183" b="11468"/>
          <a:stretch/>
        </p:blipFill>
        <p:spPr>
          <a:xfrm>
            <a:off x="367038" y="1803525"/>
            <a:ext cx="3654433" cy="21141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DD63897-A4DA-4343-8744-503BFF7D4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1" t="20520" r="12110" b="19133"/>
          <a:stretch/>
        </p:blipFill>
        <p:spPr>
          <a:xfrm>
            <a:off x="392764" y="4112777"/>
            <a:ext cx="3100784" cy="160012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9BBB371-63D0-415D-AB05-1A06B0E4B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79" t="21172" r="17614" b="15056"/>
          <a:stretch/>
        </p:blipFill>
        <p:spPr>
          <a:xfrm>
            <a:off x="848393" y="4367237"/>
            <a:ext cx="2793534" cy="173652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4C7AA8-33A4-4C50-9E25-8CDB21334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27" t="16656" r="6515" b="12120"/>
          <a:stretch/>
        </p:blipFill>
        <p:spPr>
          <a:xfrm>
            <a:off x="1293423" y="4798503"/>
            <a:ext cx="2804133" cy="15944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997A1A8-4708-4C0E-9AA2-BABA11FB5E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47" t="9592" r="16972" b="10815"/>
          <a:stretch/>
        </p:blipFill>
        <p:spPr>
          <a:xfrm>
            <a:off x="4661142" y="1489811"/>
            <a:ext cx="3878851" cy="263999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222A658-2795-4DC7-9F00-1CC51FFD8B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05" t="16656" r="14495" b="32582"/>
          <a:stretch/>
        </p:blipFill>
        <p:spPr>
          <a:xfrm>
            <a:off x="4661142" y="4353951"/>
            <a:ext cx="2571651" cy="14686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5554EE8-7566-49AC-A7E1-8B9BB0BDAB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38" t="15799" r="14770" b="34668"/>
          <a:stretch/>
        </p:blipFill>
        <p:spPr>
          <a:xfrm>
            <a:off x="5171353" y="4711899"/>
            <a:ext cx="2679224" cy="14902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156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deriksberg Hovedbibliotek åbner for besøg | Biblioteket Frederiksberg -  fkb.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18" y="2224240"/>
            <a:ext cx="5852770" cy="438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4856" y="1145090"/>
            <a:ext cx="6759436" cy="1269078"/>
          </a:xfrm>
        </p:spPr>
        <p:txBody>
          <a:bodyPr>
            <a:noAutofit/>
          </a:bodyPr>
          <a:lstStyle/>
          <a:p>
            <a:r>
              <a:rPr lang="da-DK" sz="4800" b="1" dirty="0"/>
              <a:t>Digitalisering som folkeoplysningsprojekt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6CCD9B08-7505-46B3-87D6-FD7EDECA4FA1}"/>
              </a:ext>
            </a:extLst>
          </p:cNvPr>
          <p:cNvGrpSpPr/>
          <p:nvPr/>
        </p:nvGrpSpPr>
        <p:grpSpPr>
          <a:xfrm>
            <a:off x="228434" y="2899285"/>
            <a:ext cx="2825484" cy="1356046"/>
            <a:chOff x="228434" y="2899285"/>
            <a:chExt cx="2825484" cy="1356046"/>
          </a:xfrm>
        </p:grpSpPr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6FB46EA1-7323-45C0-887E-CCACE9CAEAEB}"/>
                </a:ext>
              </a:extLst>
            </p:cNvPr>
            <p:cNvSpPr txBox="1"/>
            <p:nvPr/>
          </p:nvSpPr>
          <p:spPr>
            <a:xfrm>
              <a:off x="237312" y="2899285"/>
              <a:ext cx="2221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latin typeface="Avenir LT Std 55 Roman" panose="020B0503020203020204" pitchFamily="34" charset="0"/>
                  <a:cs typeface="Mongolian Baiti"/>
                </a:rPr>
                <a:t>- Digital Dannelse</a:t>
              </a:r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8BE93E9A-89F3-43AC-B342-398ED7CE1D69}"/>
                </a:ext>
              </a:extLst>
            </p:cNvPr>
            <p:cNvSpPr txBox="1"/>
            <p:nvPr/>
          </p:nvSpPr>
          <p:spPr>
            <a:xfrm>
              <a:off x="228434" y="3376307"/>
              <a:ext cx="26124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latin typeface="Avenir LT Std 55 Roman" panose="020B0503020203020204" pitchFamily="34" charset="0"/>
                  <a:cs typeface="Mongolian Baiti"/>
                </a:rPr>
                <a:t>- Digital sikkerhed</a:t>
              </a:r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A4A1C6E8-24A1-4D57-8466-A417219BD06D}"/>
                </a:ext>
              </a:extLst>
            </p:cNvPr>
            <p:cNvSpPr txBox="1"/>
            <p:nvPr/>
          </p:nvSpPr>
          <p:spPr>
            <a:xfrm>
              <a:off x="237312" y="3855221"/>
              <a:ext cx="2816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latin typeface="Avenir LT Std 55 Roman" panose="020B0503020203020204" pitchFamily="34" charset="0"/>
                  <a:cs typeface="Mongolian Baiti"/>
                </a:rPr>
                <a:t>- Digitalt medborgerskab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6A37CF68-4BF7-4013-BB6C-44955F4562FE}"/>
              </a:ext>
            </a:extLst>
          </p:cNvPr>
          <p:cNvGrpSpPr/>
          <p:nvPr/>
        </p:nvGrpSpPr>
        <p:grpSpPr>
          <a:xfrm>
            <a:off x="6925675" y="4744726"/>
            <a:ext cx="1859832" cy="1401605"/>
            <a:chOff x="5933415" y="4122241"/>
            <a:chExt cx="2869919" cy="2486754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960" y="4580714"/>
              <a:ext cx="2704374" cy="202828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" name="Tekstfelt 12"/>
            <p:cNvSpPr txBox="1"/>
            <p:nvPr/>
          </p:nvSpPr>
          <p:spPr>
            <a:xfrm>
              <a:off x="5933415" y="4122241"/>
              <a:ext cx="2088707" cy="443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/>
                <a:t>Digital Start</a:t>
              </a: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3008BC8-3D94-4B55-8A05-C74E8C189D76}"/>
              </a:ext>
            </a:extLst>
          </p:cNvPr>
          <p:cNvGrpSpPr/>
          <p:nvPr/>
        </p:nvGrpSpPr>
        <p:grpSpPr>
          <a:xfrm>
            <a:off x="2847295" y="2409100"/>
            <a:ext cx="2777614" cy="2045453"/>
            <a:chOff x="2978739" y="3716656"/>
            <a:chExt cx="3655355" cy="2654369"/>
          </a:xfrm>
        </p:grpSpPr>
        <p:pic>
          <p:nvPicPr>
            <p:cNvPr id="11" name="Billed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9"/>
            <a:stretch/>
          </p:blipFill>
          <p:spPr>
            <a:xfrm>
              <a:off x="3116537" y="4213906"/>
              <a:ext cx="3517557" cy="215711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4" name="Tekstfelt 13"/>
            <p:cNvSpPr txBox="1"/>
            <p:nvPr/>
          </p:nvSpPr>
          <p:spPr>
            <a:xfrm>
              <a:off x="2978739" y="3716656"/>
              <a:ext cx="2770320" cy="429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/>
                <a:t>Hverdagsrådgivning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EEC4F9CA-7C97-4DDD-9DE5-88D07E083845}"/>
              </a:ext>
            </a:extLst>
          </p:cNvPr>
          <p:cNvGrpSpPr/>
          <p:nvPr/>
        </p:nvGrpSpPr>
        <p:grpSpPr>
          <a:xfrm>
            <a:off x="189569" y="2160096"/>
            <a:ext cx="2563063" cy="4109086"/>
            <a:chOff x="253999" y="1291895"/>
            <a:chExt cx="2593108" cy="4156982"/>
          </a:xfrm>
        </p:grpSpPr>
        <p:sp>
          <p:nvSpPr>
            <p:cNvPr id="12" name="Tekstfelt 11"/>
            <p:cNvSpPr txBox="1"/>
            <p:nvPr/>
          </p:nvSpPr>
          <p:spPr>
            <a:xfrm>
              <a:off x="253999" y="1291895"/>
              <a:ext cx="2152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/>
                <a:t>Bibliotekets Borgerservice to-go</a:t>
              </a:r>
            </a:p>
          </p:txBody>
        </p:sp>
        <p:pic>
          <p:nvPicPr>
            <p:cNvPr id="15" name="Billede 14" descr="Solbjerghavefaceboo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66" y="1904278"/>
              <a:ext cx="2506441" cy="354459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7" name="Billede 16">
            <a:extLst>
              <a:ext uri="{FF2B5EF4-FFF2-40B4-BE49-F238E27FC236}">
                <a16:creationId xmlns:a16="http://schemas.microsoft.com/office/drawing/2014/main" id="{B6037BC3-1391-446B-9E9F-A1150E1D37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0" t="3838"/>
          <a:stretch/>
        </p:blipFill>
        <p:spPr>
          <a:xfrm>
            <a:off x="2952004" y="5023978"/>
            <a:ext cx="1828873" cy="109893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4D850A28-E87F-46AE-8E84-3A9B8BCF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004" y="4605334"/>
            <a:ext cx="1834665" cy="614582"/>
          </a:xfrm>
        </p:spPr>
        <p:txBody>
          <a:bodyPr>
            <a:noAutofit/>
          </a:bodyPr>
          <a:lstStyle/>
          <a:p>
            <a:r>
              <a:rPr lang="da-DK" sz="1200" b="1" dirty="0"/>
              <a:t>Bibliotekets Borgerservice </a:t>
            </a:r>
            <a:r>
              <a:rPr lang="da-DK" sz="1200" b="1" dirty="0" err="1"/>
              <a:t>to-go</a:t>
            </a:r>
            <a:r>
              <a:rPr lang="da-DK" sz="1200" b="1" dirty="0"/>
              <a:t> på </a:t>
            </a:r>
            <a:r>
              <a:rPr lang="da-DK" sz="1200" b="1" dirty="0" err="1"/>
              <a:t>facebook</a:t>
            </a:r>
            <a:endParaRPr lang="da-DK" sz="1200" b="1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9E585AF-5EBA-4CBA-9B91-95D04AE68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530" y="5037195"/>
            <a:ext cx="1818657" cy="136399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515789D8-7C86-4BB7-945B-1ADDC266DCA5}"/>
              </a:ext>
            </a:extLst>
          </p:cNvPr>
          <p:cNvSpPr txBox="1"/>
          <p:nvPr/>
        </p:nvSpPr>
        <p:spPr>
          <a:xfrm>
            <a:off x="4898437" y="4744726"/>
            <a:ext cx="1559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/>
              <a:t>Kulturmøder</a:t>
            </a:r>
          </a:p>
        </p:txBody>
      </p:sp>
      <p:sp>
        <p:nvSpPr>
          <p:cNvPr id="22" name="Titel 2">
            <a:extLst>
              <a:ext uri="{FF2B5EF4-FFF2-40B4-BE49-F238E27FC236}">
                <a16:creationId xmlns:a16="http://schemas.microsoft.com/office/drawing/2014/main" id="{E70B0EC0-95C0-497C-8533-BDE3F977EFFC}"/>
              </a:ext>
            </a:extLst>
          </p:cNvPr>
          <p:cNvSpPr txBox="1">
            <a:spLocks/>
          </p:cNvSpPr>
          <p:nvPr/>
        </p:nvSpPr>
        <p:spPr>
          <a:xfrm>
            <a:off x="293034" y="1404769"/>
            <a:ext cx="8302983" cy="44828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000000"/>
                </a:solidFill>
                <a:latin typeface="Avenir LT Std 95 Black"/>
                <a:ea typeface="+mj-ea"/>
                <a:cs typeface="Avenir LT Std 95 Black"/>
              </a:defRPr>
            </a:lvl1pPr>
          </a:lstStyle>
          <a:p>
            <a:r>
              <a:rPr lang="da-DK" b="1" dirty="0"/>
              <a:t>Digitalt Medborgerskab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19F69A01-0D20-4EB1-B48D-CD3A41186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74" r="3562" b="4822"/>
          <a:stretch/>
        </p:blipFill>
        <p:spPr>
          <a:xfrm>
            <a:off x="5805374" y="2946550"/>
            <a:ext cx="3137858" cy="167653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E4E2F71E-96A5-4961-B6F4-A7403E623BDC}"/>
              </a:ext>
            </a:extLst>
          </p:cNvPr>
          <p:cNvSpPr txBox="1"/>
          <p:nvPr/>
        </p:nvSpPr>
        <p:spPr>
          <a:xfrm>
            <a:off x="5704990" y="2579639"/>
            <a:ext cx="333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Borgerservice </a:t>
            </a:r>
            <a:r>
              <a:rPr lang="da-DK" b="1" dirty="0" err="1"/>
              <a:t>to-go</a:t>
            </a:r>
            <a:r>
              <a:rPr lang="da-DK" b="1" dirty="0"/>
              <a:t> på YouTube</a:t>
            </a:r>
          </a:p>
        </p:txBody>
      </p:sp>
    </p:spTree>
    <p:extLst>
      <p:ext uri="{BB962C8B-B14F-4D97-AF65-F5344CB8AC3E}">
        <p14:creationId xmlns:p14="http://schemas.microsoft.com/office/powerpoint/2010/main" val="8035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7" y="1976582"/>
            <a:ext cx="6443592" cy="3629891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835" y="1363718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Digitalt Medborgerskab</a:t>
            </a:r>
          </a:p>
        </p:txBody>
      </p:sp>
      <p:grpSp>
        <p:nvGrpSpPr>
          <p:cNvPr id="4" name="Gruppe 3"/>
          <p:cNvGrpSpPr/>
          <p:nvPr/>
        </p:nvGrpSpPr>
        <p:grpSpPr>
          <a:xfrm>
            <a:off x="4978419" y="3434704"/>
            <a:ext cx="4786415" cy="4030379"/>
            <a:chOff x="5018663" y="3389799"/>
            <a:chExt cx="4786415" cy="4030379"/>
          </a:xfrm>
        </p:grpSpPr>
        <p:grpSp>
          <p:nvGrpSpPr>
            <p:cNvPr id="8" name="Gruppe 7"/>
            <p:cNvGrpSpPr/>
            <p:nvPr/>
          </p:nvGrpSpPr>
          <p:grpSpPr>
            <a:xfrm rot="11057413">
              <a:off x="5018663" y="3389799"/>
              <a:ext cx="4786415" cy="4030379"/>
              <a:chOff x="-407674" y="2476010"/>
              <a:chExt cx="4786415" cy="4030379"/>
            </a:xfrm>
          </p:grpSpPr>
          <p:sp>
            <p:nvSpPr>
              <p:cNvPr id="9" name="Bue 8"/>
              <p:cNvSpPr/>
              <p:nvPr/>
            </p:nvSpPr>
            <p:spPr>
              <a:xfrm rot="9635793">
                <a:off x="1335057" y="2476010"/>
                <a:ext cx="3043684" cy="2663549"/>
              </a:xfrm>
              <a:prstGeom prst="arc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" name="Tekstfelt 10"/>
              <p:cNvSpPr txBox="1"/>
              <p:nvPr/>
            </p:nvSpPr>
            <p:spPr>
              <a:xfrm rot="10542587">
                <a:off x="-407674" y="3679236"/>
                <a:ext cx="21613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>
                    <a:latin typeface="Avenir LT Std 55 Roman" panose="020B0503020203020204"/>
                  </a:rPr>
                  <a:t>Digitale kompetencer </a:t>
                </a:r>
              </a:p>
            </p:txBody>
          </p:sp>
          <p:sp>
            <p:nvSpPr>
              <p:cNvPr id="13" name="Bue 12"/>
              <p:cNvSpPr/>
              <p:nvPr/>
            </p:nvSpPr>
            <p:spPr>
              <a:xfrm rot="17640371">
                <a:off x="2265549" y="4860832"/>
                <a:ext cx="1501412" cy="1789701"/>
              </a:xfrm>
              <a:prstGeom prst="arc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" name="Tekstfelt 13"/>
              <p:cNvSpPr txBox="1"/>
              <p:nvPr/>
            </p:nvSpPr>
            <p:spPr>
              <a:xfrm rot="10542587">
                <a:off x="406400" y="5135418"/>
                <a:ext cx="15517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a-DK" sz="1600" dirty="0"/>
              </a:p>
            </p:txBody>
          </p:sp>
        </p:grpSp>
        <p:sp>
          <p:nvSpPr>
            <p:cNvPr id="2" name="Tekstfelt 1"/>
            <p:cNvSpPr txBox="1"/>
            <p:nvPr/>
          </p:nvSpPr>
          <p:spPr>
            <a:xfrm>
              <a:off x="7101735" y="3847494"/>
              <a:ext cx="172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latin typeface="Avenir LT Std 55 Roman" panose="020B0503020203020204"/>
                </a:rPr>
                <a:t>Administrative kompetencer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67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224424" y="1012395"/>
            <a:ext cx="8302983" cy="998878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Bibliotekets Borgerservice </a:t>
            </a:r>
            <a:r>
              <a:rPr lang="da-DK" b="1" dirty="0" err="1"/>
              <a:t>to-go</a:t>
            </a:r>
            <a:br>
              <a:rPr lang="da-DK" b="1" dirty="0"/>
            </a:br>
            <a:r>
              <a:rPr lang="da-DK" b="1" dirty="0"/>
              <a:t>- Trin-for-trin videoer på YouTube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5A3046CD-B268-499F-A214-923451B951B8}"/>
              </a:ext>
            </a:extLst>
          </p:cNvPr>
          <p:cNvGrpSpPr/>
          <p:nvPr/>
        </p:nvGrpSpPr>
        <p:grpSpPr>
          <a:xfrm>
            <a:off x="784809" y="2657135"/>
            <a:ext cx="3813048" cy="3355757"/>
            <a:chOff x="1014984" y="2487168"/>
            <a:chExt cx="2807208" cy="2523744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88F1BA5-3035-4781-A19D-729CE01D0EE2}"/>
                </a:ext>
              </a:extLst>
            </p:cNvPr>
            <p:cNvSpPr/>
            <p:nvPr/>
          </p:nvSpPr>
          <p:spPr>
            <a:xfrm>
              <a:off x="1106424" y="2487168"/>
              <a:ext cx="2624328" cy="252374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6F7608C-1FC9-4277-8BE1-49FB694109B8}"/>
                </a:ext>
              </a:extLst>
            </p:cNvPr>
            <p:cNvSpPr txBox="1"/>
            <p:nvPr/>
          </p:nvSpPr>
          <p:spPr>
            <a:xfrm>
              <a:off x="1014984" y="2733377"/>
              <a:ext cx="2807208" cy="1782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2021:</a:t>
              </a:r>
            </a:p>
            <a:p>
              <a:pPr algn="ctr"/>
              <a:endParaRPr lang="da-DK" sz="1200" dirty="0">
                <a:solidFill>
                  <a:schemeClr val="bg1"/>
                </a:solidFill>
                <a:latin typeface="Avenir LT Std 55 Roman" panose="020B0503020203020204"/>
              </a:endParaRPr>
            </a:p>
            <a:p>
              <a:pPr algn="ctr"/>
              <a:r>
                <a:rPr lang="da-DK" sz="5400" dirty="0">
                  <a:solidFill>
                    <a:schemeClr val="bg1"/>
                  </a:solidFill>
                  <a:latin typeface="Avenir LT Std 55 Roman" panose="020B0503020203020204"/>
                </a:rPr>
                <a:t>125.000</a:t>
              </a:r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 </a:t>
              </a:r>
            </a:p>
            <a:p>
              <a:pPr algn="ctr"/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visninger</a:t>
              </a:r>
            </a:p>
            <a:p>
              <a:endParaRPr lang="da-DK" dirty="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D1C70ED8-A072-413F-A826-BFE12F050410}"/>
              </a:ext>
            </a:extLst>
          </p:cNvPr>
          <p:cNvGrpSpPr/>
          <p:nvPr/>
        </p:nvGrpSpPr>
        <p:grpSpPr>
          <a:xfrm>
            <a:off x="5045202" y="2624381"/>
            <a:ext cx="3813048" cy="3355757"/>
            <a:chOff x="1014984" y="2487168"/>
            <a:chExt cx="2807208" cy="252374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CE8A850-4DCA-4934-9984-4E39CC6C1ED3}"/>
                </a:ext>
              </a:extLst>
            </p:cNvPr>
            <p:cNvSpPr/>
            <p:nvPr/>
          </p:nvSpPr>
          <p:spPr>
            <a:xfrm>
              <a:off x="1106424" y="2487168"/>
              <a:ext cx="2624328" cy="252374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949AFEA3-A6CE-461C-89D8-1F4282B0BBEB}"/>
                </a:ext>
              </a:extLst>
            </p:cNvPr>
            <p:cNvSpPr txBox="1"/>
            <p:nvPr/>
          </p:nvSpPr>
          <p:spPr>
            <a:xfrm>
              <a:off x="1014984" y="2733377"/>
              <a:ext cx="2807208" cy="19906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2022:</a:t>
              </a:r>
            </a:p>
            <a:p>
              <a:pPr algn="ctr"/>
              <a:endParaRPr lang="da-DK" sz="1200" dirty="0">
                <a:solidFill>
                  <a:schemeClr val="bg1"/>
                </a:solidFill>
                <a:latin typeface="Avenir LT Std 55 Roman" panose="020B0503020203020204"/>
              </a:endParaRPr>
            </a:p>
            <a:p>
              <a:pPr algn="ctr"/>
              <a:r>
                <a:rPr lang="da-DK" sz="5400" dirty="0">
                  <a:solidFill>
                    <a:schemeClr val="bg1"/>
                  </a:solidFill>
                  <a:latin typeface="Avenir LT Std 55 Roman" panose="020B0503020203020204"/>
                </a:rPr>
                <a:t>128.000</a:t>
              </a:r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 </a:t>
              </a:r>
            </a:p>
            <a:p>
              <a:pPr algn="ctr"/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visninger</a:t>
              </a:r>
            </a:p>
            <a:p>
              <a:pPr algn="ctr"/>
              <a:r>
                <a:rPr lang="da-DK" dirty="0">
                  <a:solidFill>
                    <a:schemeClr val="bg1"/>
                  </a:solidFill>
                  <a:latin typeface="Avenir LT Std 55 Roman" panose="020B0503020203020204"/>
                </a:rPr>
                <a:t>(til dags dato)</a:t>
              </a:r>
            </a:p>
            <a:p>
              <a:endParaRPr lang="da-DK" dirty="0"/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71B41A58-3BA2-46B3-BF60-7EA6CF8939F6}"/>
              </a:ext>
            </a:extLst>
          </p:cNvPr>
          <p:cNvGrpSpPr/>
          <p:nvPr/>
        </p:nvGrpSpPr>
        <p:grpSpPr>
          <a:xfrm>
            <a:off x="5169405" y="2624381"/>
            <a:ext cx="3564641" cy="3365096"/>
            <a:chOff x="5045202" y="2169543"/>
            <a:chExt cx="3564641" cy="3365096"/>
          </a:xfrm>
        </p:grpSpPr>
        <p:sp>
          <p:nvSpPr>
            <p:cNvPr id="19" name="Delvis cirkel 18">
              <a:extLst>
                <a:ext uri="{FF2B5EF4-FFF2-40B4-BE49-F238E27FC236}">
                  <a16:creationId xmlns:a16="http://schemas.microsoft.com/office/drawing/2014/main" id="{140EFF07-A17B-4748-9061-85CEDB22BBB1}"/>
                </a:ext>
              </a:extLst>
            </p:cNvPr>
            <p:cNvSpPr/>
            <p:nvPr/>
          </p:nvSpPr>
          <p:spPr>
            <a:xfrm>
              <a:off x="5045202" y="2169543"/>
              <a:ext cx="3564641" cy="3365096"/>
            </a:xfrm>
            <a:prstGeom prst="pie">
              <a:avLst>
                <a:gd name="adj1" fmla="val 18631641"/>
                <a:gd name="adj2" fmla="val 1620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AB274ED8-873D-4E60-8678-D5C929EE01CB}"/>
                </a:ext>
              </a:extLst>
            </p:cNvPr>
            <p:cNvSpPr txBox="1"/>
            <p:nvPr/>
          </p:nvSpPr>
          <p:spPr>
            <a:xfrm>
              <a:off x="5555909" y="3805005"/>
              <a:ext cx="2543225" cy="1538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da-DK" sz="1200" dirty="0">
                <a:solidFill>
                  <a:schemeClr val="bg1"/>
                </a:solidFill>
                <a:latin typeface="Avenir LT Std 55 Roman" panose="020B0503020203020204"/>
              </a:endParaRPr>
            </a:p>
            <a:p>
              <a:pPr algn="ctr"/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110.000 </a:t>
              </a:r>
            </a:p>
            <a:p>
              <a:pPr algn="ctr"/>
              <a:r>
                <a:rPr lang="da-DK" sz="3200" dirty="0">
                  <a:solidFill>
                    <a:schemeClr val="bg1"/>
                  </a:solidFill>
                  <a:latin typeface="Avenir LT Std 55 Roman" panose="020B0503020203020204"/>
                </a:rPr>
                <a:t>MitID videoer</a:t>
              </a:r>
            </a:p>
            <a:p>
              <a:endParaRPr lang="da-DK" dirty="0"/>
            </a:p>
          </p:txBody>
        </p:sp>
      </p:grpSp>
      <p:pic>
        <p:nvPicPr>
          <p:cNvPr id="22" name="Billede 21">
            <a:extLst>
              <a:ext uri="{FF2B5EF4-FFF2-40B4-BE49-F238E27FC236}">
                <a16:creationId xmlns:a16="http://schemas.microsoft.com/office/drawing/2014/main" id="{472A70D0-1B59-42ED-9BFA-7416F59C2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4" b="4822"/>
          <a:stretch/>
        </p:blipFill>
        <p:spPr>
          <a:xfrm>
            <a:off x="288365" y="2170544"/>
            <a:ext cx="8646850" cy="4455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2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0154E652-D571-47DB-B117-7D4F87CB7359}"/>
              </a:ext>
            </a:extLst>
          </p:cNvPr>
          <p:cNvGrpSpPr/>
          <p:nvPr/>
        </p:nvGrpSpPr>
        <p:grpSpPr>
          <a:xfrm>
            <a:off x="701564" y="2120138"/>
            <a:ext cx="2622332" cy="1642718"/>
            <a:chOff x="3105806" y="2687545"/>
            <a:chExt cx="2622332" cy="1642718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04590E2D-C6FB-46BA-8DFC-BF08E7C7FDCB}"/>
                </a:ext>
              </a:extLst>
            </p:cNvPr>
            <p:cNvSpPr/>
            <p:nvPr/>
          </p:nvSpPr>
          <p:spPr>
            <a:xfrm>
              <a:off x="3105806" y="2687545"/>
              <a:ext cx="2622332" cy="16427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" name="Tekstfelt 1">
              <a:extLst>
                <a:ext uri="{FF2B5EF4-FFF2-40B4-BE49-F238E27FC236}">
                  <a16:creationId xmlns:a16="http://schemas.microsoft.com/office/drawing/2014/main" id="{4C76D987-C897-49E2-9D45-533B879A5019}"/>
                </a:ext>
              </a:extLst>
            </p:cNvPr>
            <p:cNvSpPr txBox="1"/>
            <p:nvPr/>
          </p:nvSpPr>
          <p:spPr>
            <a:xfrm>
              <a:off x="3237187" y="2828835"/>
              <a:ext cx="2322786" cy="1354217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chemeClr val="bg1"/>
                  </a:solidFill>
                </a:rPr>
                <a:t>Hvem ser videoerne: </a:t>
              </a:r>
            </a:p>
            <a:p>
              <a:endParaRPr lang="da-DK" sz="800" dirty="0">
                <a:solidFill>
                  <a:schemeClr val="bg1"/>
                </a:solidFill>
              </a:endParaRPr>
            </a:p>
            <a:p>
              <a:r>
                <a:rPr lang="da-DK" sz="2800" dirty="0">
                  <a:solidFill>
                    <a:schemeClr val="bg1"/>
                  </a:solidFill>
                </a:rPr>
                <a:t>69% mænd </a:t>
              </a:r>
            </a:p>
            <a:p>
              <a:r>
                <a:rPr lang="da-DK" sz="2800" dirty="0">
                  <a:solidFill>
                    <a:schemeClr val="bg1"/>
                  </a:solidFill>
                </a:rPr>
                <a:t>31% kvinder</a:t>
              </a:r>
            </a:p>
          </p:txBody>
        </p: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4499BBAA-6FF5-47B7-9F57-28D2B9A2BC50}"/>
              </a:ext>
            </a:extLst>
          </p:cNvPr>
          <p:cNvGrpSpPr/>
          <p:nvPr/>
        </p:nvGrpSpPr>
        <p:grpSpPr>
          <a:xfrm>
            <a:off x="2480443" y="3260834"/>
            <a:ext cx="2091558" cy="1468821"/>
            <a:chOff x="3079531" y="3429000"/>
            <a:chExt cx="2438399" cy="1753676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1F43880-6D50-4DA3-94FB-C8594882FFBA}"/>
                </a:ext>
              </a:extLst>
            </p:cNvPr>
            <p:cNvSpPr/>
            <p:nvPr/>
          </p:nvSpPr>
          <p:spPr>
            <a:xfrm>
              <a:off x="3079531" y="3429000"/>
              <a:ext cx="2438399" cy="175367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B14CBCDE-FD33-4E3B-9EA1-A2101E288E6D}"/>
                </a:ext>
              </a:extLst>
            </p:cNvPr>
            <p:cNvSpPr txBox="1"/>
            <p:nvPr/>
          </p:nvSpPr>
          <p:spPr>
            <a:xfrm>
              <a:off x="3516867" y="3828132"/>
              <a:ext cx="1631113" cy="9554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dirty="0">
                  <a:solidFill>
                    <a:schemeClr val="bg1"/>
                  </a:solidFill>
                </a:rPr>
                <a:t>62% </a:t>
              </a:r>
            </a:p>
            <a:p>
              <a:pPr algn="ctr"/>
              <a:r>
                <a:rPr lang="da-DK" dirty="0">
                  <a:solidFill>
                    <a:schemeClr val="bg1"/>
                  </a:solidFill>
                </a:rPr>
                <a:t>er over 65 år</a:t>
              </a: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7BBEC5A6-B8D4-4F2E-882D-F627191695F6}"/>
              </a:ext>
            </a:extLst>
          </p:cNvPr>
          <p:cNvGrpSpPr/>
          <p:nvPr/>
        </p:nvGrpSpPr>
        <p:grpSpPr>
          <a:xfrm>
            <a:off x="3776395" y="1206413"/>
            <a:ext cx="2795752" cy="1753676"/>
            <a:chOff x="4971393" y="1896893"/>
            <a:chExt cx="2795752" cy="175367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FCAFFCE-C58A-4E88-B329-02EA1B324258}"/>
                </a:ext>
              </a:extLst>
            </p:cNvPr>
            <p:cNvSpPr/>
            <p:nvPr/>
          </p:nvSpPr>
          <p:spPr>
            <a:xfrm>
              <a:off x="4971393" y="1896893"/>
              <a:ext cx="2795752" cy="175367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1A0DDDDE-B837-4F50-A16F-36E197FD378E}"/>
                </a:ext>
              </a:extLst>
            </p:cNvPr>
            <p:cNvSpPr txBox="1"/>
            <p:nvPr/>
          </p:nvSpPr>
          <p:spPr>
            <a:xfrm>
              <a:off x="5102774" y="1945798"/>
              <a:ext cx="2322786" cy="1600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chemeClr val="bg1"/>
                  </a:solidFill>
                </a:rPr>
                <a:t>Dem er ser videoerne, ser mellem: </a:t>
              </a:r>
            </a:p>
            <a:p>
              <a:endParaRPr lang="da-DK" sz="800" dirty="0">
                <a:solidFill>
                  <a:schemeClr val="bg1"/>
                </a:solidFill>
              </a:endParaRPr>
            </a:p>
            <a:p>
              <a:r>
                <a:rPr lang="da-DK" sz="2800" dirty="0">
                  <a:solidFill>
                    <a:schemeClr val="bg1"/>
                  </a:solidFill>
                </a:rPr>
                <a:t>39-73%</a:t>
              </a:r>
            </a:p>
            <a:p>
              <a:endParaRPr lang="da-DK" sz="800" dirty="0">
                <a:solidFill>
                  <a:schemeClr val="bg1"/>
                </a:solidFill>
              </a:endParaRPr>
            </a:p>
            <a:p>
              <a:r>
                <a:rPr lang="da-DK" dirty="0">
                  <a:solidFill>
                    <a:schemeClr val="bg1"/>
                  </a:solidFill>
                </a:rPr>
                <a:t>af videoerne. </a:t>
              </a: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E13D8FA-873F-466D-A408-5A7B7A320CA2}"/>
              </a:ext>
            </a:extLst>
          </p:cNvPr>
          <p:cNvGrpSpPr/>
          <p:nvPr/>
        </p:nvGrpSpPr>
        <p:grpSpPr>
          <a:xfrm>
            <a:off x="660066" y="4685267"/>
            <a:ext cx="2444881" cy="1542846"/>
            <a:chOff x="1809792" y="4942037"/>
            <a:chExt cx="2444881" cy="154284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A01028F1-FA08-430A-B7E4-890A0495202D}"/>
                </a:ext>
              </a:extLst>
            </p:cNvPr>
            <p:cNvSpPr/>
            <p:nvPr/>
          </p:nvSpPr>
          <p:spPr>
            <a:xfrm>
              <a:off x="1809792" y="4942037"/>
              <a:ext cx="2322786" cy="1542846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02F9EA77-8155-481E-9F4A-CDE192A29862}"/>
                </a:ext>
              </a:extLst>
            </p:cNvPr>
            <p:cNvSpPr txBox="1"/>
            <p:nvPr/>
          </p:nvSpPr>
          <p:spPr>
            <a:xfrm>
              <a:off x="1931887" y="5051566"/>
              <a:ext cx="2322786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chemeClr val="accent5">
                      <a:lumMod val="50000"/>
                    </a:schemeClr>
                  </a:solidFill>
                </a:rPr>
                <a:t>Juli + august steg aldersgruppen på </a:t>
              </a:r>
            </a:p>
            <a:p>
              <a:r>
                <a:rPr lang="da-DK" dirty="0">
                  <a:solidFill>
                    <a:schemeClr val="accent5">
                      <a:lumMod val="50000"/>
                    </a:schemeClr>
                  </a:solidFill>
                </a:rPr>
                <a:t>18-24 år fra:</a:t>
              </a:r>
            </a:p>
            <a:p>
              <a:r>
                <a:rPr lang="da-DK" sz="2800" dirty="0">
                  <a:solidFill>
                    <a:schemeClr val="accent5">
                      <a:lumMod val="50000"/>
                    </a:schemeClr>
                  </a:solidFill>
                </a:rPr>
                <a:t>2% til 14 %</a:t>
              </a: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0ABD5672-E919-4FFC-9E46-5EBCF1802AA2}"/>
              </a:ext>
            </a:extLst>
          </p:cNvPr>
          <p:cNvGrpSpPr/>
          <p:nvPr/>
        </p:nvGrpSpPr>
        <p:grpSpPr>
          <a:xfrm>
            <a:off x="3809153" y="3460579"/>
            <a:ext cx="2977665" cy="2810649"/>
            <a:chOff x="3809153" y="3460579"/>
            <a:chExt cx="2977665" cy="2810649"/>
          </a:xfrm>
        </p:grpSpPr>
        <p:sp>
          <p:nvSpPr>
            <p:cNvPr id="14" name="Ligebenet trekant 13">
              <a:extLst>
                <a:ext uri="{FF2B5EF4-FFF2-40B4-BE49-F238E27FC236}">
                  <a16:creationId xmlns:a16="http://schemas.microsoft.com/office/drawing/2014/main" id="{E9DE4A6C-AF7B-4080-852C-065438501688}"/>
                </a:ext>
              </a:extLst>
            </p:cNvPr>
            <p:cNvSpPr/>
            <p:nvPr/>
          </p:nvSpPr>
          <p:spPr>
            <a:xfrm>
              <a:off x="3809153" y="3460579"/>
              <a:ext cx="2977665" cy="2810649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EE1FF316-EC07-413F-83B1-330775AADA30}"/>
                </a:ext>
              </a:extLst>
            </p:cNvPr>
            <p:cNvSpPr txBox="1"/>
            <p:nvPr/>
          </p:nvSpPr>
          <p:spPr>
            <a:xfrm>
              <a:off x="4552248" y="4571027"/>
              <a:ext cx="136322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chemeClr val="bg1"/>
                  </a:solidFill>
                </a:rPr>
                <a:t>Vi kan desværre ikke måle på etnicitet på </a:t>
              </a:r>
            </a:p>
            <a:p>
              <a:pPr algn="ctr"/>
              <a:r>
                <a:rPr lang="da-DK" dirty="0">
                  <a:solidFill>
                    <a:schemeClr val="bg1"/>
                  </a:solidFill>
                </a:rPr>
                <a:t>YouTube.</a:t>
              </a: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D81F628F-842B-4887-BB55-B39E57B093C0}"/>
              </a:ext>
            </a:extLst>
          </p:cNvPr>
          <p:cNvGrpSpPr/>
          <p:nvPr/>
        </p:nvGrpSpPr>
        <p:grpSpPr>
          <a:xfrm>
            <a:off x="4311562" y="3008994"/>
            <a:ext cx="4922852" cy="4030379"/>
            <a:chOff x="5018471" y="3394903"/>
            <a:chExt cx="4922852" cy="4030379"/>
          </a:xfrm>
        </p:grpSpPr>
        <p:grpSp>
          <p:nvGrpSpPr>
            <p:cNvPr id="17" name="Gruppe 16">
              <a:extLst>
                <a:ext uri="{FF2B5EF4-FFF2-40B4-BE49-F238E27FC236}">
                  <a16:creationId xmlns:a16="http://schemas.microsoft.com/office/drawing/2014/main" id="{E52999CD-6458-46C6-87E0-CB53B024D0C7}"/>
                </a:ext>
              </a:extLst>
            </p:cNvPr>
            <p:cNvGrpSpPr/>
            <p:nvPr/>
          </p:nvGrpSpPr>
          <p:grpSpPr>
            <a:xfrm rot="11057413">
              <a:off x="5018471" y="3394903"/>
              <a:ext cx="4922852" cy="4030379"/>
              <a:chOff x="-544111" y="2476010"/>
              <a:chExt cx="4922852" cy="4030379"/>
            </a:xfrm>
          </p:grpSpPr>
          <p:sp>
            <p:nvSpPr>
              <p:cNvPr id="19" name="Bue 18">
                <a:extLst>
                  <a:ext uri="{FF2B5EF4-FFF2-40B4-BE49-F238E27FC236}">
                    <a16:creationId xmlns:a16="http://schemas.microsoft.com/office/drawing/2014/main" id="{1CE9B21E-DB42-4B3B-A9F6-E2F757F99A04}"/>
                  </a:ext>
                </a:extLst>
              </p:cNvPr>
              <p:cNvSpPr/>
              <p:nvPr/>
            </p:nvSpPr>
            <p:spPr>
              <a:xfrm rot="9635793">
                <a:off x="1335057" y="2476010"/>
                <a:ext cx="3043684" cy="2663549"/>
              </a:xfrm>
              <a:prstGeom prst="arc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" name="Tekstfelt 19">
                <a:extLst>
                  <a:ext uri="{FF2B5EF4-FFF2-40B4-BE49-F238E27FC236}">
                    <a16:creationId xmlns:a16="http://schemas.microsoft.com/office/drawing/2014/main" id="{9C686238-E4E2-4302-979F-856B6A376688}"/>
                  </a:ext>
                </a:extLst>
              </p:cNvPr>
              <p:cNvSpPr txBox="1"/>
              <p:nvPr/>
            </p:nvSpPr>
            <p:spPr>
              <a:xfrm rot="10542587">
                <a:off x="-544111" y="3407348"/>
                <a:ext cx="22875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>
                    <a:latin typeface="Avenir LT Std 55 Roman" panose="020B0503020203020204"/>
                  </a:rPr>
                  <a:t>Men ærgerligt når man laver projekter for integrationsmidler.</a:t>
                </a:r>
              </a:p>
            </p:txBody>
          </p:sp>
          <p:sp>
            <p:nvSpPr>
              <p:cNvPr id="21" name="Bue 20">
                <a:extLst>
                  <a:ext uri="{FF2B5EF4-FFF2-40B4-BE49-F238E27FC236}">
                    <a16:creationId xmlns:a16="http://schemas.microsoft.com/office/drawing/2014/main" id="{EE59C35B-A72D-4033-AC90-7C786A841188}"/>
                  </a:ext>
                </a:extLst>
              </p:cNvPr>
              <p:cNvSpPr/>
              <p:nvPr/>
            </p:nvSpPr>
            <p:spPr>
              <a:xfrm rot="17640371">
                <a:off x="2265549" y="4860832"/>
                <a:ext cx="1501412" cy="1789701"/>
              </a:xfrm>
              <a:prstGeom prst="arc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" name="Tekstfelt 21">
                <a:extLst>
                  <a:ext uri="{FF2B5EF4-FFF2-40B4-BE49-F238E27FC236}">
                    <a16:creationId xmlns:a16="http://schemas.microsoft.com/office/drawing/2014/main" id="{86577D59-6975-44A6-8BD7-55EE3A4FC1AA}"/>
                  </a:ext>
                </a:extLst>
              </p:cNvPr>
              <p:cNvSpPr txBox="1"/>
              <p:nvPr/>
            </p:nvSpPr>
            <p:spPr>
              <a:xfrm rot="10542587">
                <a:off x="406400" y="5135418"/>
                <a:ext cx="15517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a-DK" sz="1600" dirty="0"/>
              </a:p>
            </p:txBody>
          </p:sp>
        </p:grp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62976BE0-1F36-46A4-8FAC-764FCC7D799E}"/>
                </a:ext>
              </a:extLst>
            </p:cNvPr>
            <p:cNvSpPr txBox="1"/>
            <p:nvPr/>
          </p:nvSpPr>
          <p:spPr>
            <a:xfrm>
              <a:off x="7300528" y="3490318"/>
              <a:ext cx="1727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latin typeface="Avenir LT Std 55 Roman" panose="020B0503020203020204"/>
                </a:rPr>
                <a:t>Det nok meget godt vi ikke har data på den slags.</a:t>
              </a:r>
            </a:p>
          </p:txBody>
        </p:sp>
      </p:grpSp>
      <p:sp>
        <p:nvSpPr>
          <p:cNvPr id="25" name="Titel 2">
            <a:extLst>
              <a:ext uri="{FF2B5EF4-FFF2-40B4-BE49-F238E27FC236}">
                <a16:creationId xmlns:a16="http://schemas.microsoft.com/office/drawing/2014/main" id="{47A078E4-74B1-4F6B-93D1-B20291B3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56" y="1228700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Flere tal, </a:t>
            </a:r>
          </a:p>
        </p:txBody>
      </p:sp>
    </p:spTree>
    <p:extLst>
      <p:ext uri="{BB962C8B-B14F-4D97-AF65-F5344CB8AC3E}">
        <p14:creationId xmlns:p14="http://schemas.microsoft.com/office/powerpoint/2010/main" val="398464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15864" y="1206870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En ny dialog kanal med borgerne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4D0724-1BBE-43B3-B705-15631AE38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4" y="2684375"/>
            <a:ext cx="8478599" cy="426240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0C40D60-8D78-47D1-8ED4-6251CFBD86DE}"/>
              </a:ext>
            </a:extLst>
          </p:cNvPr>
          <p:cNvSpPr txBox="1"/>
          <p:nvPr/>
        </p:nvSpPr>
        <p:spPr>
          <a:xfrm>
            <a:off x="223261" y="1879384"/>
            <a:ext cx="3660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MitID videoerne har fået: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1178 likes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258 kommentarer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CC9AB7E-ED4B-4C8F-96DD-A8B8AF23A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" t="6798" r="1165" b="5168"/>
          <a:stretch/>
        </p:blipFill>
        <p:spPr>
          <a:xfrm>
            <a:off x="223261" y="1123025"/>
            <a:ext cx="8721604" cy="45281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E0A8B24-7906-4FF2-9BC9-BF5EE381C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" t="8015" r="1456" b="5513"/>
          <a:stretch/>
        </p:blipFill>
        <p:spPr>
          <a:xfrm>
            <a:off x="215636" y="2316482"/>
            <a:ext cx="8922059" cy="4447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55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4DEFF5E8-3665-4D33-A779-1FB0DAC6B26D}"/>
              </a:ext>
            </a:extLst>
          </p:cNvPr>
          <p:cNvGrpSpPr/>
          <p:nvPr/>
        </p:nvGrpSpPr>
        <p:grpSpPr>
          <a:xfrm>
            <a:off x="4399569" y="3147135"/>
            <a:ext cx="4287230" cy="2512381"/>
            <a:chOff x="4572000" y="1424867"/>
            <a:chExt cx="4287230" cy="2512381"/>
          </a:xfrm>
        </p:grpSpPr>
        <p:sp>
          <p:nvSpPr>
            <p:cNvPr id="2" name="Taleboble: oval 1">
              <a:extLst>
                <a:ext uri="{FF2B5EF4-FFF2-40B4-BE49-F238E27FC236}">
                  <a16:creationId xmlns:a16="http://schemas.microsoft.com/office/drawing/2014/main" id="{F3E9103C-D68E-49B8-953B-6C65AA15A448}"/>
                </a:ext>
              </a:extLst>
            </p:cNvPr>
            <p:cNvSpPr/>
            <p:nvPr/>
          </p:nvSpPr>
          <p:spPr>
            <a:xfrm>
              <a:off x="4572000" y="1424867"/>
              <a:ext cx="4287230" cy="2512381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Titel 2">
              <a:extLst>
                <a:ext uri="{FF2B5EF4-FFF2-40B4-BE49-F238E27FC236}">
                  <a16:creationId xmlns:a16="http://schemas.microsoft.com/office/drawing/2014/main" id="{3F689654-2607-4295-A339-768FE9B6C8F2}"/>
                </a:ext>
              </a:extLst>
            </p:cNvPr>
            <p:cNvSpPr txBox="1">
              <a:spLocks/>
            </p:cNvSpPr>
            <p:nvPr/>
          </p:nvSpPr>
          <p:spPr>
            <a:xfrm>
              <a:off x="4923011" y="2038413"/>
              <a:ext cx="3585207" cy="18988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0" i="0" kern="1200" baseline="0">
                  <a:solidFill>
                    <a:srgbClr val="000000"/>
                  </a:solidFill>
                  <a:latin typeface="Avenir LT Std 95 Black"/>
                  <a:ea typeface="+mj-ea"/>
                  <a:cs typeface="Avenir LT Std 95 Black"/>
                </a:defRPr>
              </a:lvl1pPr>
            </a:lstStyle>
            <a:p>
              <a:pPr algn="ctr"/>
              <a:r>
                <a:rPr lang="da-DK" sz="3200" b="1" dirty="0"/>
                <a:t>En video på SoMe må kun vare 1,5 minut.. </a:t>
              </a:r>
            </a:p>
          </p:txBody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A3951135-87FC-492D-A8CB-423C23F0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16" y="1279352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Alle klik er vigtige!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62F2388-0288-49D9-80BB-317EA16A4ABF}"/>
              </a:ext>
            </a:extLst>
          </p:cNvPr>
          <p:cNvSpPr txBox="1"/>
          <p:nvPr/>
        </p:nvSpPr>
        <p:spPr>
          <a:xfrm>
            <a:off x="383816" y="2026983"/>
            <a:ext cx="4188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venir LT Std 55 Roman"/>
              </a:rPr>
              <a:t>Langsomt tempo.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venir LT Std 55 Roman"/>
              </a:rPr>
              <a:t>Grundige videoer – vi fortæller om alle klik i løsningen.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venir LT Std 55 Roman"/>
              </a:rPr>
              <a:t>Nogle af videoerne er 15-20 min lange. (Men man kan klikke rundt fordi de er inddelt i kapitler)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04BC15B-37C6-4861-A91F-F385B2C20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6" r="1553" b="6634"/>
          <a:stretch/>
        </p:blipFill>
        <p:spPr>
          <a:xfrm>
            <a:off x="295036" y="2026983"/>
            <a:ext cx="8567604" cy="41688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94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69132" y="1269016"/>
            <a:ext cx="8302983" cy="448285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Ansigt til ansigt, selv om det er på skærmen.. 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A173329E-383D-439A-901B-723107E4CB5B}"/>
              </a:ext>
            </a:extLst>
          </p:cNvPr>
          <p:cNvGrpSpPr/>
          <p:nvPr/>
        </p:nvGrpSpPr>
        <p:grpSpPr>
          <a:xfrm>
            <a:off x="392658" y="1766654"/>
            <a:ext cx="5837426" cy="4920296"/>
            <a:chOff x="794040" y="1766654"/>
            <a:chExt cx="5837426" cy="4920296"/>
          </a:xfrm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313A835A-F2E4-4A11-865F-73F2B569D8D1}"/>
                </a:ext>
              </a:extLst>
            </p:cNvPr>
            <p:cNvGrpSpPr/>
            <p:nvPr/>
          </p:nvGrpSpPr>
          <p:grpSpPr>
            <a:xfrm>
              <a:off x="794040" y="1766654"/>
              <a:ext cx="5837426" cy="4920296"/>
              <a:chOff x="794040" y="1766654"/>
              <a:chExt cx="5837426" cy="4920296"/>
            </a:xfrm>
          </p:grpSpPr>
          <p:pic>
            <p:nvPicPr>
              <p:cNvPr id="3" name="Billede 2">
                <a:extLst>
                  <a:ext uri="{FF2B5EF4-FFF2-40B4-BE49-F238E27FC236}">
                    <a16:creationId xmlns:a16="http://schemas.microsoft.com/office/drawing/2014/main" id="{9F32B332-E444-4D2F-B6C4-B8123DA921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508"/>
              <a:stretch/>
            </p:blipFill>
            <p:spPr>
              <a:xfrm>
                <a:off x="794040" y="2006354"/>
                <a:ext cx="5837426" cy="4680596"/>
              </a:xfrm>
              <a:prstGeom prst="rect">
                <a:avLst/>
              </a:prstGeom>
            </p:spPr>
          </p:pic>
          <p:sp>
            <p:nvSpPr>
              <p:cNvPr id="4" name="Rektangel 3">
                <a:extLst>
                  <a:ext uri="{FF2B5EF4-FFF2-40B4-BE49-F238E27FC236}">
                    <a16:creationId xmlns:a16="http://schemas.microsoft.com/office/drawing/2014/main" id="{BC2F8420-90E2-44FC-A78E-749BE3B094FA}"/>
                  </a:ext>
                </a:extLst>
              </p:cNvPr>
              <p:cNvSpPr/>
              <p:nvPr/>
            </p:nvSpPr>
            <p:spPr>
              <a:xfrm>
                <a:off x="2787591" y="1766654"/>
                <a:ext cx="3320249" cy="861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E5CE3DD2-C340-4FEA-8C12-C0EAB8660791}"/>
                </a:ext>
              </a:extLst>
            </p:cNvPr>
            <p:cNvSpPr/>
            <p:nvPr/>
          </p:nvSpPr>
          <p:spPr>
            <a:xfrm>
              <a:off x="2902998" y="2627788"/>
              <a:ext cx="408373" cy="351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Tekstfelt 8">
            <a:extLst>
              <a:ext uri="{FF2B5EF4-FFF2-40B4-BE49-F238E27FC236}">
                <a16:creationId xmlns:a16="http://schemas.microsoft.com/office/drawing/2014/main" id="{EA521383-E96C-4767-8385-FFEFA321A295}"/>
              </a:ext>
            </a:extLst>
          </p:cNvPr>
          <p:cNvSpPr txBox="1"/>
          <p:nvPr/>
        </p:nvSpPr>
        <p:spPr>
          <a:xfrm>
            <a:off x="5274655" y="1879384"/>
            <a:ext cx="36600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venir LT Std 55 Roman"/>
              </a:rPr>
              <a:t>Intro til alle videoer med et ansigt for at skabe tillid.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venir LT Std 55 Roman"/>
              </a:rPr>
              <a:t>Der skal være en fornemmelse af at der er et menneske bag formidlingen.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Vi siger ”du” til borgerne i videoerne, for at det føles uformelt.  </a:t>
            </a:r>
          </a:p>
        </p:txBody>
      </p:sp>
    </p:spTree>
    <p:extLst>
      <p:ext uri="{BB962C8B-B14F-4D97-AF65-F5344CB8AC3E}">
        <p14:creationId xmlns:p14="http://schemas.microsoft.com/office/powerpoint/2010/main" val="13623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ster til tek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1468F965CD0E46B19593B14439F188" ma:contentTypeVersion="13" ma:contentTypeDescription="Opret et nyt dokument." ma:contentTypeScope="" ma:versionID="dfab950b704f44303bf4f912b8c5421d">
  <xsd:schema xmlns:xsd="http://www.w3.org/2001/XMLSchema" xmlns:xs="http://www.w3.org/2001/XMLSchema" xmlns:p="http://schemas.microsoft.com/office/2006/metadata/properties" xmlns:ns2="3698363b-ef1e-4f8b-a30a-8cd0e7919661" xmlns:ns3="601d1014-e49c-4a1f-8d2d-d39fbe13f807" targetNamespace="http://schemas.microsoft.com/office/2006/metadata/properties" ma:root="true" ma:fieldsID="864bdc0aceacd262150f7b663a874975" ns2:_="" ns3:_="">
    <xsd:import namespace="3698363b-ef1e-4f8b-a30a-8cd0e7919661"/>
    <xsd:import namespace="601d1014-e49c-4a1f-8d2d-d39fbe13f8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8363b-ef1e-4f8b-a30a-8cd0e79196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d1014-e49c-4a1f-8d2d-d39fbe13f8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3F1D1B-8BAC-47AB-9A11-E0DE4A10B7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98363b-ef1e-4f8b-a30a-8cd0e7919661"/>
    <ds:schemaRef ds:uri="601d1014-e49c-4a1f-8d2d-d39fbe13f8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5D945A-1571-4603-95AA-E2B85852EB69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3698363b-ef1e-4f8b-a30a-8cd0e7919661"/>
    <ds:schemaRef ds:uri="http://purl.org/dc/terms/"/>
    <ds:schemaRef ds:uri="601d1014-e49c-4a1f-8d2d-d39fbe13f807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45D9B2-3A85-4012-88A9-F1988AE989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4021</TotalTime>
  <Words>266</Words>
  <Application>Microsoft Office PowerPoint</Application>
  <PresentationFormat>Skærmshow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7" baseType="lpstr">
      <vt:lpstr>Arial</vt:lpstr>
      <vt:lpstr>Avenir LT Std 35 Light</vt:lpstr>
      <vt:lpstr>Avenir LT Std 55 Roman</vt:lpstr>
      <vt:lpstr>Avenir LT Std 95 Black</vt:lpstr>
      <vt:lpstr>Calibri</vt:lpstr>
      <vt:lpstr>Master til tekst</vt:lpstr>
      <vt:lpstr>Digital inklusion på Biblioteket Frederiksberg</vt:lpstr>
      <vt:lpstr>Digitalisering som folkeoplysningsprojekt</vt:lpstr>
      <vt:lpstr>Bibliotekets Borgerservice to-go på facebook</vt:lpstr>
      <vt:lpstr>Digitalt Medborgerskab</vt:lpstr>
      <vt:lpstr>Bibliotekets Borgerservice to-go - Trin-for-trin videoer på YouTube</vt:lpstr>
      <vt:lpstr>Flere tal, </vt:lpstr>
      <vt:lpstr>En ny dialog kanal med borgerne</vt:lpstr>
      <vt:lpstr>Alle klik er vigtige!</vt:lpstr>
      <vt:lpstr>Ansigt til ansigt, selv om det er på skærmen.. </vt:lpstr>
      <vt:lpstr>Digital Dannelse</vt:lpstr>
      <vt:lpstr>Digital Sikkerhed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b14_imac</dc:creator>
  <cp:lastModifiedBy>Michael Hartz Larsen</cp:lastModifiedBy>
  <cp:revision>170</cp:revision>
  <dcterms:created xsi:type="dcterms:W3CDTF">2012-10-08T08:04:01Z</dcterms:created>
  <dcterms:modified xsi:type="dcterms:W3CDTF">2022-04-08T08:17:58Z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0x0101007D1468F965CD0E46B19593B14439F188</vt:lpwstr>
  </property>
</Properties>
</file>