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colors1.xml" ContentType="application/vnd.openxmlformats-officedocument.drawingml.diagramColors+xml"/>
  <Override PartName="/ppt/diagrams/quickStyle1.xml" ContentType="application/vnd.openxmlformats-officedocument.drawingml.diagramStyle+xml"/>
  <Override PartName="/ppt/theme/theme1.xml" ContentType="application/vnd.openxmlformats-officedocument.theme+xml"/>
  <Override PartName="/ppt/diagrams/drawing1.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802" r:id="rId3"/>
    <p:sldId id="808" r:id="rId4"/>
    <p:sldId id="259" r:id="rId5"/>
    <p:sldId id="257" r:id="rId6"/>
    <p:sldId id="796" r:id="rId7"/>
    <p:sldId id="260" r:id="rId8"/>
    <p:sldId id="261" r:id="rId9"/>
    <p:sldId id="797" r:id="rId10"/>
    <p:sldId id="803" r:id="rId11"/>
    <p:sldId id="800" r:id="rId12"/>
    <p:sldId id="798" r:id="rId13"/>
    <p:sldId id="804" r:id="rId14"/>
    <p:sldId id="799" r:id="rId15"/>
    <p:sldId id="262" r:id="rId16"/>
    <p:sldId id="265" r:id="rId17"/>
    <p:sldId id="263" r:id="rId18"/>
    <p:sldId id="805" r:id="rId19"/>
    <p:sldId id="806" r:id="rId20"/>
    <p:sldId id="807" r:id="rId21"/>
    <p:sldId id="264" r:id="rId22"/>
    <p:sldId id="795" r:id="rId23"/>
    <p:sldId id="809" r:id="rId24"/>
    <p:sldId id="267"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9DD65-2EC5-4746-A3B1-E5EF13A32F27}"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F26D80F3-A020-4646-A626-39AACEAFBA93}">
      <dgm:prSet/>
      <dgm:spPr/>
      <dgm:t>
        <a:bodyPr/>
        <a:lstStyle/>
        <a:p>
          <a:r>
            <a:rPr lang="da-DK" dirty="0"/>
            <a:t>De læser lige så ofte bøger i deres fritid i 2021 som i 2017. </a:t>
          </a:r>
          <a:br>
            <a:rPr lang="da-DK" dirty="0"/>
          </a:br>
          <a:r>
            <a:rPr lang="da-DK" dirty="0"/>
            <a:t> I 5. klasse læser 54 % bøger i fritiden flere gange om ugen, mens det gælder 32 % i 8. klasse. </a:t>
          </a:r>
          <a:endParaRPr lang="en-US" dirty="0"/>
        </a:p>
      </dgm:t>
    </dgm:pt>
    <dgm:pt modelId="{D8FBE3E7-49B1-4569-A1DB-46D6CAD7F687}" type="parTrans" cxnId="{21D06AA6-A551-42ED-84BF-A071DC783C39}">
      <dgm:prSet/>
      <dgm:spPr/>
      <dgm:t>
        <a:bodyPr/>
        <a:lstStyle/>
        <a:p>
          <a:endParaRPr lang="en-US"/>
        </a:p>
      </dgm:t>
    </dgm:pt>
    <dgm:pt modelId="{EEC47C30-3DB9-4B4A-A4B1-B30C4CCFB71A}" type="sibTrans" cxnId="{21D06AA6-A551-42ED-84BF-A071DC783C39}">
      <dgm:prSet/>
      <dgm:spPr/>
      <dgm:t>
        <a:bodyPr/>
        <a:lstStyle/>
        <a:p>
          <a:endParaRPr lang="en-US"/>
        </a:p>
      </dgm:t>
    </dgm:pt>
    <dgm:pt modelId="{F61FDD4E-E8C4-4127-88F2-D84326D93DB0}">
      <dgm:prSet/>
      <dgm:spPr/>
      <dgm:t>
        <a:bodyPr/>
        <a:lstStyle/>
        <a:p>
          <a:r>
            <a:rPr lang="da-DK" dirty="0"/>
            <a:t>De yngste læser altså oftere end de ældste. På tværs af alder bruger de lige lang tid på at læse, når de læser, det vil sige mindre end 30 minutter om dagen. </a:t>
          </a:r>
          <a:endParaRPr lang="en-US" dirty="0"/>
        </a:p>
      </dgm:t>
    </dgm:pt>
    <dgm:pt modelId="{D4D09CD8-9B1A-45FB-8294-5C02DB98A99B}" type="parTrans" cxnId="{93F402C9-295F-4045-B92D-96E35F2C8213}">
      <dgm:prSet/>
      <dgm:spPr/>
      <dgm:t>
        <a:bodyPr/>
        <a:lstStyle/>
        <a:p>
          <a:endParaRPr lang="en-US"/>
        </a:p>
      </dgm:t>
    </dgm:pt>
    <dgm:pt modelId="{47BA5338-5620-4932-BB4C-C46085FC4E5C}" type="sibTrans" cxnId="{93F402C9-295F-4045-B92D-96E35F2C8213}">
      <dgm:prSet/>
      <dgm:spPr/>
      <dgm:t>
        <a:bodyPr/>
        <a:lstStyle/>
        <a:p>
          <a:endParaRPr lang="en-US"/>
        </a:p>
      </dgm:t>
    </dgm:pt>
    <dgm:pt modelId="{D0D190A2-9B2C-4D30-8F00-26169450B59C}">
      <dgm:prSet/>
      <dgm:spPr/>
      <dgm:t>
        <a:bodyPr/>
        <a:lstStyle/>
        <a:p>
          <a:r>
            <a:rPr lang="da-DK" dirty="0"/>
            <a:t>Der er stadig flere piger end drenge, der læser i deres fritid. Denne forskel er på alle klassetrin  - og den vokser med alderen. Kort sagt: Kløften bliver større. </a:t>
          </a:r>
          <a:endParaRPr lang="en-US" dirty="0"/>
        </a:p>
      </dgm:t>
    </dgm:pt>
    <dgm:pt modelId="{B5F93361-EFDB-466C-B596-CB0478CE5DD8}" type="parTrans" cxnId="{7D5149BF-11C9-4D9B-AB61-8B4EB26A856A}">
      <dgm:prSet/>
      <dgm:spPr/>
      <dgm:t>
        <a:bodyPr/>
        <a:lstStyle/>
        <a:p>
          <a:endParaRPr lang="en-US"/>
        </a:p>
      </dgm:t>
    </dgm:pt>
    <dgm:pt modelId="{3E826AA6-9F17-4F5F-8351-BABAC413EC9A}" type="sibTrans" cxnId="{7D5149BF-11C9-4D9B-AB61-8B4EB26A856A}">
      <dgm:prSet/>
      <dgm:spPr/>
      <dgm:t>
        <a:bodyPr/>
        <a:lstStyle/>
        <a:p>
          <a:endParaRPr lang="en-US"/>
        </a:p>
      </dgm:t>
    </dgm:pt>
    <dgm:pt modelId="{24CA1DA0-5803-450A-8CBA-E2D47E741254}" type="pres">
      <dgm:prSet presAssocID="{5689DD65-2EC5-4746-A3B1-E5EF13A32F27}" presName="linear" presStyleCnt="0">
        <dgm:presLayoutVars>
          <dgm:animLvl val="lvl"/>
          <dgm:resizeHandles val="exact"/>
        </dgm:presLayoutVars>
      </dgm:prSet>
      <dgm:spPr/>
    </dgm:pt>
    <dgm:pt modelId="{7C59067A-04B1-4E2D-947C-303BA7DA3BA2}" type="pres">
      <dgm:prSet presAssocID="{F26D80F3-A020-4646-A626-39AACEAFBA93}" presName="parentText" presStyleLbl="node1" presStyleIdx="0" presStyleCnt="3">
        <dgm:presLayoutVars>
          <dgm:chMax val="0"/>
          <dgm:bulletEnabled val="1"/>
        </dgm:presLayoutVars>
      </dgm:prSet>
      <dgm:spPr/>
    </dgm:pt>
    <dgm:pt modelId="{D518F1DD-0B28-4289-B22F-2C6D90D63A7B}" type="pres">
      <dgm:prSet presAssocID="{EEC47C30-3DB9-4B4A-A4B1-B30C4CCFB71A}" presName="spacer" presStyleCnt="0"/>
      <dgm:spPr/>
    </dgm:pt>
    <dgm:pt modelId="{08B413C2-8469-4648-8896-2F9556EFEB72}" type="pres">
      <dgm:prSet presAssocID="{F61FDD4E-E8C4-4127-88F2-D84326D93DB0}" presName="parentText" presStyleLbl="node1" presStyleIdx="1" presStyleCnt="3">
        <dgm:presLayoutVars>
          <dgm:chMax val="0"/>
          <dgm:bulletEnabled val="1"/>
        </dgm:presLayoutVars>
      </dgm:prSet>
      <dgm:spPr/>
    </dgm:pt>
    <dgm:pt modelId="{94D38D03-127A-42FB-9524-40AB34E0033D}" type="pres">
      <dgm:prSet presAssocID="{47BA5338-5620-4932-BB4C-C46085FC4E5C}" presName="spacer" presStyleCnt="0"/>
      <dgm:spPr/>
    </dgm:pt>
    <dgm:pt modelId="{7D4B8E7A-2B92-4FFC-ADEA-0D9B81F34A36}" type="pres">
      <dgm:prSet presAssocID="{D0D190A2-9B2C-4D30-8F00-26169450B59C}" presName="parentText" presStyleLbl="node1" presStyleIdx="2" presStyleCnt="3">
        <dgm:presLayoutVars>
          <dgm:chMax val="0"/>
          <dgm:bulletEnabled val="1"/>
        </dgm:presLayoutVars>
      </dgm:prSet>
      <dgm:spPr/>
    </dgm:pt>
  </dgm:ptLst>
  <dgm:cxnLst>
    <dgm:cxn modelId="{EA84BD4B-1FAF-45E6-A4D5-A8CC7725BDA0}" type="presOf" srcId="{F26D80F3-A020-4646-A626-39AACEAFBA93}" destId="{7C59067A-04B1-4E2D-947C-303BA7DA3BA2}" srcOrd="0" destOrd="0" presId="urn:microsoft.com/office/officeart/2005/8/layout/vList2"/>
    <dgm:cxn modelId="{520BD173-35AD-42E6-8DAA-6BEF6C006B95}" type="presOf" srcId="{5689DD65-2EC5-4746-A3B1-E5EF13A32F27}" destId="{24CA1DA0-5803-450A-8CBA-E2D47E741254}" srcOrd="0" destOrd="0" presId="urn:microsoft.com/office/officeart/2005/8/layout/vList2"/>
    <dgm:cxn modelId="{7350F488-915F-4178-B2BF-799629127E61}" type="presOf" srcId="{D0D190A2-9B2C-4D30-8F00-26169450B59C}" destId="{7D4B8E7A-2B92-4FFC-ADEA-0D9B81F34A36}" srcOrd="0" destOrd="0" presId="urn:microsoft.com/office/officeart/2005/8/layout/vList2"/>
    <dgm:cxn modelId="{499EB390-FFF4-45A9-A814-AB691265EAF5}" type="presOf" srcId="{F61FDD4E-E8C4-4127-88F2-D84326D93DB0}" destId="{08B413C2-8469-4648-8896-2F9556EFEB72}" srcOrd="0" destOrd="0" presId="urn:microsoft.com/office/officeart/2005/8/layout/vList2"/>
    <dgm:cxn modelId="{21D06AA6-A551-42ED-84BF-A071DC783C39}" srcId="{5689DD65-2EC5-4746-A3B1-E5EF13A32F27}" destId="{F26D80F3-A020-4646-A626-39AACEAFBA93}" srcOrd="0" destOrd="0" parTransId="{D8FBE3E7-49B1-4569-A1DB-46D6CAD7F687}" sibTransId="{EEC47C30-3DB9-4B4A-A4B1-B30C4CCFB71A}"/>
    <dgm:cxn modelId="{7D5149BF-11C9-4D9B-AB61-8B4EB26A856A}" srcId="{5689DD65-2EC5-4746-A3B1-E5EF13A32F27}" destId="{D0D190A2-9B2C-4D30-8F00-26169450B59C}" srcOrd="2" destOrd="0" parTransId="{B5F93361-EFDB-466C-B596-CB0478CE5DD8}" sibTransId="{3E826AA6-9F17-4F5F-8351-BABAC413EC9A}"/>
    <dgm:cxn modelId="{93F402C9-295F-4045-B92D-96E35F2C8213}" srcId="{5689DD65-2EC5-4746-A3B1-E5EF13A32F27}" destId="{F61FDD4E-E8C4-4127-88F2-D84326D93DB0}" srcOrd="1" destOrd="0" parTransId="{D4D09CD8-9B1A-45FB-8294-5C02DB98A99B}" sibTransId="{47BA5338-5620-4932-BB4C-C46085FC4E5C}"/>
    <dgm:cxn modelId="{FFAD4688-8ED3-4DE3-AEF0-14E977243039}" type="presParOf" srcId="{24CA1DA0-5803-450A-8CBA-E2D47E741254}" destId="{7C59067A-04B1-4E2D-947C-303BA7DA3BA2}" srcOrd="0" destOrd="0" presId="urn:microsoft.com/office/officeart/2005/8/layout/vList2"/>
    <dgm:cxn modelId="{CF7AA25F-CDDD-426A-B4A7-DD3463CFA21E}" type="presParOf" srcId="{24CA1DA0-5803-450A-8CBA-E2D47E741254}" destId="{D518F1DD-0B28-4289-B22F-2C6D90D63A7B}" srcOrd="1" destOrd="0" presId="urn:microsoft.com/office/officeart/2005/8/layout/vList2"/>
    <dgm:cxn modelId="{4017127A-D726-40BA-83DC-AF61AE7F7AFA}" type="presParOf" srcId="{24CA1DA0-5803-450A-8CBA-E2D47E741254}" destId="{08B413C2-8469-4648-8896-2F9556EFEB72}" srcOrd="2" destOrd="0" presId="urn:microsoft.com/office/officeart/2005/8/layout/vList2"/>
    <dgm:cxn modelId="{5A115D5D-B31F-4EE5-ABDC-663F7C733DAB}" type="presParOf" srcId="{24CA1DA0-5803-450A-8CBA-E2D47E741254}" destId="{94D38D03-127A-42FB-9524-40AB34E0033D}" srcOrd="3" destOrd="0" presId="urn:microsoft.com/office/officeart/2005/8/layout/vList2"/>
    <dgm:cxn modelId="{9303BAC0-E439-41D1-837E-0DC50C0ABEB0}" type="presParOf" srcId="{24CA1DA0-5803-450A-8CBA-E2D47E741254}" destId="{7D4B8E7A-2B92-4FFC-ADEA-0D9B81F34A3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9067A-04B1-4E2D-947C-303BA7DA3BA2}">
      <dsp:nvSpPr>
        <dsp:cNvPr id="0" name=""/>
        <dsp:cNvSpPr/>
      </dsp:nvSpPr>
      <dsp:spPr>
        <a:xfrm>
          <a:off x="0" y="413842"/>
          <a:ext cx="6005933" cy="94769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De læser lige så ofte bøger i deres fritid i 2021 som i 2017. </a:t>
          </a:r>
          <a:br>
            <a:rPr lang="da-DK" sz="1800" kern="1200" dirty="0"/>
          </a:br>
          <a:r>
            <a:rPr lang="da-DK" sz="1800" kern="1200" dirty="0"/>
            <a:t> I 5. klasse læser 54 % bøger i fritiden flere gange om ugen, mens det gælder 32 % i 8. klasse. </a:t>
          </a:r>
          <a:endParaRPr lang="en-US" sz="1800" kern="1200" dirty="0"/>
        </a:p>
      </dsp:txBody>
      <dsp:txXfrm>
        <a:off x="46263" y="460105"/>
        <a:ext cx="5913407" cy="855173"/>
      </dsp:txXfrm>
    </dsp:sp>
    <dsp:sp modelId="{08B413C2-8469-4648-8896-2F9556EFEB72}">
      <dsp:nvSpPr>
        <dsp:cNvPr id="0" name=""/>
        <dsp:cNvSpPr/>
      </dsp:nvSpPr>
      <dsp:spPr>
        <a:xfrm>
          <a:off x="0" y="1413382"/>
          <a:ext cx="6005933" cy="947699"/>
        </a:xfrm>
        <a:prstGeom prst="roundRect">
          <a:avLst/>
        </a:prstGeom>
        <a:gradFill rotWithShape="0">
          <a:gsLst>
            <a:gs pos="0">
              <a:schemeClr val="accent5">
                <a:hueOff val="9504470"/>
                <a:satOff val="-13330"/>
                <a:lumOff val="-1373"/>
                <a:alphaOff val="0"/>
                <a:satMod val="103000"/>
                <a:lumMod val="102000"/>
                <a:tint val="94000"/>
              </a:schemeClr>
            </a:gs>
            <a:gs pos="50000">
              <a:schemeClr val="accent5">
                <a:hueOff val="9504470"/>
                <a:satOff val="-13330"/>
                <a:lumOff val="-1373"/>
                <a:alphaOff val="0"/>
                <a:satMod val="110000"/>
                <a:lumMod val="100000"/>
                <a:shade val="100000"/>
              </a:schemeClr>
            </a:gs>
            <a:gs pos="100000">
              <a:schemeClr val="accent5">
                <a:hueOff val="9504470"/>
                <a:satOff val="-13330"/>
                <a:lumOff val="-137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De yngste læser altså oftere end de ældste. På tværs af alder bruger de lige lang tid på at læse, når de læser, det vil sige mindre end 30 minutter om dagen. </a:t>
          </a:r>
          <a:endParaRPr lang="en-US" sz="1800" kern="1200" dirty="0"/>
        </a:p>
      </dsp:txBody>
      <dsp:txXfrm>
        <a:off x="46263" y="1459645"/>
        <a:ext cx="5913407" cy="855173"/>
      </dsp:txXfrm>
    </dsp:sp>
    <dsp:sp modelId="{7D4B8E7A-2B92-4FFC-ADEA-0D9B81F34A36}">
      <dsp:nvSpPr>
        <dsp:cNvPr id="0" name=""/>
        <dsp:cNvSpPr/>
      </dsp:nvSpPr>
      <dsp:spPr>
        <a:xfrm>
          <a:off x="0" y="2412921"/>
          <a:ext cx="6005933" cy="947699"/>
        </a:xfrm>
        <a:prstGeom prst="roundRect">
          <a:avLst/>
        </a:prstGeom>
        <a:gradFill rotWithShape="0">
          <a:gsLst>
            <a:gs pos="0">
              <a:schemeClr val="accent5">
                <a:hueOff val="19008940"/>
                <a:satOff val="-26660"/>
                <a:lumOff val="-2746"/>
                <a:alphaOff val="0"/>
                <a:satMod val="103000"/>
                <a:lumMod val="102000"/>
                <a:tint val="94000"/>
              </a:schemeClr>
            </a:gs>
            <a:gs pos="50000">
              <a:schemeClr val="accent5">
                <a:hueOff val="19008940"/>
                <a:satOff val="-26660"/>
                <a:lumOff val="-2746"/>
                <a:alphaOff val="0"/>
                <a:satMod val="110000"/>
                <a:lumMod val="100000"/>
                <a:shade val="100000"/>
              </a:schemeClr>
            </a:gs>
            <a:gs pos="100000">
              <a:schemeClr val="accent5">
                <a:hueOff val="19008940"/>
                <a:satOff val="-26660"/>
                <a:lumOff val="-27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da-DK" sz="1800" kern="1200" dirty="0"/>
            <a:t>Der er stadig flere piger end drenge, der læser i deres fritid. Denne forskel er på alle klassetrin  - og den vokser med alderen. Kort sagt: Kløften bliver større. </a:t>
          </a:r>
          <a:endParaRPr lang="en-US" sz="1800" kern="1200" dirty="0"/>
        </a:p>
      </dsp:txBody>
      <dsp:txXfrm>
        <a:off x="46263" y="2459184"/>
        <a:ext cx="5913407" cy="85517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66917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147879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317354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31866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1491378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117857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1969171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352587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311059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3217480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6/24/2022</a:t>
            </a:fld>
            <a:endParaRPr lang="en-US" dirty="0"/>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‹nr.›</a:t>
            </a:fld>
            <a:endParaRPr lang="en-US" dirty="0"/>
          </a:p>
        </p:txBody>
      </p:sp>
    </p:spTree>
    <p:extLst>
      <p:ext uri="{BB962C8B-B14F-4D97-AF65-F5344CB8AC3E}">
        <p14:creationId xmlns:p14="http://schemas.microsoft.com/office/powerpoint/2010/main" val="2575565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6/24/2022</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‹nr.›</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317176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unipress.dk/udgivelser/b/b%C3%B8rn-og-unges-l%C3%A6sning-2021/" TargetMode="External"/><Relationship Id="rId3" Type="http://schemas.openxmlformats.org/officeDocument/2006/relationships/image" Target="../media/image1.jpg"/><Relationship Id="rId7" Type="http://schemas.openxmlformats.org/officeDocument/2006/relationships/hyperlink" Target="https://www.ucl.dk/cas/projekter/boerns-laesning" TargetMode="Externa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hyperlink" Target="https://www.fremtidensbiblioteker.dk/brn-og-unges-lsning-20211" TargetMode="External"/><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hyperlink" Target="https://www.folkeskolen.dk/dansk-faglig-laesning-laesning/masser-af-tal-om-laesning/4634105"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6FDF4FF-4C73-04C4-C3A4-8E6CEEB68EFD}"/>
              </a:ext>
            </a:extLst>
          </p:cNvPr>
          <p:cNvSpPr>
            <a:spLocks noGrp="1"/>
          </p:cNvSpPr>
          <p:nvPr>
            <p:ph type="ctrTitle"/>
          </p:nvPr>
        </p:nvSpPr>
        <p:spPr>
          <a:xfrm>
            <a:off x="685800" y="899024"/>
            <a:ext cx="3076032" cy="3914947"/>
          </a:xfrm>
        </p:spPr>
        <p:txBody>
          <a:bodyPr>
            <a:normAutofit/>
          </a:bodyPr>
          <a:lstStyle/>
          <a:p>
            <a:r>
              <a:rPr lang="da-DK" sz="4000" dirty="0"/>
              <a:t>Børn og unges læsning 2021</a:t>
            </a:r>
          </a:p>
        </p:txBody>
      </p:sp>
      <p:sp>
        <p:nvSpPr>
          <p:cNvPr id="3" name="Undertitel 2">
            <a:extLst>
              <a:ext uri="{FF2B5EF4-FFF2-40B4-BE49-F238E27FC236}">
                <a16:creationId xmlns:a16="http://schemas.microsoft.com/office/drawing/2014/main" id="{4820D2DA-2898-8661-4AF6-2E1A9581C0A9}"/>
              </a:ext>
            </a:extLst>
          </p:cNvPr>
          <p:cNvSpPr>
            <a:spLocks noGrp="1"/>
          </p:cNvSpPr>
          <p:nvPr>
            <p:ph type="subTitle" idx="1"/>
          </p:nvPr>
        </p:nvSpPr>
        <p:spPr>
          <a:xfrm>
            <a:off x="729624" y="4678790"/>
            <a:ext cx="2703583" cy="1200849"/>
          </a:xfrm>
        </p:spPr>
        <p:txBody>
          <a:bodyPr>
            <a:normAutofit fontScale="92500" lnSpcReduction="10000"/>
          </a:bodyPr>
          <a:lstStyle/>
          <a:p>
            <a:pPr>
              <a:lnSpc>
                <a:spcPct val="110000"/>
              </a:lnSpc>
            </a:pPr>
            <a:r>
              <a:rPr lang="da-DK" sz="1300" dirty="0"/>
              <a:t>Lisbet Vestergaard </a:t>
            </a:r>
            <a:br>
              <a:rPr lang="da-DK" sz="1300" dirty="0"/>
            </a:br>
            <a:r>
              <a:rPr lang="da-DK" sz="1300" dirty="0"/>
              <a:t>Tænketanken Fremtidens Biblioteker</a:t>
            </a:r>
          </a:p>
          <a:p>
            <a:pPr>
              <a:lnSpc>
                <a:spcPct val="110000"/>
              </a:lnSpc>
            </a:pPr>
            <a:r>
              <a:rPr lang="da-DK" sz="1300" dirty="0"/>
              <a:t>Præsentation fredag den 24. juni 2022</a:t>
            </a:r>
            <a:br>
              <a:rPr lang="da-DK" sz="1300" dirty="0"/>
            </a:br>
            <a:r>
              <a:rPr lang="da-DK" sz="1300" dirty="0"/>
              <a:t>Danmarks Biblioteksforenings forretningsudvalg</a:t>
            </a:r>
          </a:p>
        </p:txBody>
      </p:sp>
      <p:cxnSp>
        <p:nvCxnSpPr>
          <p:cNvPr id="12" name="Straight Connector 11">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Billede 4" descr="Et billede, der indeholder tekst&#10;&#10;Automatisk genereret beskrivelse">
            <a:extLst>
              <a:ext uri="{FF2B5EF4-FFF2-40B4-BE49-F238E27FC236}">
                <a16:creationId xmlns:a16="http://schemas.microsoft.com/office/drawing/2014/main" id="{BE3738CB-F693-9E05-65CD-D662412C87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974837"/>
            <a:ext cx="7353299" cy="4908327"/>
          </a:xfrm>
          <a:prstGeom prst="rect">
            <a:avLst/>
          </a:prstGeom>
        </p:spPr>
      </p:pic>
      <p:pic>
        <p:nvPicPr>
          <p:cNvPr id="6" name="Billede 5">
            <a:extLst>
              <a:ext uri="{FF2B5EF4-FFF2-40B4-BE49-F238E27FC236}">
                <a16:creationId xmlns:a16="http://schemas.microsoft.com/office/drawing/2014/main" id="{473C8C31-D3B8-2E9E-0E3D-B3FF90981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24" y="3429000"/>
            <a:ext cx="2082983" cy="1249790"/>
          </a:xfrm>
          <a:prstGeom prst="rect">
            <a:avLst/>
          </a:prstGeom>
        </p:spPr>
      </p:pic>
    </p:spTree>
    <p:extLst>
      <p:ext uri="{BB962C8B-B14F-4D97-AF65-F5344CB8AC3E}">
        <p14:creationId xmlns:p14="http://schemas.microsoft.com/office/powerpoint/2010/main" val="343993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3" name="Straight Connector 72">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D7DB65D-5EFD-43C1-976E-763AAA2A6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22"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960ACB0-CE8F-A947-BFF5-F3382043D98A}"/>
              </a:ext>
            </a:extLst>
          </p:cNvPr>
          <p:cNvSpPr>
            <a:spLocks noGrp="1"/>
          </p:cNvSpPr>
          <p:nvPr>
            <p:ph type="title"/>
          </p:nvPr>
        </p:nvSpPr>
        <p:spPr>
          <a:xfrm>
            <a:off x="695325" y="4296095"/>
            <a:ext cx="10782299" cy="962076"/>
          </a:xfrm>
        </p:spPr>
        <p:txBody>
          <a:bodyPr vert="horz" lIns="91440" tIns="45720" rIns="91440" bIns="45720" rtlCol="0" anchor="t">
            <a:normAutofit/>
          </a:bodyPr>
          <a:lstStyle/>
          <a:p>
            <a:r>
              <a:rPr lang="en-US" sz="5000" dirty="0" err="1">
                <a:solidFill>
                  <a:schemeClr val="bg1"/>
                </a:solidFill>
              </a:rPr>
              <a:t>Hvordan</a:t>
            </a:r>
            <a:r>
              <a:rPr lang="en-US" sz="5000" dirty="0">
                <a:solidFill>
                  <a:schemeClr val="bg1"/>
                </a:solidFill>
              </a:rPr>
              <a:t> </a:t>
            </a:r>
            <a:r>
              <a:rPr lang="en-US" sz="5000" dirty="0" err="1">
                <a:solidFill>
                  <a:schemeClr val="bg1"/>
                </a:solidFill>
              </a:rPr>
              <a:t>går</a:t>
            </a:r>
            <a:r>
              <a:rPr lang="en-US" sz="5000" dirty="0">
                <a:solidFill>
                  <a:schemeClr val="bg1"/>
                </a:solidFill>
              </a:rPr>
              <a:t> det med </a:t>
            </a:r>
            <a:r>
              <a:rPr lang="en-US" sz="5000" dirty="0" err="1">
                <a:solidFill>
                  <a:schemeClr val="bg1"/>
                </a:solidFill>
              </a:rPr>
              <a:t>papirbogen</a:t>
            </a:r>
            <a:r>
              <a:rPr lang="en-US" sz="5000" dirty="0">
                <a:solidFill>
                  <a:schemeClr val="bg1"/>
                </a:solidFill>
              </a:rPr>
              <a:t>?</a:t>
            </a:r>
          </a:p>
        </p:txBody>
      </p:sp>
      <p:pic>
        <p:nvPicPr>
          <p:cNvPr id="8196" name="Picture 4" descr="Se kildebilledet">
            <a:extLst>
              <a:ext uri="{FF2B5EF4-FFF2-40B4-BE49-F238E27FC236}">
                <a16:creationId xmlns:a16="http://schemas.microsoft.com/office/drawing/2014/main" id="{5D302E3B-BC15-E874-D3E5-24A44F76E7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89" r="2" b="6940"/>
          <a:stretch/>
        </p:blipFill>
        <p:spPr bwMode="auto">
          <a:xfrm>
            <a:off x="800100" y="727189"/>
            <a:ext cx="5295900" cy="307093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Se kildebilledet">
            <a:extLst>
              <a:ext uri="{FF2B5EF4-FFF2-40B4-BE49-F238E27FC236}">
                <a16:creationId xmlns:a16="http://schemas.microsoft.com/office/drawing/2014/main" id="{E7FB2E41-F1FB-4AE8-DE68-697C6865A02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712" r="2" b="2"/>
          <a:stretch/>
        </p:blipFill>
        <p:spPr bwMode="auto">
          <a:xfrm>
            <a:off x="6096000" y="727189"/>
            <a:ext cx="5295900" cy="3070938"/>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Connector 80">
            <a:extLst>
              <a:ext uri="{FF2B5EF4-FFF2-40B4-BE49-F238E27FC236}">
                <a16:creationId xmlns:a16="http://schemas.microsoft.com/office/drawing/2014/main" id="{5FBDBD30-F250-4D5E-925B-4796AFC99B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44434"/>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897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7" name="Straight Connector 13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7CDCD7E3-C81C-4463-C04C-5A9B28C6732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7E608E5F-D6E5-A593-98C2-3220BFA4B962}"/>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a:solidFill>
                  <a:srgbClr val="FFFFFF"/>
                </a:solidFill>
              </a:rPr>
              <a:t>Førstevalget er stadig papirbøger  </a:t>
            </a:r>
          </a:p>
        </p:txBody>
      </p:sp>
      <p:cxnSp>
        <p:nvCxnSpPr>
          <p:cNvPr id="145" name="Straight Connector 14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327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56A5FD3-721D-0DB7-5047-8793EF927E6B}"/>
              </a:ext>
            </a:extLst>
          </p:cNvPr>
          <p:cNvSpPr>
            <a:spLocks noGrp="1"/>
          </p:cNvSpPr>
          <p:nvPr>
            <p:ph type="title"/>
          </p:nvPr>
        </p:nvSpPr>
        <p:spPr>
          <a:xfrm>
            <a:off x="690587" y="907128"/>
            <a:ext cx="6699564" cy="1378871"/>
          </a:xfrm>
        </p:spPr>
        <p:txBody>
          <a:bodyPr>
            <a:normAutofit/>
          </a:bodyPr>
          <a:lstStyle/>
          <a:p>
            <a:r>
              <a:rPr lang="da-DK"/>
              <a:t>Inspirationskilder til læsning</a:t>
            </a:r>
          </a:p>
        </p:txBody>
      </p:sp>
      <p:cxnSp>
        <p:nvCxnSpPr>
          <p:cNvPr id="73" name="Straight Connector 7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BE43ED01-A32A-1AB6-B916-6227731E5539}"/>
              </a:ext>
            </a:extLst>
          </p:cNvPr>
          <p:cNvSpPr>
            <a:spLocks noGrp="1"/>
          </p:cNvSpPr>
          <p:nvPr>
            <p:ph idx="1"/>
          </p:nvPr>
        </p:nvSpPr>
        <p:spPr>
          <a:xfrm>
            <a:off x="695326" y="2285999"/>
            <a:ext cx="6766748" cy="3649080"/>
          </a:xfrm>
        </p:spPr>
        <p:txBody>
          <a:bodyPr>
            <a:normAutofit/>
          </a:bodyPr>
          <a:lstStyle/>
          <a:p>
            <a:pPr marL="0" indent="0">
              <a:lnSpc>
                <a:spcPct val="1100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Flest børn og unge i 5.-8. klasse fremhæver film (47 %), internettet (46 %) og serier (40 %) som vigtige inspirationskilder</a:t>
            </a:r>
            <a:r>
              <a:rPr lang="da-DK" sz="2400" dirty="0">
                <a:latin typeface="Calibri" panose="020F0502020204030204" pitchFamily="34" charset="0"/>
                <a:ea typeface="Calibri" panose="020F0502020204030204" pitchFamily="34" charset="0"/>
                <a:cs typeface="Calibri" panose="020F0502020204030204" pitchFamily="34" charset="0"/>
              </a:rPr>
              <a:t>. </a:t>
            </a:r>
          </a:p>
          <a:p>
            <a:pPr marL="0" indent="0">
              <a:lnSpc>
                <a:spcPct val="110000"/>
              </a:lnSpc>
              <a:buNone/>
            </a:pPr>
            <a:r>
              <a:rPr lang="da-DK" sz="2400" dirty="0">
                <a:latin typeface="Calibri" panose="020F0502020204030204" pitchFamily="34" charset="0"/>
                <a:ea typeface="Calibri" panose="020F0502020204030204" pitchFamily="34" charset="0"/>
                <a:cs typeface="Calibri" panose="020F0502020204030204" pitchFamily="34" charset="0"/>
              </a:rPr>
              <a:t>B</a:t>
            </a:r>
            <a:r>
              <a:rPr lang="da-DK" sz="2400" dirty="0">
                <a:effectLst/>
                <a:latin typeface="Calibri" panose="020F0502020204030204" pitchFamily="34" charset="0"/>
                <a:ea typeface="Calibri" panose="020F0502020204030204" pitchFamily="34" charset="0"/>
                <a:cs typeface="Calibri" panose="020F0502020204030204" pitchFamily="34" charset="0"/>
              </a:rPr>
              <a:t>åde internettet og film er for flere blevet en central inspirationskilde siden 2017.</a:t>
            </a:r>
          </a:p>
          <a:p>
            <a:pPr marL="0" indent="0">
              <a:lnSpc>
                <a:spcPct val="110000"/>
              </a:lnSpc>
              <a:buNone/>
            </a:pPr>
            <a:r>
              <a:rPr lang="da-DK" sz="2400" dirty="0">
                <a:latin typeface="Calibri" panose="020F0502020204030204" pitchFamily="34" charset="0"/>
                <a:ea typeface="Calibri" panose="020F0502020204030204" pitchFamily="34" charset="0"/>
                <a:cs typeface="Calibri" panose="020F0502020204030204" pitchFamily="34" charset="0"/>
              </a:rPr>
              <a:t>Hvor er venner, mor, far og bibliotekaren henne?</a:t>
            </a:r>
            <a:endParaRPr lang="da-DK" sz="24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10000"/>
              </a:lnSpc>
              <a:buNone/>
            </a:pPr>
            <a:endParaRPr lang="da-DK" dirty="0"/>
          </a:p>
        </p:txBody>
      </p:sp>
      <p:cxnSp>
        <p:nvCxnSpPr>
          <p:cNvPr id="75" name="Straight Connector 74">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218" name="Picture 2" descr="Se kildebilledet">
            <a:extLst>
              <a:ext uri="{FF2B5EF4-FFF2-40B4-BE49-F238E27FC236}">
                <a16:creationId xmlns:a16="http://schemas.microsoft.com/office/drawing/2014/main" id="{D2137073-58D3-14AB-66A2-8BD83F83E4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981" r="8588"/>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0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EE7C7C7-D36F-55D7-74C4-67336981714D}"/>
              </a:ext>
            </a:extLst>
          </p:cNvPr>
          <p:cNvSpPr>
            <a:spLocks noGrp="1"/>
          </p:cNvSpPr>
          <p:nvPr>
            <p:ph type="title"/>
          </p:nvPr>
        </p:nvSpPr>
        <p:spPr>
          <a:xfrm>
            <a:off x="7992709" y="895448"/>
            <a:ext cx="3619697" cy="1919469"/>
          </a:xfrm>
        </p:spPr>
        <p:txBody>
          <a:bodyPr>
            <a:normAutofit/>
          </a:bodyPr>
          <a:lstStyle/>
          <a:p>
            <a:r>
              <a:rPr lang="da-DK"/>
              <a:t>Læsevanerne udvikler sig</a:t>
            </a:r>
            <a:endParaRPr lang="da-DK" dirty="0"/>
          </a:p>
        </p:txBody>
      </p:sp>
      <p:pic>
        <p:nvPicPr>
          <p:cNvPr id="5" name="Billede 4" descr="Et billede, der indeholder tekst, person, indendørs, sidder&#10;&#10;Automatisk genereret beskrivelse">
            <a:extLst>
              <a:ext uri="{FF2B5EF4-FFF2-40B4-BE49-F238E27FC236}">
                <a16:creationId xmlns:a16="http://schemas.microsoft.com/office/drawing/2014/main" id="{D3F01E72-1D1A-1463-C696-54EB20035A36}"/>
              </a:ext>
            </a:extLst>
          </p:cNvPr>
          <p:cNvPicPr>
            <a:picLocks noChangeAspect="1"/>
          </p:cNvPicPr>
          <p:nvPr/>
        </p:nvPicPr>
        <p:blipFill rotWithShape="1">
          <a:blip r:embed="rId2">
            <a:extLst>
              <a:ext uri="{28A0092B-C50C-407E-A947-70E740481C1C}">
                <a14:useLocalDpi xmlns:a14="http://schemas.microsoft.com/office/drawing/2010/main" val="0"/>
              </a:ext>
            </a:extLst>
          </a:blip>
          <a:srcRect l="13335" r="15464" b="-1"/>
          <a:stretch/>
        </p:blipFill>
        <p:spPr>
          <a:xfrm>
            <a:off x="20" y="10"/>
            <a:ext cx="7315180" cy="6857984"/>
          </a:xfrm>
          <a:prstGeom prst="rect">
            <a:avLst/>
          </a:prstGeom>
        </p:spPr>
      </p:pic>
      <p:cxnSp>
        <p:nvCxnSpPr>
          <p:cNvPr id="77" name="Straight Connector 7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6C2D5BB0-1B8B-B408-9A69-20E35ED6380D}"/>
              </a:ext>
            </a:extLst>
          </p:cNvPr>
          <p:cNvSpPr>
            <a:spLocks noGrp="1"/>
          </p:cNvSpPr>
          <p:nvPr>
            <p:ph idx="1"/>
          </p:nvPr>
        </p:nvSpPr>
        <p:spPr>
          <a:xfrm>
            <a:off x="7991572" y="2357121"/>
            <a:ext cx="3581303" cy="4020786"/>
          </a:xfrm>
        </p:spPr>
        <p:txBody>
          <a:bodyPr>
            <a:normAutofit lnSpcReduction="10000"/>
          </a:bodyPr>
          <a:lstStyle/>
          <a:p>
            <a:pPr marL="0" indent="0">
              <a:lnSpc>
                <a:spcPct val="110000"/>
              </a:lnSpc>
              <a:buNone/>
            </a:pPr>
            <a:r>
              <a:rPr lang="da-DK" sz="1800" dirty="0">
                <a:effectLst/>
                <a:latin typeface="Calibri" panose="020F0502020204030204" pitchFamily="34" charset="0"/>
                <a:ea typeface="Calibri" panose="020F0502020204030204" pitchFamily="34" charset="0"/>
                <a:cs typeface="Calibri" panose="020F0502020204030204" pitchFamily="34" charset="0"/>
              </a:rPr>
              <a:t>Fra lineær dybdelæsning til læsning af digitale formater, der  lægger op til skimmelæsning.  </a:t>
            </a:r>
          </a:p>
          <a:p>
            <a:pPr marL="0" indent="0">
              <a:lnSpc>
                <a:spcPct val="110000"/>
              </a:lnSpc>
              <a:buNone/>
            </a:pPr>
            <a:r>
              <a:rPr lang="da-DK" sz="1800" dirty="0">
                <a:effectLst/>
                <a:latin typeface="Calibri" panose="020F0502020204030204" pitchFamily="34" charset="0"/>
                <a:ea typeface="Calibri" panose="020F0502020204030204" pitchFamily="34" charset="0"/>
                <a:cs typeface="Calibri" panose="020F0502020204030204" pitchFamily="34" charset="0"/>
              </a:rPr>
              <a:t>Et flertal læser korte digitale tekster, særligt på sociale medier.  </a:t>
            </a:r>
          </a:p>
          <a:p>
            <a:pPr marL="0" indent="0">
              <a:lnSpc>
                <a:spcPct val="110000"/>
              </a:lnSpc>
              <a:buNone/>
            </a:pPr>
            <a:r>
              <a:rPr lang="da-DK" sz="1800" dirty="0">
                <a:effectLst/>
                <a:latin typeface="Calibri" panose="020F0502020204030204" pitchFamily="34" charset="0"/>
                <a:ea typeface="Calibri" panose="020F0502020204030204" pitchFamily="34" charset="0"/>
                <a:cs typeface="Calibri" panose="020F0502020204030204" pitchFamily="34" charset="0"/>
              </a:rPr>
              <a:t>41 % af eleverne i 5.-8. klasse læser tekst på sociale medier næsten hver dag</a:t>
            </a:r>
            <a:r>
              <a:rPr lang="da-DK" sz="1800" dirty="0">
                <a:latin typeface="Calibri" panose="020F0502020204030204" pitchFamily="34" charset="0"/>
                <a:ea typeface="Calibri" panose="020F0502020204030204" pitchFamily="34" charset="0"/>
                <a:cs typeface="Calibri" panose="020F0502020204030204" pitchFamily="34" charset="0"/>
              </a:rPr>
              <a:t>. D</a:t>
            </a:r>
            <a:r>
              <a:rPr lang="da-DK" sz="1800" dirty="0">
                <a:effectLst/>
                <a:latin typeface="Calibri" panose="020F0502020204030204" pitchFamily="34" charset="0"/>
                <a:ea typeface="Calibri" panose="020F0502020204030204" pitchFamily="34" charset="0"/>
                <a:cs typeface="Calibri" panose="020F0502020204030204" pitchFamily="34" charset="0"/>
              </a:rPr>
              <a:t>et tilsvarende tal er 10 %, når vi spørger til ”</a:t>
            </a:r>
            <a:r>
              <a:rPr lang="da-DK" sz="1800" i="1" dirty="0">
                <a:effectLst/>
                <a:latin typeface="Calibri" panose="020F0502020204030204" pitchFamily="34" charset="0"/>
                <a:ea typeface="Calibri" panose="020F0502020204030204" pitchFamily="34" charset="0"/>
                <a:cs typeface="Calibri" panose="020F0502020204030204" pitchFamily="34" charset="0"/>
              </a:rPr>
              <a:t>Historier og romaner”</a:t>
            </a:r>
            <a:r>
              <a:rPr lang="da-DK" sz="1800" dirty="0">
                <a:effectLst/>
                <a:latin typeface="Calibri" panose="020F0502020204030204" pitchFamily="34" charset="0"/>
                <a:ea typeface="Calibri" panose="020F0502020204030204" pitchFamily="34" charset="0"/>
                <a:cs typeface="Calibri" panose="020F0502020204030204" pitchFamily="34" charset="0"/>
              </a:rPr>
              <a:t>.</a:t>
            </a:r>
          </a:p>
          <a:p>
            <a:pPr marL="0" indent="0">
              <a:lnSpc>
                <a:spcPct val="110000"/>
              </a:lnSpc>
              <a:buNone/>
            </a:pPr>
            <a:r>
              <a:rPr lang="da-DK" sz="1800" dirty="0">
                <a:effectLst/>
                <a:latin typeface="Calibri" panose="020F0502020204030204" pitchFamily="34" charset="0"/>
                <a:ea typeface="Calibri" panose="020F0502020204030204" pitchFamily="34" charset="0"/>
                <a:cs typeface="Calibri" panose="020F0502020204030204" pitchFamily="34" charset="0"/>
              </a:rPr>
              <a:t> I 5. klasse er der 28 %, der dagligt læser tekster på sociale medier, mens det gælder 54 % i 8. klasse. </a:t>
            </a:r>
          </a:p>
          <a:p>
            <a:pPr>
              <a:lnSpc>
                <a:spcPct val="110000"/>
              </a:lnSpc>
            </a:pPr>
            <a:endParaRPr lang="da-DK" sz="1400" dirty="0"/>
          </a:p>
        </p:txBody>
      </p:sp>
    </p:spTree>
    <p:extLst>
      <p:ext uri="{BB962C8B-B14F-4D97-AF65-F5344CB8AC3E}">
        <p14:creationId xmlns:p14="http://schemas.microsoft.com/office/powerpoint/2010/main" val="3516635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07" name="Straight Connector 70">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e kildebilledet">
            <a:extLst>
              <a:ext uri="{FF2B5EF4-FFF2-40B4-BE49-F238E27FC236}">
                <a16:creationId xmlns:a16="http://schemas.microsoft.com/office/drawing/2014/main" id="{1D971288-5F6A-C074-06FC-E8DE78A913B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09" b="454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8" name="Rectangle 76">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3885C690-C490-74A7-B3C6-CA3BB6721870}"/>
              </a:ext>
            </a:extLst>
          </p:cNvPr>
          <p:cNvSpPr>
            <a:spLocks noGrp="1"/>
          </p:cNvSpPr>
          <p:nvPr>
            <p:ph type="title"/>
          </p:nvPr>
        </p:nvSpPr>
        <p:spPr>
          <a:xfrm>
            <a:off x="647701" y="871759"/>
            <a:ext cx="5067300" cy="3497042"/>
          </a:xfrm>
        </p:spPr>
        <p:txBody>
          <a:bodyPr vert="horz" lIns="91440" tIns="45720" rIns="91440" bIns="45720" rtlCol="0" anchor="t">
            <a:normAutofit/>
          </a:bodyPr>
          <a:lstStyle/>
          <a:p>
            <a:r>
              <a:rPr lang="en-US" sz="5400" dirty="0" err="1">
                <a:solidFill>
                  <a:srgbClr val="FFFFFF"/>
                </a:solidFill>
              </a:rPr>
              <a:t>HUMOr</a:t>
            </a:r>
            <a:r>
              <a:rPr lang="en-US" sz="5400" dirty="0">
                <a:solidFill>
                  <a:srgbClr val="FFFFFF"/>
                </a:solidFill>
              </a:rPr>
              <a:t>: </a:t>
            </a:r>
            <a:r>
              <a:rPr lang="en-US" sz="5400" dirty="0" err="1">
                <a:solidFill>
                  <a:srgbClr val="FFFFFF"/>
                </a:solidFill>
              </a:rPr>
              <a:t>Kongen</a:t>
            </a:r>
            <a:r>
              <a:rPr lang="en-US" sz="5400" dirty="0">
                <a:solidFill>
                  <a:srgbClr val="FFFFFF"/>
                </a:solidFill>
              </a:rPr>
              <a:t> over alle </a:t>
            </a:r>
            <a:r>
              <a:rPr lang="en-US" sz="5400" dirty="0" err="1">
                <a:solidFill>
                  <a:srgbClr val="FFFFFF"/>
                </a:solidFill>
              </a:rPr>
              <a:t>genrer</a:t>
            </a:r>
            <a:endParaRPr lang="en-US" sz="5400" dirty="0">
              <a:solidFill>
                <a:srgbClr val="FFFFFF"/>
              </a:solidFill>
            </a:endParaRPr>
          </a:p>
        </p:txBody>
      </p:sp>
      <p:cxnSp>
        <p:nvCxnSpPr>
          <p:cNvPr id="4109" name="Straight Connector 78">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778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18C9FF-FFBC-A3DF-EC47-E7DCB7209CF4}"/>
              </a:ext>
            </a:extLst>
          </p:cNvPr>
          <p:cNvSpPr>
            <a:spLocks noGrp="1"/>
          </p:cNvSpPr>
          <p:nvPr>
            <p:ph type="title"/>
          </p:nvPr>
        </p:nvSpPr>
        <p:spPr>
          <a:xfrm>
            <a:off x="700088" y="909637"/>
            <a:ext cx="5958216" cy="1362073"/>
          </a:xfrm>
        </p:spPr>
        <p:txBody>
          <a:bodyPr>
            <a:normAutofit/>
          </a:bodyPr>
          <a:lstStyle/>
          <a:p>
            <a:r>
              <a:rPr lang="da-DK" dirty="0"/>
              <a:t>Børn og unges mediebrug</a:t>
            </a:r>
            <a:endParaRPr lang="da-DK"/>
          </a:p>
        </p:txBody>
      </p:sp>
      <p:cxnSp>
        <p:nvCxnSpPr>
          <p:cNvPr id="77" name="Straight Connector 76">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5271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CFCA1D0C-6870-3C05-D1E7-AA5DD13F8BB1}"/>
              </a:ext>
            </a:extLst>
          </p:cNvPr>
          <p:cNvSpPr>
            <a:spLocks noGrp="1"/>
          </p:cNvSpPr>
          <p:nvPr>
            <p:ph idx="1"/>
          </p:nvPr>
        </p:nvSpPr>
        <p:spPr>
          <a:xfrm>
            <a:off x="700088" y="2276474"/>
            <a:ext cx="6000258" cy="3553109"/>
          </a:xfrm>
        </p:spPr>
        <p:txBody>
          <a:bodyPr>
            <a:normAutofit/>
          </a:bodyPr>
          <a:lstStyle/>
          <a:p>
            <a:pPr marL="0" indent="0">
              <a:lnSpc>
                <a:spcPct val="110000"/>
              </a:lnSpc>
              <a:buNone/>
            </a:pPr>
            <a:r>
              <a:rPr lang="da-DK" sz="1800" dirty="0">
                <a:effectLst/>
                <a:latin typeface="Calibri" panose="020F0502020204030204" pitchFamily="34" charset="0"/>
                <a:ea typeface="Calibri" panose="020F0502020204030204" pitchFamily="34" charset="0"/>
              </a:rPr>
              <a:t>Fra 2017 til 2021 er der sket en betydelig stigning i digitalt mediebrug. Forbruget er især steget for digitale spil, men også for sociale medier og streamingtjenester. </a:t>
            </a:r>
          </a:p>
          <a:p>
            <a:pPr marL="0" indent="0">
              <a:lnSpc>
                <a:spcPct val="110000"/>
              </a:lnSpc>
              <a:buNone/>
            </a:pPr>
            <a:r>
              <a:rPr lang="da-DK" sz="1800" dirty="0">
                <a:effectLst/>
                <a:latin typeface="Calibri" panose="020F0502020204030204" pitchFamily="34" charset="0"/>
                <a:ea typeface="Calibri" panose="020F0502020204030204" pitchFamily="34" charset="0"/>
              </a:rPr>
              <a:t>I 2021 bruger de fleste mindst en time om dagen på henholdsvis digitale spil (59 %), sociale medier (60 %) og streamingtjenester (71 %). Mange bruger flere timer. </a:t>
            </a:r>
          </a:p>
          <a:p>
            <a:pPr marL="0" indent="0">
              <a:lnSpc>
                <a:spcPct val="110000"/>
              </a:lnSpc>
              <a:buNone/>
            </a:pPr>
            <a:r>
              <a:rPr lang="da-DK" sz="1800" dirty="0">
                <a:effectLst/>
                <a:latin typeface="Calibri" panose="020F0502020204030204" pitchFamily="34" charset="0"/>
                <a:ea typeface="Calibri" panose="020F0502020204030204" pitchFamily="34" charset="0"/>
              </a:rPr>
              <a:t>De ældre elever bruger oftere tid på sociale medier, mens de yngre årgange bruger mere tid på digitale spil. </a:t>
            </a:r>
          </a:p>
          <a:p>
            <a:pPr marL="0" indent="0">
              <a:lnSpc>
                <a:spcPct val="110000"/>
              </a:lnSpc>
              <a:buNone/>
            </a:pPr>
            <a:r>
              <a:rPr lang="da-DK" sz="1800" dirty="0">
                <a:effectLst/>
                <a:latin typeface="Calibri" panose="020F0502020204030204" pitchFamily="34" charset="0"/>
                <a:ea typeface="Calibri" panose="020F0502020204030204" pitchFamily="34" charset="0"/>
              </a:rPr>
              <a:t>Det er særligt drengene, der bruger tid på digitale spil.   </a:t>
            </a:r>
            <a:br>
              <a:rPr lang="da-DK" sz="1800" dirty="0">
                <a:effectLst/>
                <a:latin typeface="Calibri" panose="020F0502020204030204" pitchFamily="34" charset="0"/>
                <a:ea typeface="Calibri" panose="020F0502020204030204" pitchFamily="34" charset="0"/>
              </a:rPr>
            </a:br>
            <a:r>
              <a:rPr lang="da-DK" sz="1800" dirty="0">
                <a:latin typeface="Calibri" panose="020F0502020204030204" pitchFamily="34" charset="0"/>
                <a:ea typeface="Calibri" panose="020F0502020204030204" pitchFamily="34" charset="0"/>
              </a:rPr>
              <a:t>P</a:t>
            </a:r>
            <a:r>
              <a:rPr lang="da-DK" sz="1800" dirty="0">
                <a:effectLst/>
                <a:latin typeface="Calibri" panose="020F0502020204030204" pitchFamily="34" charset="0"/>
                <a:ea typeface="Calibri" panose="020F0502020204030204" pitchFamily="34" charset="0"/>
              </a:rPr>
              <a:t>igerne bruger tid på de sociale medier. </a:t>
            </a:r>
            <a:endParaRPr lang="da-DK" sz="1800" dirty="0"/>
          </a:p>
          <a:p>
            <a:pPr>
              <a:lnSpc>
                <a:spcPct val="110000"/>
              </a:lnSpc>
            </a:pPr>
            <a:endParaRPr lang="da-DK" sz="1600" dirty="0"/>
          </a:p>
        </p:txBody>
      </p:sp>
      <p:pic>
        <p:nvPicPr>
          <p:cNvPr id="11266" name="Picture 2" descr="Se kildebilledet">
            <a:extLst>
              <a:ext uri="{FF2B5EF4-FFF2-40B4-BE49-F238E27FC236}">
                <a16:creationId xmlns:a16="http://schemas.microsoft.com/office/drawing/2014/main" id="{5C8BF680-342E-9A2F-DAA2-BAEAEBA1C64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55271" y="719455"/>
            <a:ext cx="2596557" cy="2596557"/>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14" descr="IMG_6977">
            <a:extLst>
              <a:ext uri="{FF2B5EF4-FFF2-40B4-BE49-F238E27FC236}">
                <a16:creationId xmlns:a16="http://schemas.microsoft.com/office/drawing/2014/main" id="{16DC23E1-9261-10B6-3901-23801364B0E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54036" y="3602695"/>
            <a:ext cx="3799027" cy="2535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74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92CF5B-CD7D-5733-D2C5-0FCDF73AB51A}"/>
              </a:ext>
            </a:extLst>
          </p:cNvPr>
          <p:cNvSpPr>
            <a:spLocks noGrp="1"/>
          </p:cNvSpPr>
          <p:nvPr>
            <p:ph type="title"/>
          </p:nvPr>
        </p:nvSpPr>
        <p:spPr>
          <a:xfrm>
            <a:off x="700087" y="909638"/>
            <a:ext cx="10691813" cy="810192"/>
          </a:xfrm>
        </p:spPr>
        <p:txBody>
          <a:bodyPr>
            <a:normAutofit/>
          </a:bodyPr>
          <a:lstStyle/>
          <a:p>
            <a:pPr>
              <a:lnSpc>
                <a:spcPct val="90000"/>
              </a:lnSpc>
            </a:pPr>
            <a:r>
              <a:rPr lang="da-DK" sz="3100" b="1">
                <a:latin typeface="Calibri" panose="020F0502020204030204" pitchFamily="34" charset="0"/>
                <a:ea typeface="Calibri" panose="020F0502020204030204" pitchFamily="34" charset="0"/>
              </a:rPr>
              <a:t>So</a:t>
            </a:r>
            <a:r>
              <a:rPr lang="da-DK" sz="3100" b="1">
                <a:effectLst/>
                <a:latin typeface="Calibri" panose="020F0502020204030204" pitchFamily="34" charset="0"/>
                <a:ea typeface="Calibri" panose="020F0502020204030204" pitchFamily="34" charset="0"/>
              </a:rPr>
              <a:t>ciale medier, </a:t>
            </a:r>
            <a:r>
              <a:rPr lang="da-DK" sz="3100" b="1">
                <a:latin typeface="Calibri" panose="020F0502020204030204" pitchFamily="34" charset="0"/>
                <a:ea typeface="Calibri" panose="020F0502020204030204" pitchFamily="34" charset="0"/>
              </a:rPr>
              <a:t>fritids</a:t>
            </a:r>
            <a:r>
              <a:rPr lang="da-DK" sz="3100" b="1">
                <a:effectLst/>
                <a:latin typeface="Calibri" panose="020F0502020204030204" pitchFamily="34" charset="0"/>
                <a:ea typeface="Calibri" panose="020F0502020204030204" pitchFamily="34" charset="0"/>
              </a:rPr>
              <a:t>læsning og  opmærksomhed</a:t>
            </a:r>
            <a:endParaRPr lang="da-DK" sz="3100"/>
          </a:p>
        </p:txBody>
      </p:sp>
      <p:cxnSp>
        <p:nvCxnSpPr>
          <p:cNvPr id="12293" name="Straight Connector 72">
            <a:extLst>
              <a:ext uri="{FF2B5EF4-FFF2-40B4-BE49-F238E27FC236}">
                <a16:creationId xmlns:a16="http://schemas.microsoft.com/office/drawing/2014/main" id="{BCE733BF-B95F-4869-AB8F-D90C6F59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2290" name="Picture 2" descr="Se kildebilledet">
            <a:extLst>
              <a:ext uri="{FF2B5EF4-FFF2-40B4-BE49-F238E27FC236}">
                <a16:creationId xmlns:a16="http://schemas.microsoft.com/office/drawing/2014/main" id="{798FB610-ACAE-E9FE-F720-53123DBD28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38" r="30103" b="-2"/>
          <a:stretch/>
        </p:blipFill>
        <p:spPr bwMode="auto">
          <a:xfrm>
            <a:off x="800100" y="1795634"/>
            <a:ext cx="3238500" cy="3995565"/>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A22349AE-73C2-131C-174E-ADEDCBD3D2B9}"/>
              </a:ext>
            </a:extLst>
          </p:cNvPr>
          <p:cNvSpPr>
            <a:spLocks noGrp="1"/>
          </p:cNvSpPr>
          <p:nvPr>
            <p:ph idx="1"/>
          </p:nvPr>
        </p:nvSpPr>
        <p:spPr>
          <a:xfrm>
            <a:off x="4769224" y="1754802"/>
            <a:ext cx="6723529" cy="4074781"/>
          </a:xfrm>
        </p:spPr>
        <p:txBody>
          <a:bodyPr>
            <a:noAutofit/>
          </a:bodyPr>
          <a:lstStyle/>
          <a:p>
            <a:pPr marL="0" indent="0">
              <a:lnSpc>
                <a:spcPct val="110000"/>
              </a:lnSpc>
              <a:buNone/>
            </a:pPr>
            <a:r>
              <a:rPr lang="da-DK" dirty="0">
                <a:latin typeface="Calibri" panose="020F0502020204030204" pitchFamily="34" charset="0"/>
                <a:ea typeface="Calibri" panose="020F0502020204030204" pitchFamily="34" charset="0"/>
              </a:rPr>
              <a:t>Børn, der </a:t>
            </a:r>
            <a:r>
              <a:rPr lang="da-DK" dirty="0">
                <a:effectLst/>
                <a:latin typeface="Calibri" panose="020F0502020204030204" pitchFamily="34" charset="0"/>
                <a:ea typeface="Calibri" panose="020F0502020204030204" pitchFamily="34" charset="0"/>
              </a:rPr>
              <a:t>bruger meget tid på sociale medier, er mindre tilbøjelige til at læse i deres fritid. </a:t>
            </a:r>
          </a:p>
          <a:p>
            <a:pPr marL="0" indent="0">
              <a:lnSpc>
                <a:spcPct val="110000"/>
              </a:lnSpc>
              <a:buNone/>
            </a:pPr>
            <a:r>
              <a:rPr lang="da-DK" dirty="0">
                <a:effectLst/>
                <a:latin typeface="Calibri" panose="020F0502020204030204" pitchFamily="34" charset="0"/>
                <a:ea typeface="Calibri" panose="020F0502020204030204" pitchFamily="34" charset="0"/>
              </a:rPr>
              <a:t>Brug af sociale medier hænger desuden sammen med en svagere evne til at være opmærksom. F.eks. er der 70 %, der evner at være opmærksomme blandt dem, der bruger lidt tid på sociale medier i 5. klasse, imens dette falder til 60 % blandt dem, der bruger meget tid. </a:t>
            </a:r>
          </a:p>
          <a:p>
            <a:pPr marL="0" indent="0">
              <a:lnSpc>
                <a:spcPct val="110000"/>
              </a:lnSpc>
              <a:buNone/>
            </a:pPr>
            <a:r>
              <a:rPr lang="da-DK" dirty="0">
                <a:effectLst/>
                <a:latin typeface="Calibri" panose="020F0502020204030204" pitchFamily="34" charset="0"/>
                <a:ea typeface="Calibri" panose="020F0502020204030204" pitchFamily="34" charset="0"/>
              </a:rPr>
              <a:t>Vi kan ikke identificere en  årsags-virkningssammenhæng, men sammenhængen er iøjnefaldende, da vi ikke finder samme klare sammenhæng mellem brug af streaming eller digitale spil og evnen til at være opmærksom.</a:t>
            </a:r>
            <a:endParaRPr lang="da-DK" dirty="0"/>
          </a:p>
        </p:txBody>
      </p:sp>
      <p:cxnSp>
        <p:nvCxnSpPr>
          <p:cNvPr id="12294" name="Straight Connector 74">
            <a:extLst>
              <a:ext uri="{FF2B5EF4-FFF2-40B4-BE49-F238E27FC236}">
                <a16:creationId xmlns:a16="http://schemas.microsoft.com/office/drawing/2014/main" id="{8D1166D6-1A36-41B0-8A82-37761E6F3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92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D5A103A-CBCE-E3C2-C21E-CE9EAB10C300}"/>
              </a:ext>
            </a:extLst>
          </p:cNvPr>
          <p:cNvSpPr>
            <a:spLocks noGrp="1"/>
          </p:cNvSpPr>
          <p:nvPr>
            <p:ph type="title"/>
          </p:nvPr>
        </p:nvSpPr>
        <p:spPr>
          <a:xfrm>
            <a:off x="7992709" y="895448"/>
            <a:ext cx="3619697" cy="1919469"/>
          </a:xfrm>
        </p:spPr>
        <p:txBody>
          <a:bodyPr>
            <a:normAutofit/>
          </a:bodyPr>
          <a:lstStyle/>
          <a:p>
            <a:pPr>
              <a:lnSpc>
                <a:spcPct val="90000"/>
              </a:lnSpc>
            </a:pPr>
            <a:r>
              <a:rPr lang="da-DK" sz="3100"/>
              <a:t>Brug af folkebiblioteker</a:t>
            </a:r>
          </a:p>
        </p:txBody>
      </p:sp>
      <p:pic>
        <p:nvPicPr>
          <p:cNvPr id="13314" name="Picture 2" descr="Se kildebilledet">
            <a:extLst>
              <a:ext uri="{FF2B5EF4-FFF2-40B4-BE49-F238E27FC236}">
                <a16:creationId xmlns:a16="http://schemas.microsoft.com/office/drawing/2014/main" id="{3DC7257F-F26F-0049-9E2D-086BB48821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64" r="15569"/>
          <a:stretch/>
        </p:blipFill>
        <p:spPr bwMode="auto">
          <a:xfrm>
            <a:off x="20" y="10"/>
            <a:ext cx="7315180" cy="6857984"/>
          </a:xfrm>
          <a:prstGeom prst="rect">
            <a:avLst/>
          </a:prstGeom>
          <a:noFill/>
          <a:extLst>
            <a:ext uri="{909E8E84-426E-40DD-AFC4-6F175D3DCCD1}">
              <a14:hiddenFill xmlns:a14="http://schemas.microsoft.com/office/drawing/2010/main">
                <a:solidFill>
                  <a:srgbClr val="FFFFFF"/>
                </a:solidFill>
              </a14:hiddenFill>
            </a:ext>
          </a:extLst>
        </p:spPr>
      </p:pic>
      <p:cxnSp>
        <p:nvCxnSpPr>
          <p:cNvPr id="140" name="Straight Connector 139">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7D95AF49-F322-20E1-4CEF-945144CD8B00}"/>
              </a:ext>
            </a:extLst>
          </p:cNvPr>
          <p:cNvSpPr>
            <a:spLocks noGrp="1"/>
          </p:cNvSpPr>
          <p:nvPr>
            <p:ph idx="1"/>
          </p:nvPr>
        </p:nvSpPr>
        <p:spPr>
          <a:xfrm>
            <a:off x="7991572" y="2204721"/>
            <a:ext cx="3581303" cy="4173186"/>
          </a:xfrm>
        </p:spPr>
        <p:txBody>
          <a:bodyPr>
            <a:normAutofit/>
          </a:bodyPr>
          <a:lstStyle/>
          <a:p>
            <a:pPr marL="0" indent="0">
              <a:buNone/>
            </a:pPr>
            <a:r>
              <a:rPr lang="da-DK" sz="2400" dirty="0">
                <a:effectLst/>
                <a:latin typeface="Calibri" panose="020F0502020204030204" pitchFamily="34" charset="0"/>
                <a:ea typeface="Calibri" panose="020F0502020204030204" pitchFamily="34" charset="0"/>
                <a:cs typeface="Calibri" panose="020F0502020204030204" pitchFamily="34" charset="0"/>
              </a:rPr>
              <a:t>Siden 2017 er der kommet flere, der synes, bibliotekaren er venlig, og at man kan spørge bibliotekarer om alting. </a:t>
            </a:r>
            <a:r>
              <a:rPr lang="da-DK" sz="2400" dirty="0">
                <a:latin typeface="Calibri" panose="020F0502020204030204" pitchFamily="34" charset="0"/>
                <a:ea typeface="Calibri" panose="020F0502020204030204" pitchFamily="34" charset="0"/>
                <a:cs typeface="Calibri" panose="020F0502020204030204" pitchFamily="34" charset="0"/>
              </a:rPr>
              <a:t>O</a:t>
            </a:r>
            <a:r>
              <a:rPr lang="da-DK" sz="2400">
                <a:effectLst/>
                <a:latin typeface="Calibri" panose="020F0502020204030204" pitchFamily="34" charset="0"/>
                <a:ea typeface="Calibri" panose="020F0502020204030204" pitchFamily="34" charset="0"/>
                <a:cs typeface="Calibri" panose="020F0502020204030204" pitchFamily="34" charset="0"/>
              </a:rPr>
              <a:t>gså </a:t>
            </a:r>
            <a:r>
              <a:rPr lang="da-DK" sz="2400" dirty="0">
                <a:effectLst/>
                <a:latin typeface="Calibri" panose="020F0502020204030204" pitchFamily="34" charset="0"/>
                <a:ea typeface="Calibri" panose="020F0502020204030204" pitchFamily="34" charset="0"/>
                <a:cs typeface="Calibri" panose="020F0502020204030204" pitchFamily="34" charset="0"/>
              </a:rPr>
              <a:t>selvom flertallet fortsat ikke er i dialog med dem, når de er på biblioteket.  </a:t>
            </a:r>
          </a:p>
          <a:p>
            <a:pPr marL="0" indent="0">
              <a:buNone/>
            </a:pPr>
            <a:endParaRPr lang="da-DK" dirty="0">
              <a:effectLst/>
              <a:latin typeface="Calibri" panose="020F0502020204030204" pitchFamily="34" charset="0"/>
              <a:ea typeface="Calibri" panose="020F0502020204030204" pitchFamily="34" charset="0"/>
              <a:cs typeface="Calibri" panose="020F0502020204030204" pitchFamily="34" charset="0"/>
            </a:endParaRPr>
          </a:p>
          <a:p>
            <a:endParaRPr lang="da-DK" dirty="0"/>
          </a:p>
        </p:txBody>
      </p:sp>
    </p:spTree>
    <p:extLst>
      <p:ext uri="{BB962C8B-B14F-4D97-AF65-F5344CB8AC3E}">
        <p14:creationId xmlns:p14="http://schemas.microsoft.com/office/powerpoint/2010/main" val="3664585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6" name="Rectangle 10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AB6E3FB-B96D-FDBC-6843-F4C5CC0AD00F}"/>
              </a:ext>
            </a:extLst>
          </p:cNvPr>
          <p:cNvSpPr>
            <a:spLocks noGrp="1"/>
          </p:cNvSpPr>
          <p:nvPr>
            <p:ph type="title"/>
          </p:nvPr>
        </p:nvSpPr>
        <p:spPr>
          <a:xfrm>
            <a:off x="695325" y="897753"/>
            <a:ext cx="3635046" cy="1575391"/>
          </a:xfrm>
        </p:spPr>
        <p:txBody>
          <a:bodyPr>
            <a:normAutofit/>
          </a:bodyPr>
          <a:lstStyle/>
          <a:p>
            <a:r>
              <a:rPr lang="da-DK" dirty="0"/>
              <a:t>Hvordan går det med GO!?</a:t>
            </a:r>
          </a:p>
        </p:txBody>
      </p:sp>
      <p:cxnSp>
        <p:nvCxnSpPr>
          <p:cNvPr id="107" name="Straight Connector 10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Pladsholder til indhold 2">
            <a:extLst>
              <a:ext uri="{FF2B5EF4-FFF2-40B4-BE49-F238E27FC236}">
                <a16:creationId xmlns:a16="http://schemas.microsoft.com/office/drawing/2014/main" id="{4062BC11-741C-A6CE-465E-4E4E16069EB0}"/>
              </a:ext>
            </a:extLst>
          </p:cNvPr>
          <p:cNvSpPr>
            <a:spLocks noGrp="1"/>
          </p:cNvSpPr>
          <p:nvPr>
            <p:ph idx="1"/>
          </p:nvPr>
        </p:nvSpPr>
        <p:spPr>
          <a:xfrm>
            <a:off x="695325" y="2710035"/>
            <a:ext cx="3587668" cy="3500265"/>
          </a:xfrm>
        </p:spPr>
        <p:txBody>
          <a:bodyPr>
            <a:normAutofit/>
          </a:bodyPr>
          <a:lstStyle/>
          <a:p>
            <a:pPr marL="0" indent="0">
              <a:buNone/>
            </a:pPr>
            <a:r>
              <a:rPr lang="da-DK" sz="2800" dirty="0">
                <a:effectLst/>
                <a:latin typeface="Calibri" panose="020F0502020204030204" pitchFamily="34" charset="0"/>
                <a:ea typeface="Calibri" panose="020F0502020204030204" pitchFamily="34" charset="0"/>
                <a:cs typeface="Calibri" panose="020F0502020204030204" pitchFamily="34" charset="0"/>
              </a:rPr>
              <a:t>Der er go i GO! </a:t>
            </a:r>
          </a:p>
          <a:p>
            <a:pPr marL="0" indent="0">
              <a:buNone/>
            </a:pPr>
            <a:r>
              <a:rPr lang="da-DK" sz="2800" dirty="0">
                <a:effectLst/>
                <a:latin typeface="Calibri" panose="020F0502020204030204" pitchFamily="34" charset="0"/>
                <a:ea typeface="Calibri" panose="020F0502020204030204" pitchFamily="34" charset="0"/>
                <a:cs typeface="Calibri" panose="020F0502020204030204" pitchFamily="34" charset="0"/>
              </a:rPr>
              <a:t>70 % kender til  eReolen GO! </a:t>
            </a:r>
          </a:p>
          <a:p>
            <a:pPr marL="0" indent="0">
              <a:buNone/>
            </a:pPr>
            <a:r>
              <a:rPr lang="da-DK" sz="2800" dirty="0">
                <a:effectLst/>
                <a:latin typeface="Calibri" panose="020F0502020204030204" pitchFamily="34" charset="0"/>
                <a:ea typeface="Calibri" panose="020F0502020204030204" pitchFamily="34" charset="0"/>
                <a:cs typeface="Calibri" panose="020F0502020204030204" pitchFamily="34" charset="0"/>
              </a:rPr>
              <a:t>50 % bruger den.   </a:t>
            </a:r>
            <a:endParaRPr lang="da-DK" sz="2800" dirty="0">
              <a:effectLst/>
              <a:latin typeface="Calibri" panose="020F0502020204030204" pitchFamily="34" charset="0"/>
              <a:ea typeface="Calibri" panose="020F0502020204030204" pitchFamily="34" charset="0"/>
            </a:endParaRPr>
          </a:p>
          <a:p>
            <a:pPr marL="0" indent="0">
              <a:buNone/>
            </a:pPr>
            <a:endParaRPr lang="da-DK" dirty="0"/>
          </a:p>
        </p:txBody>
      </p:sp>
      <p:pic>
        <p:nvPicPr>
          <p:cNvPr id="4" name="Picture 6" descr="Se kildebilledet">
            <a:extLst>
              <a:ext uri="{FF2B5EF4-FFF2-40B4-BE49-F238E27FC236}">
                <a16:creationId xmlns:a16="http://schemas.microsoft.com/office/drawing/2014/main" id="{3190DF97-3141-A487-650C-9638B6011F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76800" y="1604772"/>
            <a:ext cx="6515100" cy="364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130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F9A490-0882-77A8-19F0-671EE6E391BE}"/>
              </a:ext>
            </a:extLst>
          </p:cNvPr>
          <p:cNvSpPr>
            <a:spLocks noGrp="1"/>
          </p:cNvSpPr>
          <p:nvPr>
            <p:ph type="title"/>
          </p:nvPr>
        </p:nvSpPr>
        <p:spPr>
          <a:xfrm>
            <a:off x="694111" y="909637"/>
            <a:ext cx="5933795" cy="1362073"/>
          </a:xfrm>
        </p:spPr>
        <p:txBody>
          <a:bodyPr>
            <a:normAutofit/>
          </a:bodyPr>
          <a:lstStyle/>
          <a:p>
            <a:r>
              <a:rPr lang="da-DK"/>
              <a:t>folkebiblioteket</a:t>
            </a:r>
            <a:endParaRPr lang="da-DK" dirty="0"/>
          </a:p>
        </p:txBody>
      </p:sp>
      <p:cxnSp>
        <p:nvCxnSpPr>
          <p:cNvPr id="140" name="Straight Connector 13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3E7CF595-D566-9709-A2AD-AA375C96325C}"/>
              </a:ext>
            </a:extLst>
          </p:cNvPr>
          <p:cNvSpPr>
            <a:spLocks noGrp="1"/>
          </p:cNvSpPr>
          <p:nvPr>
            <p:ph idx="1"/>
          </p:nvPr>
        </p:nvSpPr>
        <p:spPr>
          <a:xfrm>
            <a:off x="700088" y="2276474"/>
            <a:ext cx="6041371" cy="3553109"/>
          </a:xfrm>
        </p:spPr>
        <p:txBody>
          <a:bodyPr>
            <a:normAutofit lnSpcReduction="10000"/>
          </a:bodyPr>
          <a:lstStyle/>
          <a:p>
            <a:pPr marL="0" indent="0">
              <a:buNone/>
            </a:pPr>
            <a:r>
              <a:rPr lang="da-DK" sz="2400" dirty="0">
                <a:effectLst/>
                <a:latin typeface="Calibri" panose="020F0502020204030204" pitchFamily="34" charset="0"/>
                <a:ea typeface="Calibri" panose="020F0502020204030204" pitchFamily="34" charset="0"/>
                <a:cs typeface="Calibri" panose="020F0502020204030204" pitchFamily="34" charset="0"/>
              </a:rPr>
              <a:t>Hver 6. elev besøger folkebiblioteket jævnligt (mindst flere gange om måneden). </a:t>
            </a:r>
            <a:br>
              <a:rPr lang="da-DK" sz="2400" dirty="0">
                <a:effectLst/>
                <a:latin typeface="Calibri" panose="020F0502020204030204" pitchFamily="34" charset="0"/>
                <a:ea typeface="Calibri" panose="020F0502020204030204" pitchFamily="34" charset="0"/>
                <a:cs typeface="Calibri" panose="020F0502020204030204" pitchFamily="34" charset="0"/>
              </a:rPr>
            </a:br>
            <a:r>
              <a:rPr lang="da-DK" sz="2400" dirty="0">
                <a:effectLst/>
                <a:latin typeface="Calibri" panose="020F0502020204030204" pitchFamily="34" charset="0"/>
                <a:ea typeface="Calibri" panose="020F0502020204030204" pitchFamily="34" charset="0"/>
                <a:cs typeface="Calibri" panose="020F0502020204030204" pitchFamily="34" charset="0"/>
              </a:rPr>
              <a:t>Til gengæld falder antallet af besøg med alderen. </a:t>
            </a:r>
            <a:r>
              <a:rPr lang="da-DK" sz="2400" dirty="0">
                <a:latin typeface="Calibri" panose="020F0502020204030204" pitchFamily="34" charset="0"/>
                <a:ea typeface="Calibri" panose="020F0502020204030204" pitchFamily="34" charset="0"/>
                <a:cs typeface="Calibri" panose="020F0502020204030204" pitchFamily="34" charset="0"/>
              </a:rPr>
              <a:t>H</a:t>
            </a:r>
            <a:r>
              <a:rPr lang="da-DK" sz="2400" dirty="0">
                <a:effectLst/>
                <a:latin typeface="Calibri" panose="020F0502020204030204" pitchFamily="34" charset="0"/>
                <a:ea typeface="Calibri" panose="020F0502020204030204" pitchFamily="34" charset="0"/>
                <a:cs typeface="Calibri" panose="020F0502020204030204" pitchFamily="34" charset="0"/>
              </a:rPr>
              <a:t>alvdelen kommer der aldrig. </a:t>
            </a:r>
          </a:p>
          <a:p>
            <a:pPr marL="0" indent="0">
              <a:buNone/>
            </a:pPr>
            <a:r>
              <a:rPr lang="da-DK" sz="2400" dirty="0">
                <a:effectLst/>
                <a:latin typeface="Calibri" panose="020F0502020204030204" pitchFamily="34" charset="0"/>
                <a:ea typeface="Calibri" panose="020F0502020204030204" pitchFamily="34" charset="0"/>
                <a:cs typeface="Calibri" panose="020F0502020204030204" pitchFamily="34" charset="0"/>
              </a:rPr>
              <a:t>På 5. klassetrin er antallet af elever, der låner bøger på folkebiblioteket mindst månedligt, faldet fra 32 % i 2017 til 26 % i 2021</a:t>
            </a:r>
            <a:r>
              <a:rPr lang="da-DK" sz="2400" dirty="0">
                <a:latin typeface="Calibri" panose="020F0502020204030204" pitchFamily="34" charset="0"/>
                <a:ea typeface="Calibri" panose="020F0502020204030204" pitchFamily="34" charset="0"/>
                <a:cs typeface="Calibri" panose="020F0502020204030204" pitchFamily="34" charset="0"/>
              </a:rPr>
              <a:t>. Tallet </a:t>
            </a:r>
            <a:r>
              <a:rPr lang="da-DK" sz="2400" dirty="0">
                <a:effectLst/>
                <a:latin typeface="Calibri" panose="020F0502020204030204" pitchFamily="34" charset="0"/>
                <a:ea typeface="Calibri" panose="020F0502020204030204" pitchFamily="34" charset="0"/>
                <a:cs typeface="Calibri" panose="020F0502020204030204" pitchFamily="34" charset="0"/>
              </a:rPr>
              <a:t>er uændret i 6. og 7. klasse. </a:t>
            </a:r>
          </a:p>
          <a:p>
            <a:endParaRPr lang="da-DK" dirty="0"/>
          </a:p>
        </p:txBody>
      </p:sp>
      <p:pic>
        <p:nvPicPr>
          <p:cNvPr id="15362" name="Picture 2">
            <a:extLst>
              <a:ext uri="{FF2B5EF4-FFF2-40B4-BE49-F238E27FC236}">
                <a16:creationId xmlns:a16="http://schemas.microsoft.com/office/drawing/2014/main" id="{714E6CC8-0CBD-DC85-4BC3-5DE1809AB2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462" r="12472" b="1"/>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15370" name="Straight Connector 14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94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7" name="Straight Connector 86">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1" name="Rectangle 90">
            <a:extLst>
              <a:ext uri="{FF2B5EF4-FFF2-40B4-BE49-F238E27FC236}">
                <a16:creationId xmlns:a16="http://schemas.microsoft.com/office/drawing/2014/main" id="{35A8B9ED-4476-44C5-9209-0146C28B5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a16="http://schemas.microsoft.com/office/drawing/2014/main" id="{C25D32A2-9FC1-4397-9A7C-9D84021CB4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176" name="Picture 8">
            <a:extLst>
              <a:ext uri="{FF2B5EF4-FFF2-40B4-BE49-F238E27FC236}">
                <a16:creationId xmlns:a16="http://schemas.microsoft.com/office/drawing/2014/main" id="{27365BDB-9E5F-ABC3-FE3C-084BB785D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02" r="9785" b="-2"/>
          <a:stretch/>
        </p:blipFill>
        <p:spPr bwMode="auto">
          <a:xfrm>
            <a:off x="3848569" y="0"/>
            <a:ext cx="4094257" cy="390906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2550B5DE-97B5-19B4-A39C-C449CA0B2D9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828" r="16578" b="3"/>
          <a:stretch/>
        </p:blipFill>
        <p:spPr bwMode="auto">
          <a:xfrm>
            <a:off x="0" y="2476824"/>
            <a:ext cx="4713374" cy="43943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a:extLst>
              <a:ext uri="{FF2B5EF4-FFF2-40B4-BE49-F238E27FC236}">
                <a16:creationId xmlns:a16="http://schemas.microsoft.com/office/drawing/2014/main" id="{3035F44A-4CF6-C4CB-1AF2-319F56BF7E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8831" y="4091283"/>
            <a:ext cx="3643169" cy="2753570"/>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IMG_6977">
            <a:extLst>
              <a:ext uri="{FF2B5EF4-FFF2-40B4-BE49-F238E27FC236}">
                <a16:creationId xmlns:a16="http://schemas.microsoft.com/office/drawing/2014/main" id="{6E99B3AB-00CB-CF61-10BA-BCB18DE96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565" y="-13200"/>
            <a:ext cx="5101930" cy="3405539"/>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EA41487E-F5FC-ED32-9797-759292B9E52C}"/>
              </a:ext>
            </a:extLst>
          </p:cNvPr>
          <p:cNvSpPr txBox="1"/>
          <p:nvPr/>
        </p:nvSpPr>
        <p:spPr>
          <a:xfrm>
            <a:off x="140975" y="6320767"/>
            <a:ext cx="3796214" cy="369332"/>
          </a:xfrm>
          <a:prstGeom prst="rect">
            <a:avLst/>
          </a:prstGeom>
          <a:noFill/>
        </p:spPr>
        <p:txBody>
          <a:bodyPr wrap="square" rtlCol="0">
            <a:spAutoFit/>
          </a:bodyPr>
          <a:lstStyle/>
          <a:p>
            <a:r>
              <a:rPr lang="da-DK" dirty="0">
                <a:solidFill>
                  <a:schemeClr val="bg1"/>
                </a:solidFill>
              </a:rPr>
              <a:t>Fotos: www.joshuatree.dk</a:t>
            </a:r>
          </a:p>
        </p:txBody>
      </p:sp>
      <p:pic>
        <p:nvPicPr>
          <p:cNvPr id="7172" name="Picture 4">
            <a:extLst>
              <a:ext uri="{FF2B5EF4-FFF2-40B4-BE49-F238E27FC236}">
                <a16:creationId xmlns:a16="http://schemas.microsoft.com/office/drawing/2014/main" id="{782F678C-6E29-E10E-FCC7-E5165A41E60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56" r="11781" b="-1"/>
          <a:stretch/>
        </p:blipFill>
        <p:spPr bwMode="auto">
          <a:xfrm>
            <a:off x="7818506" y="-20234"/>
            <a:ext cx="4373494" cy="41255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E8568C35-65EB-D022-7105-D8A87A60A2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519" y="3838578"/>
            <a:ext cx="4527735" cy="301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387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CDD9D2E-7A42-74B7-D9EF-3FE76CC5C9B5}"/>
              </a:ext>
            </a:extLst>
          </p:cNvPr>
          <p:cNvSpPr>
            <a:spLocks noGrp="1"/>
          </p:cNvSpPr>
          <p:nvPr>
            <p:ph type="title"/>
          </p:nvPr>
        </p:nvSpPr>
        <p:spPr>
          <a:xfrm>
            <a:off x="694111" y="909637"/>
            <a:ext cx="5933795" cy="1362073"/>
          </a:xfrm>
        </p:spPr>
        <p:txBody>
          <a:bodyPr>
            <a:normAutofit/>
          </a:bodyPr>
          <a:lstStyle/>
          <a:p>
            <a:r>
              <a:rPr lang="da-DK" dirty="0"/>
              <a:t>det pædagogiske læringscenter</a:t>
            </a:r>
          </a:p>
        </p:txBody>
      </p:sp>
      <p:cxnSp>
        <p:nvCxnSpPr>
          <p:cNvPr id="89" name="Straight Connector 88">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750EF67E-F56B-D8F3-32A6-4769C7F52B58}"/>
              </a:ext>
            </a:extLst>
          </p:cNvPr>
          <p:cNvSpPr>
            <a:spLocks noGrp="1"/>
          </p:cNvSpPr>
          <p:nvPr>
            <p:ph idx="1"/>
          </p:nvPr>
        </p:nvSpPr>
        <p:spPr>
          <a:xfrm>
            <a:off x="700088" y="2276474"/>
            <a:ext cx="6041371" cy="3553109"/>
          </a:xfrm>
        </p:spPr>
        <p:txBody>
          <a:bodyPr>
            <a:normAutofit/>
          </a:bodyPr>
          <a:lstStyle/>
          <a:p>
            <a:pPr marL="0" indent="0">
              <a:lnSpc>
                <a:spcPct val="110000"/>
              </a:lnSpc>
              <a:buNone/>
            </a:pPr>
            <a:r>
              <a:rPr lang="da-DK" dirty="0">
                <a:effectLst/>
                <a:latin typeface="Calibri" panose="020F0502020204030204" pitchFamily="34" charset="0"/>
                <a:ea typeface="Calibri" panose="020F0502020204030204" pitchFamily="34" charset="0"/>
                <a:cs typeface="Calibri" panose="020F0502020204030204" pitchFamily="34" charset="0"/>
              </a:rPr>
              <a:t>I 2021 er der færre, der låner bøger på skolebiblioteket end i 2017. </a:t>
            </a:r>
          </a:p>
          <a:p>
            <a:pPr marL="0" indent="0">
              <a:lnSpc>
                <a:spcPct val="110000"/>
              </a:lnSpc>
              <a:buNone/>
            </a:pPr>
            <a:r>
              <a:rPr lang="da-DK" dirty="0">
                <a:effectLst/>
                <a:latin typeface="Calibri" panose="020F0502020204030204" pitchFamily="34" charset="0"/>
                <a:ea typeface="Calibri" panose="020F0502020204030204" pitchFamily="34" charset="0"/>
                <a:cs typeface="Calibri" panose="020F0502020204030204" pitchFamily="34" charset="0"/>
              </a:rPr>
              <a:t>30-39 % af eleverne kommer kun på skolebiblioteket, fordi deres lærer siger, de skal. </a:t>
            </a:r>
          </a:p>
          <a:p>
            <a:pPr marL="0" indent="0">
              <a:lnSpc>
                <a:spcPct val="110000"/>
              </a:lnSpc>
              <a:buNone/>
            </a:pPr>
            <a:r>
              <a:rPr lang="da-DK" dirty="0">
                <a:effectLst/>
                <a:latin typeface="Calibri" panose="020F0502020204030204" pitchFamily="34" charset="0"/>
                <a:ea typeface="Calibri" panose="020F0502020204030204" pitchFamily="34" charset="0"/>
                <a:cs typeface="Calibri" panose="020F0502020204030204" pitchFamily="34" charset="0"/>
              </a:rPr>
              <a:t>Mange elever er ikke i kontakt med PLC-medarbejderen, når de er på skolebiblioteket. </a:t>
            </a:r>
          </a:p>
          <a:p>
            <a:pPr marL="0" indent="0">
              <a:lnSpc>
                <a:spcPct val="110000"/>
              </a:lnSpc>
              <a:buNone/>
            </a:pPr>
            <a:r>
              <a:rPr lang="da-DK" dirty="0">
                <a:effectLst/>
                <a:latin typeface="Calibri" panose="020F0502020204030204" pitchFamily="34" charset="0"/>
                <a:ea typeface="Calibri" panose="020F0502020204030204" pitchFamily="34" charset="0"/>
                <a:cs typeface="Calibri" panose="020F0502020204030204" pitchFamily="34" charset="0"/>
              </a:rPr>
              <a:t>50 % af eleverne i 5. klasse er enige i, at de aldrig snakker med PLC-medarbejderen - på trods af at 91 % af dem oplever, at han/hun er venlig. </a:t>
            </a:r>
            <a:endParaRPr lang="da-DK" dirty="0"/>
          </a:p>
        </p:txBody>
      </p:sp>
      <p:pic>
        <p:nvPicPr>
          <p:cNvPr id="5" name="Billede 4" descr="Et billede, der indeholder tekst&#10;&#10;Automatisk genereret beskrivelse">
            <a:extLst>
              <a:ext uri="{FF2B5EF4-FFF2-40B4-BE49-F238E27FC236}">
                <a16:creationId xmlns:a16="http://schemas.microsoft.com/office/drawing/2014/main" id="{9753DA75-B4C6-3040-27B9-3E1C0685963F}"/>
              </a:ext>
            </a:extLst>
          </p:cNvPr>
          <p:cNvPicPr>
            <a:picLocks noChangeAspect="1"/>
          </p:cNvPicPr>
          <p:nvPr/>
        </p:nvPicPr>
        <p:blipFill rotWithShape="1">
          <a:blip r:embed="rId2">
            <a:extLst>
              <a:ext uri="{28A0092B-C50C-407E-A947-70E740481C1C}">
                <a14:useLocalDpi xmlns:a14="http://schemas.microsoft.com/office/drawing/2010/main" val="0"/>
              </a:ext>
            </a:extLst>
          </a:blip>
          <a:srcRect r="24767" b="-1"/>
          <a:stretch/>
        </p:blipFill>
        <p:spPr>
          <a:xfrm>
            <a:off x="7315200" y="715218"/>
            <a:ext cx="4076700" cy="5418871"/>
          </a:xfrm>
          <a:prstGeom prst="rect">
            <a:avLst/>
          </a:prstGeom>
        </p:spPr>
      </p:pic>
      <p:cxnSp>
        <p:nvCxnSpPr>
          <p:cNvPr id="91" name="Straight Connector 9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342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9666D51-A8E4-C254-5B0E-45BF42D9A7B6}"/>
              </a:ext>
            </a:extLst>
          </p:cNvPr>
          <p:cNvSpPr>
            <a:spLocks noGrp="1"/>
          </p:cNvSpPr>
          <p:nvPr>
            <p:ph type="title"/>
          </p:nvPr>
        </p:nvSpPr>
        <p:spPr>
          <a:xfrm>
            <a:off x="695324" y="897752"/>
            <a:ext cx="3601757" cy="1955927"/>
          </a:xfrm>
        </p:spPr>
        <p:txBody>
          <a:bodyPr>
            <a:normAutofit/>
          </a:bodyPr>
          <a:lstStyle/>
          <a:p>
            <a:r>
              <a:rPr lang="da-DK" sz="2800"/>
              <a:t>Børn og unges læsefællesskaber</a:t>
            </a:r>
          </a:p>
        </p:txBody>
      </p:sp>
      <p:cxnSp>
        <p:nvCxnSpPr>
          <p:cNvPr id="14"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88EFCAC-9A63-7CEA-CED8-658FB776164E}"/>
              </a:ext>
            </a:extLst>
          </p:cNvPr>
          <p:cNvSpPr>
            <a:spLocks noGrp="1"/>
          </p:cNvSpPr>
          <p:nvPr>
            <p:ph idx="1"/>
          </p:nvPr>
        </p:nvSpPr>
        <p:spPr>
          <a:xfrm>
            <a:off x="683373" y="2103121"/>
            <a:ext cx="3613708" cy="4142292"/>
          </a:xfrm>
        </p:spPr>
        <p:txBody>
          <a:bodyPr>
            <a:normAutofit lnSpcReduction="10000"/>
          </a:bodyPr>
          <a:lstStyle/>
          <a:p>
            <a:pPr marL="0" lvl="0" indent="0">
              <a:lnSpc>
                <a:spcPct val="1070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Børn og unges læsevaner og læselyst er </a:t>
            </a:r>
            <a:r>
              <a:rPr lang="da-DK" sz="2400" b="1" dirty="0">
                <a:effectLst/>
                <a:latin typeface="Calibri" panose="020F0502020204030204" pitchFamily="34" charset="0"/>
                <a:ea typeface="Calibri" panose="020F0502020204030204" pitchFamily="34" charset="0"/>
                <a:cs typeface="Calibri" panose="020F0502020204030204" pitchFamily="34" charset="0"/>
              </a:rPr>
              <a:t>meget</a:t>
            </a:r>
            <a:r>
              <a:rPr lang="da-DK" sz="2400" dirty="0">
                <a:effectLst/>
                <a:latin typeface="Calibri" panose="020F0502020204030204" pitchFamily="34" charset="0"/>
                <a:ea typeface="Calibri" panose="020F0502020204030204" pitchFamily="34" charset="0"/>
                <a:cs typeface="Calibri" panose="020F0502020204030204" pitchFamily="34" charset="0"/>
              </a:rPr>
              <a:t> forskellige.</a:t>
            </a:r>
          </a:p>
          <a:p>
            <a:pPr marL="0" lvl="0" indent="0">
              <a:lnSpc>
                <a:spcPct val="1070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Fællesskab omkring læsning vækker generelt ikke genklang eller genkendelse hos eleverne.</a:t>
            </a:r>
          </a:p>
          <a:p>
            <a:pPr marL="0" lvl="0" indent="0">
              <a:lnSpc>
                <a:spcPct val="107000"/>
              </a:lnSpc>
              <a:spcAft>
                <a:spcPts val="800"/>
              </a:spcAft>
              <a:buNone/>
            </a:pPr>
            <a:r>
              <a:rPr lang="da-DK" sz="2400" dirty="0">
                <a:effectLst/>
                <a:latin typeface="Calibri" panose="020F0502020204030204" pitchFamily="34" charset="0"/>
                <a:ea typeface="Calibri" panose="020F0502020204030204" pitchFamily="34" charset="0"/>
                <a:cs typeface="Calibri" panose="020F0502020204030204" pitchFamily="34" charset="0"/>
              </a:rPr>
              <a:t>Jo ældre eleverne er, jo mere </a:t>
            </a:r>
            <a:r>
              <a:rPr lang="da-DK" sz="2400" b="1" dirty="0">
                <a:effectLst/>
                <a:latin typeface="Calibri" panose="020F0502020204030204" pitchFamily="34" charset="0"/>
                <a:ea typeface="Calibri" panose="020F0502020204030204" pitchFamily="34" charset="0"/>
                <a:cs typeface="Calibri" panose="020F0502020204030204" pitchFamily="34" charset="0"/>
              </a:rPr>
              <a:t>private</a:t>
            </a:r>
            <a:r>
              <a:rPr lang="da-DK" sz="2400" dirty="0">
                <a:effectLst/>
                <a:latin typeface="Calibri" panose="020F0502020204030204" pitchFamily="34" charset="0"/>
                <a:ea typeface="Calibri" panose="020F0502020204030204" pitchFamily="34" charset="0"/>
                <a:cs typeface="Calibri" panose="020F0502020204030204" pitchFamily="34" charset="0"/>
              </a:rPr>
              <a:t> virker de omkring deres læsning.</a:t>
            </a:r>
          </a:p>
          <a:p>
            <a:endParaRPr lang="en-US" dirty="0"/>
          </a:p>
        </p:txBody>
      </p:sp>
      <p:pic>
        <p:nvPicPr>
          <p:cNvPr id="5" name="Pladsholder til indhold 4" descr="Et billede, der indeholder tekst, indendørs, gulv, person&#10;&#10;Automatisk genereret beskrivelse">
            <a:extLst>
              <a:ext uri="{FF2B5EF4-FFF2-40B4-BE49-F238E27FC236}">
                <a16:creationId xmlns:a16="http://schemas.microsoft.com/office/drawing/2014/main" id="{51A3A01A-785D-F218-9C5D-3E391B84340A}"/>
              </a:ext>
            </a:extLst>
          </p:cNvPr>
          <p:cNvPicPr>
            <a:picLocks noChangeAspect="1"/>
          </p:cNvPicPr>
          <p:nvPr/>
        </p:nvPicPr>
        <p:blipFill rotWithShape="1">
          <a:blip r:embed="rId2">
            <a:extLst>
              <a:ext uri="{28A0092B-C50C-407E-A947-70E740481C1C}">
                <a14:useLocalDpi xmlns:a14="http://schemas.microsoft.com/office/drawing/2010/main" val="0"/>
              </a:ext>
            </a:extLst>
          </a:blip>
          <a:srcRect l="16887" r="11912" b="-1"/>
          <a:stretch/>
        </p:blipFill>
        <p:spPr>
          <a:xfrm>
            <a:off x="4876800" y="10"/>
            <a:ext cx="7315200" cy="6857990"/>
          </a:xfrm>
          <a:prstGeom prst="rect">
            <a:avLst/>
          </a:prstGeom>
        </p:spPr>
      </p:pic>
    </p:spTree>
    <p:extLst>
      <p:ext uri="{BB962C8B-B14F-4D97-AF65-F5344CB8AC3E}">
        <p14:creationId xmlns:p14="http://schemas.microsoft.com/office/powerpoint/2010/main" val="3408464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1C01B97-E6FE-22FF-820A-ECCECD5FA373}"/>
              </a:ext>
            </a:extLst>
          </p:cNvPr>
          <p:cNvSpPr>
            <a:spLocks noGrp="1"/>
          </p:cNvSpPr>
          <p:nvPr>
            <p:ph type="title"/>
          </p:nvPr>
        </p:nvSpPr>
        <p:spPr>
          <a:xfrm>
            <a:off x="4448176" y="909637"/>
            <a:ext cx="7486630" cy="1362073"/>
          </a:xfrm>
          <a:prstGeom prst="ellipse">
            <a:avLst/>
          </a:prstGeom>
        </p:spPr>
        <p:txBody>
          <a:bodyPr>
            <a:normAutofit fontScale="90000"/>
          </a:bodyPr>
          <a:lstStyle/>
          <a:p>
            <a:r>
              <a:rPr lang="da-DK" b="1" dirty="0">
                <a:latin typeface="Calibri" panose="020F0502020204030204" pitchFamily="34" charset="0"/>
              </a:rPr>
              <a:t>5 </a:t>
            </a:r>
            <a:r>
              <a:rPr lang="da-DK" b="1" i="0" dirty="0">
                <a:effectLst/>
                <a:latin typeface="Calibri" panose="020F0502020204030204" pitchFamily="34" charset="0"/>
              </a:rPr>
              <a:t>faglige anbefalinger</a:t>
            </a:r>
            <a:endParaRPr lang="da-DK" b="1" dirty="0"/>
          </a:p>
        </p:txBody>
      </p:sp>
      <p:cxnSp>
        <p:nvCxnSpPr>
          <p:cNvPr id="41" name="Straight Connector 40">
            <a:extLst>
              <a:ext uri="{FF2B5EF4-FFF2-40B4-BE49-F238E27FC236}">
                <a16:creationId xmlns:a16="http://schemas.microsoft.com/office/drawing/2014/main" id="{D57D541F-8B1D-4D6A-969A-B9D7473AD9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768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 descr="Se kildebilledet">
            <a:extLst>
              <a:ext uri="{FF2B5EF4-FFF2-40B4-BE49-F238E27FC236}">
                <a16:creationId xmlns:a16="http://schemas.microsoft.com/office/drawing/2014/main" id="{59287F3C-B272-7656-F305-39A8C66691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605" r="-3" b="3653"/>
          <a:stretch/>
        </p:blipFill>
        <p:spPr bwMode="auto">
          <a:xfrm>
            <a:off x="257195" y="1257298"/>
            <a:ext cx="4046541" cy="3428998"/>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indhold 2">
            <a:extLst>
              <a:ext uri="{FF2B5EF4-FFF2-40B4-BE49-F238E27FC236}">
                <a16:creationId xmlns:a16="http://schemas.microsoft.com/office/drawing/2014/main" id="{7AB1DB1D-866F-1773-4333-108A303D8747}"/>
              </a:ext>
            </a:extLst>
          </p:cNvPr>
          <p:cNvSpPr>
            <a:spLocks noGrp="1"/>
          </p:cNvSpPr>
          <p:nvPr>
            <p:ph idx="1"/>
          </p:nvPr>
        </p:nvSpPr>
        <p:spPr>
          <a:xfrm>
            <a:off x="4797189" y="2276474"/>
            <a:ext cx="6714698" cy="3553109"/>
          </a:xfrm>
        </p:spPr>
        <p:txBody>
          <a:bodyPr>
            <a:normAutofit/>
          </a:bodyPr>
          <a:lstStyle/>
          <a:p>
            <a:pPr marL="0" indent="0">
              <a:buNone/>
            </a:pPr>
            <a:r>
              <a:rPr lang="da-DK" dirty="0">
                <a:latin typeface="Calibri" panose="020F0502020204030204" pitchFamily="34" charset="0"/>
                <a:cs typeface="Calibri" panose="020F0502020204030204" pitchFamily="34" charset="0"/>
              </a:rPr>
              <a:t>1. Vær opsøgende, og begynd selv dialogen om læsning, litteratur og bøger.</a:t>
            </a:r>
          </a:p>
          <a:p>
            <a:pPr marL="0" indent="0">
              <a:buNone/>
            </a:pPr>
            <a:r>
              <a:rPr lang="da-DK" dirty="0">
                <a:latin typeface="Calibri" panose="020F0502020204030204" pitchFamily="34" charset="0"/>
                <a:cs typeface="Calibri" panose="020F0502020204030204" pitchFamily="34" charset="0"/>
              </a:rPr>
              <a:t>2. Tilpas formidlingen til den enkelte.</a:t>
            </a:r>
          </a:p>
          <a:p>
            <a:pPr marL="0" indent="0">
              <a:buNone/>
            </a:pPr>
            <a:r>
              <a:rPr lang="da-DK" dirty="0">
                <a:latin typeface="Calibri" panose="020F0502020204030204" pitchFamily="34" charset="0"/>
                <a:cs typeface="Calibri" panose="020F0502020204030204" pitchFamily="34" charset="0"/>
              </a:rPr>
              <a:t>3. Iscenesæt læsningen og skab rammerne for den gode </a:t>
            </a:r>
            <a:br>
              <a:rPr lang="da-DK" dirty="0">
                <a:latin typeface="Calibri" panose="020F0502020204030204" pitchFamily="34" charset="0"/>
                <a:cs typeface="Calibri" panose="020F0502020204030204" pitchFamily="34" charset="0"/>
              </a:rPr>
            </a:br>
            <a:r>
              <a:rPr lang="da-DK" dirty="0">
                <a:latin typeface="Calibri" panose="020F0502020204030204" pitchFamily="34" charset="0"/>
                <a:cs typeface="Calibri" panose="020F0502020204030204" pitchFamily="34" charset="0"/>
              </a:rPr>
              <a:t>og fordybede læsning.</a:t>
            </a:r>
          </a:p>
          <a:p>
            <a:pPr marL="0" indent="0">
              <a:buNone/>
            </a:pPr>
            <a:r>
              <a:rPr lang="da-DK" dirty="0">
                <a:latin typeface="Calibri" panose="020F0502020204030204" pitchFamily="34" charset="0"/>
                <a:cs typeface="Calibri" panose="020F0502020204030204" pitchFamily="34" charset="0"/>
              </a:rPr>
              <a:t>4. Brug et udvidet sprog om læselyst, læseglæde </a:t>
            </a:r>
            <a:br>
              <a:rPr lang="da-DK" dirty="0">
                <a:latin typeface="Calibri" panose="020F0502020204030204" pitchFamily="34" charset="0"/>
                <a:cs typeface="Calibri" panose="020F0502020204030204" pitchFamily="34" charset="0"/>
              </a:rPr>
            </a:br>
            <a:r>
              <a:rPr lang="da-DK" dirty="0">
                <a:latin typeface="Calibri" panose="020F0502020204030204" pitchFamily="34" charset="0"/>
                <a:cs typeface="Calibri" panose="020F0502020204030204" pitchFamily="34" charset="0"/>
              </a:rPr>
              <a:t>og </a:t>
            </a:r>
            <a:r>
              <a:rPr lang="da-DK" dirty="0" err="1">
                <a:latin typeface="Calibri" panose="020F0502020204030204" pitchFamily="34" charset="0"/>
                <a:cs typeface="Calibri" panose="020F0502020204030204" pitchFamily="34" charset="0"/>
              </a:rPr>
              <a:t>læseinteresse</a:t>
            </a:r>
            <a:r>
              <a:rPr lang="da-DK" dirty="0">
                <a:latin typeface="Calibri" panose="020F0502020204030204" pitchFamily="34" charset="0"/>
                <a:cs typeface="Calibri" panose="020F0502020204030204" pitchFamily="34" charset="0"/>
              </a:rPr>
              <a:t>.</a:t>
            </a:r>
          </a:p>
          <a:p>
            <a:pPr marL="0" indent="0">
              <a:buNone/>
            </a:pPr>
            <a:r>
              <a:rPr lang="da-DK" dirty="0">
                <a:latin typeface="Calibri" panose="020F0502020204030204" pitchFamily="34" charset="0"/>
                <a:cs typeface="Calibri" panose="020F0502020204030204" pitchFamily="34" charset="0"/>
              </a:rPr>
              <a:t>5. Tal med børn og unge om fordele og ulemper ved SoMe. </a:t>
            </a:r>
          </a:p>
        </p:txBody>
      </p:sp>
      <p:cxnSp>
        <p:nvCxnSpPr>
          <p:cNvPr id="43" name="Straight Connector 42">
            <a:extLst>
              <a:ext uri="{FF2B5EF4-FFF2-40B4-BE49-F238E27FC236}">
                <a16:creationId xmlns:a16="http://schemas.microsoft.com/office/drawing/2014/main" id="{E6523A9E-CB4E-4FB6-AF68-C947B50864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76800" y="6134100"/>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323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189128-C2F4-8F4A-FBFD-DB152996DD59}"/>
              </a:ext>
            </a:extLst>
          </p:cNvPr>
          <p:cNvSpPr>
            <a:spLocks noGrp="1"/>
          </p:cNvSpPr>
          <p:nvPr>
            <p:ph type="title"/>
          </p:nvPr>
        </p:nvSpPr>
        <p:spPr/>
        <p:txBody>
          <a:bodyPr/>
          <a:lstStyle/>
          <a:p>
            <a:r>
              <a:rPr lang="da-DK" dirty="0"/>
              <a:t>Hvad kan man gøre?</a:t>
            </a:r>
          </a:p>
        </p:txBody>
      </p:sp>
      <p:sp>
        <p:nvSpPr>
          <p:cNvPr id="3" name="Pladsholder til indhold 2">
            <a:extLst>
              <a:ext uri="{FF2B5EF4-FFF2-40B4-BE49-F238E27FC236}">
                <a16:creationId xmlns:a16="http://schemas.microsoft.com/office/drawing/2014/main" id="{7BDC62ED-2C27-0F49-7A78-6C385F6F0E70}"/>
              </a:ext>
            </a:extLst>
          </p:cNvPr>
          <p:cNvSpPr>
            <a:spLocks noGrp="1"/>
          </p:cNvSpPr>
          <p:nvPr>
            <p:ph idx="1"/>
          </p:nvPr>
        </p:nvSpPr>
        <p:spPr/>
        <p:txBody>
          <a:bodyPr/>
          <a:lstStyle/>
          <a:p>
            <a:r>
              <a:rPr lang="da-DK" dirty="0" err="1"/>
              <a:t>BOGglad</a:t>
            </a:r>
            <a:r>
              <a:rPr lang="da-DK" dirty="0"/>
              <a:t>-runde 2? Nu med fokus på 12-16 år og penge til formidling, ikke </a:t>
            </a:r>
            <a:r>
              <a:rPr lang="da-DK"/>
              <a:t>blot bøger?</a:t>
            </a:r>
            <a:endParaRPr lang="da-DK" dirty="0"/>
          </a:p>
          <a:p>
            <a:r>
              <a:rPr lang="da-DK" dirty="0"/>
              <a:t>Stærkere strategisk alliance med Dansklærerforeningen og PLC-foreningerne? </a:t>
            </a:r>
          </a:p>
          <a:p>
            <a:r>
              <a:rPr lang="da-DK" dirty="0"/>
              <a:t>Udvidelse af Læsekoalitionens deltagerkreds?</a:t>
            </a:r>
          </a:p>
          <a:p>
            <a:r>
              <a:rPr lang="da-DK" dirty="0"/>
              <a:t>Input til Strategisk Biblioteksudvalg?</a:t>
            </a:r>
          </a:p>
          <a:p>
            <a:r>
              <a:rPr lang="da-DK" dirty="0" err="1"/>
              <a:t>DRs</a:t>
            </a:r>
            <a:r>
              <a:rPr lang="da-DK" dirty="0"/>
              <a:t> læsesatsning 2023?</a:t>
            </a:r>
          </a:p>
          <a:p>
            <a:endParaRPr lang="da-DK" dirty="0"/>
          </a:p>
        </p:txBody>
      </p:sp>
    </p:spTree>
    <p:extLst>
      <p:ext uri="{BB962C8B-B14F-4D97-AF65-F5344CB8AC3E}">
        <p14:creationId xmlns:p14="http://schemas.microsoft.com/office/powerpoint/2010/main" val="4234668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4109E738-3B9E-4529-9D47-C9708D612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E913734-CF96-2AA9-2786-4AE837466B42}"/>
              </a:ext>
            </a:extLst>
          </p:cNvPr>
          <p:cNvSpPr>
            <a:spLocks noGrp="1"/>
          </p:cNvSpPr>
          <p:nvPr>
            <p:ph type="title"/>
          </p:nvPr>
        </p:nvSpPr>
        <p:spPr>
          <a:xfrm>
            <a:off x="6406116" y="952498"/>
            <a:ext cx="5115746" cy="1323975"/>
          </a:xfrm>
        </p:spPr>
        <p:txBody>
          <a:bodyPr>
            <a:normAutofit fontScale="90000"/>
          </a:bodyPr>
          <a:lstStyle/>
          <a:p>
            <a:r>
              <a:rPr lang="da-DK" dirty="0"/>
              <a:t>Vil du læse hele undersøgelsen?</a:t>
            </a:r>
            <a:br>
              <a:rPr lang="da-DK" dirty="0"/>
            </a:br>
            <a:br>
              <a:rPr lang="da-DK" dirty="0"/>
            </a:br>
            <a:endParaRPr lang="da-DK" dirty="0"/>
          </a:p>
        </p:txBody>
      </p:sp>
      <p:pic>
        <p:nvPicPr>
          <p:cNvPr id="4" name="Picture 4" descr="IMG_6011">
            <a:extLst>
              <a:ext uri="{FF2B5EF4-FFF2-40B4-BE49-F238E27FC236}">
                <a16:creationId xmlns:a16="http://schemas.microsoft.com/office/drawing/2014/main" id="{CFA5DAB5-DCCE-F1DC-790D-71A46EC596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12" r="19719" b="5"/>
          <a:stretch/>
        </p:blipFill>
        <p:spPr bwMode="auto">
          <a:xfrm>
            <a:off x="810993" y="723901"/>
            <a:ext cx="2325136" cy="2562281"/>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descr="Et billede, der indeholder tekst&#10;&#10;Automatisk genereret beskrivelse">
            <a:extLst>
              <a:ext uri="{FF2B5EF4-FFF2-40B4-BE49-F238E27FC236}">
                <a16:creationId xmlns:a16="http://schemas.microsoft.com/office/drawing/2014/main" id="{98E6952C-3E70-AB93-9082-9BBFC64633AE}"/>
              </a:ext>
            </a:extLst>
          </p:cNvPr>
          <p:cNvPicPr>
            <a:picLocks noChangeAspect="1"/>
          </p:cNvPicPr>
          <p:nvPr/>
        </p:nvPicPr>
        <p:blipFill rotWithShape="1">
          <a:blip r:embed="rId3">
            <a:extLst>
              <a:ext uri="{28A0092B-C50C-407E-A947-70E740481C1C}">
                <a14:useLocalDpi xmlns:a14="http://schemas.microsoft.com/office/drawing/2010/main" val="0"/>
              </a:ext>
            </a:extLst>
          </a:blip>
          <a:srcRect l="33286" r="3841" b="5"/>
          <a:stretch/>
        </p:blipFill>
        <p:spPr>
          <a:xfrm>
            <a:off x="3301409" y="723901"/>
            <a:ext cx="2413591" cy="2562281"/>
          </a:xfrm>
          <a:prstGeom prst="rect">
            <a:avLst/>
          </a:prstGeom>
        </p:spPr>
      </p:pic>
      <p:cxnSp>
        <p:nvCxnSpPr>
          <p:cNvPr id="101" name="Straight Connector 100">
            <a:extLst>
              <a:ext uri="{FF2B5EF4-FFF2-40B4-BE49-F238E27FC236}">
                <a16:creationId xmlns:a16="http://schemas.microsoft.com/office/drawing/2014/main" id="{C896A13E-5C9D-4C6C-B52D-A2C74DEFC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5100" y="737266"/>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17410" name="Picture 2" descr="IMG_6536">
            <a:extLst>
              <a:ext uri="{FF2B5EF4-FFF2-40B4-BE49-F238E27FC236}">
                <a16:creationId xmlns:a16="http://schemas.microsoft.com/office/drawing/2014/main" id="{D83CF82A-0070-B5B6-831F-6D243F883E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362" r="14573" b="-1"/>
          <a:stretch/>
        </p:blipFill>
        <p:spPr bwMode="auto">
          <a:xfrm>
            <a:off x="810993" y="3461133"/>
            <a:ext cx="2325136" cy="26729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03246046-80AB-736D-2886-FF28C5C6F3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03" r="35924" b="-1"/>
          <a:stretch/>
        </p:blipFill>
        <p:spPr bwMode="auto">
          <a:xfrm>
            <a:off x="3301409" y="3461133"/>
            <a:ext cx="2413591" cy="2672966"/>
          </a:xfrm>
          <a:prstGeom prst="rect">
            <a:avLst/>
          </a:prstGeom>
          <a:noFill/>
          <a:extLst>
            <a:ext uri="{909E8E84-426E-40DD-AFC4-6F175D3DCCD1}">
              <a14:hiddenFill xmlns:a14="http://schemas.microsoft.com/office/drawing/2010/main">
                <a:solidFill>
                  <a:srgbClr val="FFFFFF"/>
                </a:solidFill>
              </a14:hiddenFill>
            </a:ext>
          </a:extLst>
        </p:spPr>
      </p:pic>
      <p:sp>
        <p:nvSpPr>
          <p:cNvPr id="16" name="Pladsholder til indhold 8">
            <a:extLst>
              <a:ext uri="{FF2B5EF4-FFF2-40B4-BE49-F238E27FC236}">
                <a16:creationId xmlns:a16="http://schemas.microsoft.com/office/drawing/2014/main" id="{B8A67949-47EE-D59F-B759-3476AB2AEE61}"/>
              </a:ext>
            </a:extLst>
          </p:cNvPr>
          <p:cNvSpPr>
            <a:spLocks noGrp="1"/>
          </p:cNvSpPr>
          <p:nvPr>
            <p:ph idx="1"/>
          </p:nvPr>
        </p:nvSpPr>
        <p:spPr>
          <a:xfrm>
            <a:off x="6096000" y="2914650"/>
            <a:ext cx="5676900" cy="3014564"/>
          </a:xfrm>
        </p:spPr>
        <p:txBody>
          <a:bodyPr>
            <a:normAutofit lnSpcReduction="10000"/>
          </a:bodyPr>
          <a:lstStyle/>
          <a:p>
            <a:pPr marL="0" indent="0">
              <a:buNone/>
            </a:pPr>
            <a:r>
              <a:rPr lang="da-DK" sz="1400" dirty="0">
                <a:hlinkClick r:id="rId6"/>
              </a:rPr>
              <a:t>https://www.fremtidensbiblioteker.dk/brn-og-unges-lsning-20211</a:t>
            </a:r>
            <a:endParaRPr lang="da-DK" sz="1400" dirty="0"/>
          </a:p>
          <a:p>
            <a:pPr marL="0" indent="0">
              <a:buNone/>
            </a:pPr>
            <a:br>
              <a:rPr lang="da-DK" sz="1400" dirty="0">
                <a:hlinkClick r:id="rId7"/>
              </a:rPr>
            </a:br>
            <a:r>
              <a:rPr lang="da-DK" sz="1400" dirty="0">
                <a:hlinkClick r:id="rId7"/>
              </a:rPr>
              <a:t>Ny undersøgelse på vej om børn og unges læsning 2021 (ucl.dk)</a:t>
            </a:r>
            <a:endParaRPr lang="da-DK" sz="1400" dirty="0"/>
          </a:p>
          <a:p>
            <a:pPr marL="0" indent="0">
              <a:buNone/>
            </a:pPr>
            <a:br>
              <a:rPr lang="da-DK" sz="1400" dirty="0">
                <a:hlinkClick r:id="rId8"/>
              </a:rPr>
            </a:br>
            <a:r>
              <a:rPr lang="da-DK" sz="1400" dirty="0">
                <a:hlinkClick r:id="rId8"/>
              </a:rPr>
              <a:t>Børn og unges læsning 2021 (unipress.dk)</a:t>
            </a:r>
            <a:endParaRPr lang="da-DK" sz="1400" dirty="0"/>
          </a:p>
          <a:p>
            <a:pPr marL="0" indent="0">
              <a:buNone/>
            </a:pPr>
            <a:br>
              <a:rPr lang="da-DK" sz="1400"/>
            </a:br>
            <a:r>
              <a:rPr lang="da-DK" sz="1400"/>
              <a:t>Anmeldelse </a:t>
            </a:r>
            <a:r>
              <a:rPr lang="da-DK" sz="1400" dirty="0"/>
              <a:t>i Folkeskolen: </a:t>
            </a:r>
            <a:br>
              <a:rPr lang="da-DK" sz="1400" dirty="0"/>
            </a:br>
            <a:r>
              <a:rPr lang="da-DK" sz="1400" dirty="0">
                <a:hlinkClick r:id="rId9"/>
              </a:rPr>
              <a:t>Masser af tal om læsning (folkeskolen.dk)</a:t>
            </a:r>
            <a:endParaRPr lang="da-DK" sz="1400" dirty="0"/>
          </a:p>
          <a:p>
            <a:pPr marL="0" indent="0">
              <a:buNone/>
            </a:pPr>
            <a:br>
              <a:rPr lang="da-DK" sz="1400" dirty="0"/>
            </a:br>
            <a:endParaRPr lang="da-DK" sz="1400" dirty="0"/>
          </a:p>
        </p:txBody>
      </p:sp>
    </p:spTree>
    <p:extLst>
      <p:ext uri="{BB962C8B-B14F-4D97-AF65-F5344CB8AC3E}">
        <p14:creationId xmlns:p14="http://schemas.microsoft.com/office/powerpoint/2010/main" val="1175428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9" name="Rectangle 138">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a:extLst>
              <a:ext uri="{FF2B5EF4-FFF2-40B4-BE49-F238E27FC236}">
                <a16:creationId xmlns:a16="http://schemas.microsoft.com/office/drawing/2014/main" id="{BC30665E-D592-446F-98EB-15F172A22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EB96EF57-9E61-5A40-EBBE-5DB8C82CA1AD}"/>
              </a:ext>
            </a:extLst>
          </p:cNvPr>
          <p:cNvSpPr>
            <a:spLocks noGrp="1"/>
          </p:cNvSpPr>
          <p:nvPr>
            <p:ph type="title"/>
          </p:nvPr>
        </p:nvSpPr>
        <p:spPr>
          <a:xfrm>
            <a:off x="679914" y="4702835"/>
            <a:ext cx="10801350" cy="978772"/>
          </a:xfrm>
        </p:spPr>
        <p:txBody>
          <a:bodyPr vert="horz" lIns="91440" tIns="45720" rIns="91440" bIns="45720" rtlCol="0" anchor="t">
            <a:normAutofit/>
          </a:bodyPr>
          <a:lstStyle/>
          <a:p>
            <a:r>
              <a:rPr lang="en-US" sz="5400" dirty="0">
                <a:solidFill>
                  <a:schemeClr val="bg1"/>
                </a:solidFill>
              </a:rPr>
              <a:t>Er vi lige så glade som dem her?</a:t>
            </a:r>
          </a:p>
        </p:txBody>
      </p:sp>
      <p:pic>
        <p:nvPicPr>
          <p:cNvPr id="16386" name="Picture 2">
            <a:extLst>
              <a:ext uri="{FF2B5EF4-FFF2-40B4-BE49-F238E27FC236}">
                <a16:creationId xmlns:a16="http://schemas.microsoft.com/office/drawing/2014/main" id="{60A8618A-E00F-F08A-0C7F-3CD586AC8B0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450" r="2" b="15290"/>
          <a:stretch/>
        </p:blipFill>
        <p:spPr bwMode="auto">
          <a:xfrm>
            <a:off x="800100" y="712916"/>
            <a:ext cx="10591800" cy="3491895"/>
          </a:xfrm>
          <a:prstGeom prst="rect">
            <a:avLst/>
          </a:prstGeom>
          <a:noFill/>
          <a:extLst>
            <a:ext uri="{909E8E84-426E-40DD-AFC4-6F175D3DCCD1}">
              <a14:hiddenFill xmlns:a14="http://schemas.microsoft.com/office/drawing/2010/main">
                <a:solidFill>
                  <a:srgbClr val="FFFFFF"/>
                </a:solidFill>
              </a14:hiddenFill>
            </a:ext>
          </a:extLst>
        </p:spPr>
      </p:pic>
      <p:cxnSp>
        <p:nvCxnSpPr>
          <p:cNvPr id="143" name="Straight Connector 142">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404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73DD313-A682-9902-27DA-674F63AD911D}"/>
              </a:ext>
            </a:extLst>
          </p:cNvPr>
          <p:cNvSpPr>
            <a:spLocks noGrp="1"/>
          </p:cNvSpPr>
          <p:nvPr>
            <p:ph type="title"/>
          </p:nvPr>
        </p:nvSpPr>
        <p:spPr>
          <a:xfrm>
            <a:off x="695324" y="897752"/>
            <a:ext cx="3601757" cy="1955927"/>
          </a:xfrm>
        </p:spPr>
        <p:txBody>
          <a:bodyPr>
            <a:normAutofit/>
          </a:bodyPr>
          <a:lstStyle/>
          <a:p>
            <a:r>
              <a:rPr lang="da-DK" dirty="0"/>
              <a:t>agenda</a:t>
            </a:r>
          </a:p>
        </p:txBody>
      </p:sp>
      <p:cxnSp>
        <p:nvCxnSpPr>
          <p:cNvPr id="19" name="Straight Connector 1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EBFA086E-4B4C-90FD-A855-AA6B206FE7B0}"/>
              </a:ext>
            </a:extLst>
          </p:cNvPr>
          <p:cNvSpPr>
            <a:spLocks noGrp="1"/>
          </p:cNvSpPr>
          <p:nvPr>
            <p:ph idx="1"/>
          </p:nvPr>
        </p:nvSpPr>
        <p:spPr>
          <a:xfrm>
            <a:off x="683373" y="2853679"/>
            <a:ext cx="3613708" cy="3391733"/>
          </a:xfrm>
        </p:spPr>
        <p:txBody>
          <a:bodyPr>
            <a:normAutofit/>
          </a:bodyPr>
          <a:lstStyle/>
          <a:p>
            <a:pPr>
              <a:lnSpc>
                <a:spcPct val="110000"/>
              </a:lnSpc>
            </a:pPr>
            <a:r>
              <a:rPr lang="da-DK" sz="1700" dirty="0"/>
              <a:t>Hvordan er undersøgelsen lavet?</a:t>
            </a:r>
          </a:p>
          <a:p>
            <a:pPr>
              <a:lnSpc>
                <a:spcPct val="110000"/>
              </a:lnSpc>
            </a:pPr>
            <a:r>
              <a:rPr lang="da-DK" sz="1700" dirty="0"/>
              <a:t>Tema 1: Læselyst</a:t>
            </a:r>
          </a:p>
          <a:p>
            <a:pPr>
              <a:lnSpc>
                <a:spcPct val="110000"/>
              </a:lnSpc>
            </a:pPr>
            <a:r>
              <a:rPr lang="da-DK" sz="1700" dirty="0"/>
              <a:t>Tema 2: Læsevaner </a:t>
            </a:r>
          </a:p>
          <a:p>
            <a:pPr>
              <a:lnSpc>
                <a:spcPct val="110000"/>
              </a:lnSpc>
            </a:pPr>
            <a:r>
              <a:rPr lang="da-DK" sz="1700" dirty="0"/>
              <a:t>Tema 3. Mediebrug</a:t>
            </a:r>
          </a:p>
          <a:p>
            <a:pPr>
              <a:lnSpc>
                <a:spcPct val="110000"/>
              </a:lnSpc>
            </a:pPr>
            <a:r>
              <a:rPr lang="da-DK" sz="1700" dirty="0"/>
              <a:t>Tema 4: Brug af folkebiblioteker og pædagogiske læringscentre</a:t>
            </a:r>
          </a:p>
          <a:p>
            <a:pPr>
              <a:lnSpc>
                <a:spcPct val="110000"/>
              </a:lnSpc>
            </a:pPr>
            <a:r>
              <a:rPr lang="da-DK" sz="1700" dirty="0"/>
              <a:t>Læsefællesskaber</a:t>
            </a:r>
          </a:p>
          <a:p>
            <a:pPr>
              <a:lnSpc>
                <a:spcPct val="110000"/>
              </a:lnSpc>
            </a:pPr>
            <a:r>
              <a:rPr lang="da-DK" sz="1700" dirty="0"/>
              <a:t>Faglige anbefalinger </a:t>
            </a:r>
          </a:p>
        </p:txBody>
      </p:sp>
      <p:pic>
        <p:nvPicPr>
          <p:cNvPr id="5" name="Billede 4" descr="Et billede, der indeholder tekst, person, stand&#10;&#10;Automatisk genereret beskrivelse">
            <a:extLst>
              <a:ext uri="{FF2B5EF4-FFF2-40B4-BE49-F238E27FC236}">
                <a16:creationId xmlns:a16="http://schemas.microsoft.com/office/drawing/2014/main" id="{B55CACE0-4588-8A01-20F6-A6EEEBC2B364}"/>
              </a:ext>
            </a:extLst>
          </p:cNvPr>
          <p:cNvPicPr>
            <a:picLocks noChangeAspect="1"/>
          </p:cNvPicPr>
          <p:nvPr/>
        </p:nvPicPr>
        <p:blipFill rotWithShape="1">
          <a:blip r:embed="rId2">
            <a:extLst>
              <a:ext uri="{28A0092B-C50C-407E-A947-70E740481C1C}">
                <a14:useLocalDpi xmlns:a14="http://schemas.microsoft.com/office/drawing/2010/main" val="0"/>
              </a:ext>
            </a:extLst>
          </a:blip>
          <a:srcRect l="18237" r="10562" b="-1"/>
          <a:stretch/>
        </p:blipFill>
        <p:spPr>
          <a:xfrm>
            <a:off x="4876800" y="10"/>
            <a:ext cx="7315200" cy="6857990"/>
          </a:xfrm>
          <a:prstGeom prst="rect">
            <a:avLst/>
          </a:prstGeom>
        </p:spPr>
      </p:pic>
    </p:spTree>
    <p:extLst>
      <p:ext uri="{BB962C8B-B14F-4D97-AF65-F5344CB8AC3E}">
        <p14:creationId xmlns:p14="http://schemas.microsoft.com/office/powerpoint/2010/main" val="3935107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91">
            <a:extLst>
              <a:ext uri="{FF2B5EF4-FFF2-40B4-BE49-F238E27FC236}">
                <a16:creationId xmlns:a16="http://schemas.microsoft.com/office/drawing/2014/main" id="{4109E738-3B9E-4529-9D47-C9708D612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D9217CAC-EB23-8A2B-6E0C-7AC953592CD6}"/>
              </a:ext>
            </a:extLst>
          </p:cNvPr>
          <p:cNvSpPr>
            <a:spLocks noGrp="1"/>
          </p:cNvSpPr>
          <p:nvPr>
            <p:ph type="title"/>
          </p:nvPr>
        </p:nvSpPr>
        <p:spPr>
          <a:xfrm>
            <a:off x="729132" y="610737"/>
            <a:ext cx="2204243" cy="4459861"/>
          </a:xfrm>
        </p:spPr>
        <p:txBody>
          <a:bodyPr>
            <a:normAutofit/>
          </a:bodyPr>
          <a:lstStyle/>
          <a:p>
            <a:r>
              <a:rPr lang="da-DK" sz="3200" dirty="0"/>
              <a:t>Hvem står bag?</a:t>
            </a:r>
            <a:br>
              <a:rPr lang="da-DK" sz="3200" dirty="0"/>
            </a:br>
            <a:br>
              <a:rPr lang="da-DK" sz="3200" dirty="0"/>
            </a:br>
            <a:br>
              <a:rPr lang="da-DK" sz="3200" dirty="0"/>
            </a:br>
            <a:r>
              <a:rPr lang="da-DK" sz="3200" dirty="0"/>
              <a:t>Vi er et stort team.</a:t>
            </a:r>
          </a:p>
        </p:txBody>
      </p:sp>
      <p:cxnSp>
        <p:nvCxnSpPr>
          <p:cNvPr id="1029" name="Straight Connector 192">
            <a:extLst>
              <a:ext uri="{FF2B5EF4-FFF2-40B4-BE49-F238E27FC236}">
                <a16:creationId xmlns:a16="http://schemas.microsoft.com/office/drawing/2014/main" id="{4CDE69BD-5C6A-4086-B43B-2E48E20AB7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33737" y="723900"/>
            <a:ext cx="0" cy="5410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3C9A1AFE-B4EA-9E44-BF9E-98BF3466B82E}"/>
              </a:ext>
            </a:extLst>
          </p:cNvPr>
          <p:cNvSpPr>
            <a:spLocks noGrp="1"/>
          </p:cNvSpPr>
          <p:nvPr>
            <p:ph idx="1"/>
          </p:nvPr>
        </p:nvSpPr>
        <p:spPr>
          <a:xfrm>
            <a:off x="4015008" y="610737"/>
            <a:ext cx="7507628" cy="3877713"/>
          </a:xfrm>
        </p:spPr>
        <p:txBody>
          <a:bodyPr>
            <a:normAutofit/>
          </a:bodyPr>
          <a:lstStyle/>
          <a:p>
            <a:pPr marL="0" indent="0">
              <a:buNone/>
            </a:pPr>
            <a:r>
              <a:rPr lang="en-US" sz="2400" dirty="0"/>
              <a:t>Center for Anvendt Skoleforskning har lavet selve undersøgelsen. Forskerne er Stine </a:t>
            </a:r>
            <a:r>
              <a:rPr lang="en-US" sz="2400" dirty="0" err="1"/>
              <a:t>Reinholdt</a:t>
            </a:r>
            <a:r>
              <a:rPr lang="en-US" sz="2400" dirty="0"/>
              <a:t> Hansen, Thomas Illum Hansen </a:t>
            </a:r>
            <a:r>
              <a:rPr lang="en-US" sz="2400" dirty="0" err="1"/>
              <a:t>og</a:t>
            </a:r>
            <a:r>
              <a:rPr lang="en-US" sz="2400" dirty="0"/>
              <a:t> Morten </a:t>
            </a:r>
            <a:r>
              <a:rPr lang="en-US" sz="2400" dirty="0" err="1"/>
              <a:t>Pettersson</a:t>
            </a:r>
            <a:r>
              <a:rPr lang="en-US" sz="2400" dirty="0"/>
              <a:t>.</a:t>
            </a:r>
            <a:br>
              <a:rPr lang="en-US" sz="2400" dirty="0"/>
            </a:br>
            <a:endParaRPr lang="en-US" sz="2400" dirty="0"/>
          </a:p>
          <a:p>
            <a:pPr marL="0" indent="0">
              <a:buNone/>
            </a:pPr>
            <a:r>
              <a:rPr lang="en-US" sz="2400" dirty="0" err="1"/>
              <a:t>Tænketanken</a:t>
            </a:r>
            <a:r>
              <a:rPr lang="en-US" sz="2400" dirty="0"/>
              <a:t> </a:t>
            </a:r>
            <a:r>
              <a:rPr lang="en-US" sz="2400" dirty="0" err="1"/>
              <a:t>Fremtidens</a:t>
            </a:r>
            <a:r>
              <a:rPr lang="en-US" sz="2400" dirty="0"/>
              <a:t> </a:t>
            </a:r>
            <a:r>
              <a:rPr lang="en-US" sz="2400" dirty="0" err="1"/>
              <a:t>Biblioteker</a:t>
            </a:r>
            <a:r>
              <a:rPr lang="en-US" sz="2400" dirty="0"/>
              <a:t> har </a:t>
            </a:r>
            <a:r>
              <a:rPr lang="en-US" sz="2400" dirty="0" err="1"/>
              <a:t>stået</a:t>
            </a:r>
            <a:r>
              <a:rPr lang="en-US" sz="2400" dirty="0"/>
              <a:t> for </a:t>
            </a:r>
            <a:r>
              <a:rPr lang="en-US" sz="2400" dirty="0" err="1"/>
              <a:t>ledelsen</a:t>
            </a:r>
            <a:r>
              <a:rPr lang="en-US" sz="2400" dirty="0"/>
              <a:t> </a:t>
            </a:r>
            <a:r>
              <a:rPr lang="en-US" sz="2400" dirty="0" err="1"/>
              <a:t>og</a:t>
            </a:r>
            <a:r>
              <a:rPr lang="en-US" sz="2400" dirty="0"/>
              <a:t> </a:t>
            </a:r>
            <a:r>
              <a:rPr lang="en-US" sz="2400" dirty="0" err="1"/>
              <a:t>koordineringen</a:t>
            </a:r>
            <a:r>
              <a:rPr lang="en-US" sz="2400" dirty="0"/>
              <a:t> </a:t>
            </a:r>
            <a:r>
              <a:rPr lang="en-US" sz="2400" dirty="0" err="1"/>
              <a:t>af</a:t>
            </a:r>
            <a:r>
              <a:rPr lang="en-US" sz="2400" dirty="0"/>
              <a:t> det </a:t>
            </a:r>
            <a:r>
              <a:rPr lang="en-US" sz="2400" dirty="0" err="1"/>
              <a:t>samlede</a:t>
            </a:r>
            <a:r>
              <a:rPr lang="en-US" sz="2400" dirty="0"/>
              <a:t> </a:t>
            </a:r>
            <a:r>
              <a:rPr lang="en-US" sz="2400" dirty="0" err="1"/>
              <a:t>projekt</a:t>
            </a:r>
            <a:r>
              <a:rPr lang="en-US" sz="2400" dirty="0"/>
              <a:t>.</a:t>
            </a:r>
            <a:br>
              <a:rPr lang="en-US" sz="2400" dirty="0"/>
            </a:br>
            <a:endParaRPr lang="en-US" sz="2400" dirty="0"/>
          </a:p>
          <a:p>
            <a:pPr marL="0" indent="0">
              <a:buNone/>
            </a:pPr>
            <a:r>
              <a:rPr lang="en-US" sz="2400" dirty="0" err="1"/>
              <a:t>Bogen</a:t>
            </a:r>
            <a:r>
              <a:rPr lang="en-US" sz="2400" dirty="0"/>
              <a:t> er </a:t>
            </a:r>
            <a:r>
              <a:rPr lang="en-US" sz="2400" dirty="0" err="1"/>
              <a:t>udgivet</a:t>
            </a:r>
            <a:r>
              <a:rPr lang="en-US" sz="2400" dirty="0"/>
              <a:t> </a:t>
            </a:r>
            <a:r>
              <a:rPr lang="en-US" sz="2400" dirty="0" err="1"/>
              <a:t>på</a:t>
            </a:r>
            <a:r>
              <a:rPr lang="en-US" sz="2400" dirty="0"/>
              <a:t> Aarhus </a:t>
            </a:r>
            <a:r>
              <a:rPr lang="en-US" sz="2400" dirty="0" err="1"/>
              <a:t>Universitetsforlag</a:t>
            </a:r>
            <a:r>
              <a:rPr lang="en-US" sz="2400" dirty="0"/>
              <a:t>. </a:t>
            </a:r>
          </a:p>
        </p:txBody>
      </p:sp>
      <p:pic>
        <p:nvPicPr>
          <p:cNvPr id="5" name="Pladsholder til indhold 4" descr="Et billede, der indeholder tekst&#10;&#10;Automatisk genereret beskrivelse">
            <a:extLst>
              <a:ext uri="{FF2B5EF4-FFF2-40B4-BE49-F238E27FC236}">
                <a16:creationId xmlns:a16="http://schemas.microsoft.com/office/drawing/2014/main" id="{DCA47A66-83AF-B1CC-44E9-BD5449AEB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465" y="4858784"/>
            <a:ext cx="1568669" cy="1217638"/>
          </a:xfrm>
          <a:prstGeom prst="rect">
            <a:avLst/>
          </a:prstGeom>
        </p:spPr>
      </p:pic>
      <p:pic>
        <p:nvPicPr>
          <p:cNvPr id="7" name="Billede 6">
            <a:extLst>
              <a:ext uri="{FF2B5EF4-FFF2-40B4-BE49-F238E27FC236}">
                <a16:creationId xmlns:a16="http://schemas.microsoft.com/office/drawing/2014/main" id="{D5EC8AB0-E51A-A553-DC80-DD6E279A0C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4103" y="4997002"/>
            <a:ext cx="1568669" cy="941201"/>
          </a:xfrm>
          <a:prstGeom prst="rect">
            <a:avLst/>
          </a:prstGeom>
        </p:spPr>
      </p:pic>
      <p:pic>
        <p:nvPicPr>
          <p:cNvPr id="4" name="Billede 3" descr="Et billede, der indeholder tekst&#10;&#10;Automatisk genereret beskrivelse">
            <a:extLst>
              <a:ext uri="{FF2B5EF4-FFF2-40B4-BE49-F238E27FC236}">
                <a16:creationId xmlns:a16="http://schemas.microsoft.com/office/drawing/2014/main" id="{F71D6C6B-7709-D726-A882-2CE48FCF1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8666" y="5089162"/>
            <a:ext cx="1568669" cy="756882"/>
          </a:xfrm>
          <a:prstGeom prst="rect">
            <a:avLst/>
          </a:prstGeom>
        </p:spPr>
      </p:pic>
      <p:pic>
        <p:nvPicPr>
          <p:cNvPr id="1026" name="Picture 2" descr="Image">
            <a:extLst>
              <a:ext uri="{FF2B5EF4-FFF2-40B4-BE49-F238E27FC236}">
                <a16:creationId xmlns:a16="http://schemas.microsoft.com/office/drawing/2014/main" id="{B6C509A9-A762-2C59-2858-EB9FDF9A642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823230" y="5206812"/>
            <a:ext cx="1568669" cy="52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5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87E43BA-9445-890C-DC3E-528D7244643F}"/>
              </a:ext>
            </a:extLst>
          </p:cNvPr>
          <p:cNvSpPr>
            <a:spLocks noGrp="1"/>
          </p:cNvSpPr>
          <p:nvPr>
            <p:ph type="title"/>
          </p:nvPr>
        </p:nvSpPr>
        <p:spPr>
          <a:xfrm>
            <a:off x="694111" y="909637"/>
            <a:ext cx="5933795" cy="1362073"/>
          </a:xfrm>
        </p:spPr>
        <p:txBody>
          <a:bodyPr>
            <a:normAutofit/>
          </a:bodyPr>
          <a:lstStyle/>
          <a:p>
            <a:r>
              <a:rPr lang="da-DK"/>
              <a:t>Hvordan er undersøgelsen lavet?</a:t>
            </a:r>
          </a:p>
        </p:txBody>
      </p:sp>
      <p:cxnSp>
        <p:nvCxnSpPr>
          <p:cNvPr id="140" name="Straight Connector 13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5C2D541D-670E-2284-07A1-71188FC89A96}"/>
              </a:ext>
            </a:extLst>
          </p:cNvPr>
          <p:cNvSpPr>
            <a:spLocks noGrp="1"/>
          </p:cNvSpPr>
          <p:nvPr>
            <p:ph idx="1"/>
          </p:nvPr>
        </p:nvSpPr>
        <p:spPr>
          <a:xfrm>
            <a:off x="700088" y="2276474"/>
            <a:ext cx="6041371" cy="3553109"/>
          </a:xfrm>
        </p:spPr>
        <p:txBody>
          <a:bodyPr>
            <a:normAutofit fontScale="92500"/>
          </a:bodyPr>
          <a:lstStyle/>
          <a:p>
            <a:pPr marL="0" indent="0">
              <a:buNone/>
            </a:pPr>
            <a:r>
              <a:rPr lang="da-DK" sz="2400" dirty="0"/>
              <a:t>I bredden og i dybden. </a:t>
            </a:r>
          </a:p>
          <a:p>
            <a:pPr marL="0" indent="0">
              <a:buNone/>
            </a:pPr>
            <a:r>
              <a:rPr lang="da-DK" sz="2400" dirty="0"/>
              <a:t>8.542 elever fra 5.-8. klasse (spørgeskema) </a:t>
            </a:r>
            <a:br>
              <a:rPr lang="da-DK" sz="2400" dirty="0"/>
            </a:br>
            <a:r>
              <a:rPr lang="da-DK" sz="2400" dirty="0"/>
              <a:t>Elever fra 200 skoler over hele landet.</a:t>
            </a:r>
          </a:p>
          <a:p>
            <a:pPr marL="0" indent="0">
              <a:buNone/>
            </a:pPr>
            <a:r>
              <a:rPr lang="da-DK" sz="2400" dirty="0"/>
              <a:t>Nogle spørgsmål går igen fra 2010 og 2017. Nogle er nye. </a:t>
            </a:r>
          </a:p>
          <a:p>
            <a:pPr marL="0" indent="0">
              <a:buNone/>
            </a:pPr>
            <a:r>
              <a:rPr lang="da-DK" sz="2400" dirty="0"/>
              <a:t>Interviews af 8 elever i 8. klasse fra forskellige skoler: 4 med høj og 4 med lav læsemotivation. </a:t>
            </a:r>
          </a:p>
          <a:p>
            <a:endParaRPr lang="da-DK" sz="2400" dirty="0"/>
          </a:p>
        </p:txBody>
      </p:sp>
      <p:pic>
        <p:nvPicPr>
          <p:cNvPr id="3074" name="Picture 2" descr="Se kildebilledet">
            <a:extLst>
              <a:ext uri="{FF2B5EF4-FFF2-40B4-BE49-F238E27FC236}">
                <a16:creationId xmlns:a16="http://schemas.microsoft.com/office/drawing/2014/main" id="{4D4A8EF5-0C75-8DE7-8696-222CD3641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043" r="25341" b="-1"/>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142" name="Straight Connector 14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045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7485EC-C611-2223-22E4-A90491791E5E}"/>
              </a:ext>
            </a:extLst>
          </p:cNvPr>
          <p:cNvSpPr>
            <a:spLocks noGrp="1"/>
          </p:cNvSpPr>
          <p:nvPr>
            <p:ph type="title"/>
          </p:nvPr>
        </p:nvSpPr>
        <p:spPr>
          <a:xfrm>
            <a:off x="5604846" y="860615"/>
            <a:ext cx="5922279" cy="1272986"/>
          </a:xfrm>
        </p:spPr>
        <p:txBody>
          <a:bodyPr>
            <a:normAutofit/>
          </a:bodyPr>
          <a:lstStyle/>
          <a:p>
            <a:pPr>
              <a:lnSpc>
                <a:spcPct val="90000"/>
              </a:lnSpc>
            </a:pPr>
            <a:r>
              <a:rPr lang="da-DK" dirty="0"/>
              <a:t>Hvordan går det med læselysten?</a:t>
            </a:r>
          </a:p>
        </p:txBody>
      </p:sp>
      <p:pic>
        <p:nvPicPr>
          <p:cNvPr id="5" name="Pladsholder til indhold 4" descr="Et billede, der indeholder tekst, person&#10;&#10;Automatisk genereret beskrivelse">
            <a:extLst>
              <a:ext uri="{FF2B5EF4-FFF2-40B4-BE49-F238E27FC236}">
                <a16:creationId xmlns:a16="http://schemas.microsoft.com/office/drawing/2014/main" id="{E1E44DEA-F826-7120-93EA-F701937E4709}"/>
              </a:ext>
            </a:extLst>
          </p:cNvPr>
          <p:cNvPicPr>
            <a:picLocks noChangeAspect="1"/>
          </p:cNvPicPr>
          <p:nvPr/>
        </p:nvPicPr>
        <p:blipFill rotWithShape="1">
          <a:blip r:embed="rId2">
            <a:extLst>
              <a:ext uri="{28A0092B-C50C-407E-A947-70E740481C1C}">
                <a14:useLocalDpi xmlns:a14="http://schemas.microsoft.com/office/drawing/2010/main" val="0"/>
              </a:ext>
            </a:extLst>
          </a:blip>
          <a:srcRect r="-3" b="1654"/>
          <a:stretch/>
        </p:blipFill>
        <p:spPr>
          <a:xfrm>
            <a:off x="20" y="-17929"/>
            <a:ext cx="4876780" cy="6875929"/>
          </a:xfrm>
          <a:prstGeom prst="rect">
            <a:avLst/>
          </a:prstGeom>
        </p:spPr>
      </p:pic>
      <p:cxnSp>
        <p:nvCxnSpPr>
          <p:cNvPr id="14" name="Straight Connector 13">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B457302-7F34-F6DE-8CAE-DA4F452FDCB5}"/>
              </a:ext>
            </a:extLst>
          </p:cNvPr>
          <p:cNvSpPr>
            <a:spLocks noGrp="1"/>
          </p:cNvSpPr>
          <p:nvPr>
            <p:ph idx="1"/>
          </p:nvPr>
        </p:nvSpPr>
        <p:spPr>
          <a:xfrm>
            <a:off x="5566943" y="2133600"/>
            <a:ext cx="6005933" cy="3774464"/>
          </a:xfrm>
        </p:spPr>
        <p:txBody>
          <a:bodyPr>
            <a:normAutofit fontScale="85000" lnSpcReduction="10000"/>
          </a:bodyPr>
          <a:lstStyle/>
          <a:p>
            <a:pPr indent="0">
              <a:lnSpc>
                <a:spcPts val="1900"/>
              </a:lnSpc>
              <a:buNone/>
            </a:pPr>
            <a:endParaRPr lang="da-DK" sz="2400" dirty="0">
              <a:effectLst/>
              <a:latin typeface="Calibri" panose="020F0502020204030204" pitchFamily="34" charset="0"/>
              <a:ea typeface="Calibri" panose="020F0502020204030204" pitchFamily="34" charset="0"/>
              <a:cs typeface="Calibri" panose="020F0502020204030204" pitchFamily="34" charset="0"/>
            </a:endParaRPr>
          </a:p>
          <a:p>
            <a:pPr indent="0">
              <a:lnSpc>
                <a:spcPts val="19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Tydeligt mønster: Læselyst falder med alderen.</a:t>
            </a:r>
          </a:p>
          <a:p>
            <a:pPr indent="0">
              <a:lnSpc>
                <a:spcPts val="1900"/>
              </a:lnSpc>
              <a:buNone/>
            </a:pPr>
            <a:endParaRPr lang="da-DK" sz="2400" dirty="0">
              <a:effectLst/>
              <a:latin typeface="Calibri" panose="020F0502020204030204" pitchFamily="34" charset="0"/>
              <a:ea typeface="Calibri" panose="020F0502020204030204" pitchFamily="34" charset="0"/>
              <a:cs typeface="Calibri" panose="020F0502020204030204" pitchFamily="34" charset="0"/>
            </a:endParaRPr>
          </a:p>
          <a:p>
            <a:pPr indent="0">
              <a:lnSpc>
                <a:spcPts val="19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64 % af eleverne i 5. klasse nyder at læse, men læselysten falder gradvist for hvert klassetrin indtil 8. klasse, hvor det gælder for 49 % af eleverne. </a:t>
            </a:r>
          </a:p>
          <a:p>
            <a:pPr indent="0">
              <a:lnSpc>
                <a:spcPts val="1900"/>
              </a:lnSpc>
              <a:buNone/>
            </a:pPr>
            <a:endParaRPr lang="da-DK" sz="2400" dirty="0">
              <a:effectLst/>
              <a:latin typeface="Calibri" panose="020F0502020204030204" pitchFamily="34" charset="0"/>
              <a:ea typeface="Calibri" panose="020F0502020204030204" pitchFamily="34" charset="0"/>
              <a:cs typeface="Calibri" panose="020F0502020204030204" pitchFamily="34" charset="0"/>
            </a:endParaRPr>
          </a:p>
          <a:p>
            <a:pPr indent="0">
              <a:lnSpc>
                <a:spcPts val="1900"/>
              </a:lnSpc>
              <a:buNone/>
            </a:pPr>
            <a:r>
              <a:rPr lang="da-DK" sz="2400" dirty="0">
                <a:effectLst/>
                <a:latin typeface="Calibri" panose="020F0502020204030204" pitchFamily="34" charset="0"/>
                <a:ea typeface="Calibri" panose="020F0502020204030204" pitchFamily="34" charset="0"/>
                <a:cs typeface="Calibri" panose="020F0502020204030204" pitchFamily="34" charset="0"/>
              </a:rPr>
              <a:t>Det er især lysten til at læse for sjov i fritiden, der er lavere i de ældre klasser, mens </a:t>
            </a:r>
            <a:r>
              <a:rPr lang="da-DK" sz="2400" b="1" dirty="0">
                <a:effectLst/>
                <a:latin typeface="Calibri" panose="020F0502020204030204" pitchFamily="34" charset="0"/>
                <a:ea typeface="Calibri" panose="020F0502020204030204" pitchFamily="34" charset="0"/>
                <a:cs typeface="Calibri" panose="020F0502020204030204" pitchFamily="34" charset="0"/>
              </a:rPr>
              <a:t>lysten til at læse for at lære noget</a:t>
            </a:r>
            <a:r>
              <a:rPr lang="da-DK" sz="2400" dirty="0">
                <a:effectLst/>
                <a:latin typeface="Calibri" panose="020F0502020204030204" pitchFamily="34" charset="0"/>
                <a:ea typeface="Calibri" panose="020F0502020204030204" pitchFamily="34" charset="0"/>
                <a:cs typeface="Calibri" panose="020F0502020204030204" pitchFamily="34" charset="0"/>
              </a:rPr>
              <a:t> er stabil på tværs af klassetrin. </a:t>
            </a:r>
          </a:p>
          <a:p>
            <a:pPr indent="0">
              <a:lnSpc>
                <a:spcPts val="1900"/>
              </a:lnSpc>
              <a:buNone/>
            </a:pPr>
            <a:r>
              <a:rPr lang="da-DK" sz="2000" dirty="0">
                <a:effectLst/>
                <a:latin typeface="Calibri" panose="020F0502020204030204" pitchFamily="34" charset="0"/>
                <a:ea typeface="Calibri" panose="020F0502020204030204" pitchFamily="34" charset="0"/>
                <a:cs typeface="Calibri" panose="020F0502020204030204" pitchFamily="34" charset="0"/>
              </a:rPr>
              <a:t>  </a:t>
            </a:r>
            <a:endParaRPr lang="da-DK" sz="2000" dirty="0">
              <a:effectLst/>
              <a:latin typeface="Calibri" panose="020F0502020204030204" pitchFamily="34" charset="0"/>
              <a:ea typeface="Calibri" panose="020F0502020204030204" pitchFamily="34" charset="0"/>
            </a:endParaRPr>
          </a:p>
          <a:p>
            <a:endParaRPr lang="en-US" dirty="0"/>
          </a:p>
        </p:txBody>
      </p:sp>
      <p:cxnSp>
        <p:nvCxnSpPr>
          <p:cNvPr id="16" name="Straight Connector 15">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0215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76">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6221066-93CC-7822-A8F6-5EF923CD7864}"/>
              </a:ext>
            </a:extLst>
          </p:cNvPr>
          <p:cNvSpPr>
            <a:spLocks noGrp="1"/>
          </p:cNvSpPr>
          <p:nvPr>
            <p:ph type="title"/>
          </p:nvPr>
        </p:nvSpPr>
        <p:spPr>
          <a:xfrm>
            <a:off x="5604846" y="860615"/>
            <a:ext cx="5922279" cy="1272986"/>
          </a:xfrm>
        </p:spPr>
        <p:txBody>
          <a:bodyPr>
            <a:normAutofit/>
          </a:bodyPr>
          <a:lstStyle/>
          <a:p>
            <a:pPr>
              <a:lnSpc>
                <a:spcPct val="90000"/>
              </a:lnSpc>
            </a:pPr>
            <a:r>
              <a:rPr lang="da-DK"/>
              <a:t>Børn og unges læsevaner</a:t>
            </a:r>
          </a:p>
        </p:txBody>
      </p:sp>
      <p:pic>
        <p:nvPicPr>
          <p:cNvPr id="19458" name="Picture 2">
            <a:extLst>
              <a:ext uri="{FF2B5EF4-FFF2-40B4-BE49-F238E27FC236}">
                <a16:creationId xmlns:a16="http://schemas.microsoft.com/office/drawing/2014/main" id="{451E4260-CA2D-469E-35F7-2A57CC1A97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828" r="27830" b="2"/>
          <a:stretch/>
        </p:blipFill>
        <p:spPr bwMode="auto">
          <a:xfrm>
            <a:off x="20" y="-17929"/>
            <a:ext cx="4876780" cy="6875929"/>
          </a:xfrm>
          <a:prstGeom prst="rect">
            <a:avLst/>
          </a:prstGeom>
          <a:noFill/>
          <a:extLst>
            <a:ext uri="{909E8E84-426E-40DD-AFC4-6F175D3DCCD1}">
              <a14:hiddenFill xmlns:a14="http://schemas.microsoft.com/office/drawing/2010/main">
                <a:solidFill>
                  <a:srgbClr val="FFFFFF"/>
                </a:solidFill>
              </a14:hiddenFill>
            </a:ext>
          </a:extLst>
        </p:spPr>
      </p:pic>
      <p:cxnSp>
        <p:nvCxnSpPr>
          <p:cNvPr id="19467" name="Straight Connector 78">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68" name="Straight Connector 80">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9464" name="Pladsholder til indhold 2">
            <a:extLst>
              <a:ext uri="{FF2B5EF4-FFF2-40B4-BE49-F238E27FC236}">
                <a16:creationId xmlns:a16="http://schemas.microsoft.com/office/drawing/2014/main" id="{F7599C7F-62B4-25D6-7357-C7390865D22A}"/>
              </a:ext>
            </a:extLst>
          </p:cNvPr>
          <p:cNvGraphicFramePr>
            <a:graphicFrameLocks noGrp="1"/>
          </p:cNvGraphicFramePr>
          <p:nvPr>
            <p:ph idx="1"/>
            <p:extLst>
              <p:ext uri="{D42A27DB-BD31-4B8C-83A1-F6EECF244321}">
                <p14:modId xmlns:p14="http://schemas.microsoft.com/office/powerpoint/2010/main" val="675249913"/>
              </p:ext>
            </p:extLst>
          </p:nvPr>
        </p:nvGraphicFramePr>
        <p:xfrm>
          <a:off x="5566943" y="2133600"/>
          <a:ext cx="6005933" cy="3774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5520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6F8D84-E5C3-98E0-20BD-15FBE0FA9DD4}"/>
              </a:ext>
            </a:extLst>
          </p:cNvPr>
          <p:cNvSpPr>
            <a:spLocks noGrp="1"/>
          </p:cNvSpPr>
          <p:nvPr>
            <p:ph type="title"/>
          </p:nvPr>
        </p:nvSpPr>
        <p:spPr>
          <a:xfrm>
            <a:off x="7992709" y="895448"/>
            <a:ext cx="3619697" cy="1919469"/>
          </a:xfrm>
        </p:spPr>
        <p:txBody>
          <a:bodyPr>
            <a:normAutofit/>
          </a:bodyPr>
          <a:lstStyle/>
          <a:p>
            <a:pPr>
              <a:lnSpc>
                <a:spcPct val="90000"/>
              </a:lnSpc>
            </a:pPr>
            <a:r>
              <a:rPr lang="da-DK" dirty="0"/>
              <a:t>e-bøger og lydbøger</a:t>
            </a:r>
          </a:p>
        </p:txBody>
      </p:sp>
      <p:pic>
        <p:nvPicPr>
          <p:cNvPr id="5122" name="Picture 2">
            <a:extLst>
              <a:ext uri="{FF2B5EF4-FFF2-40B4-BE49-F238E27FC236}">
                <a16:creationId xmlns:a16="http://schemas.microsoft.com/office/drawing/2014/main" id="{8DC8250A-2D62-BAFA-FD48-5582849D29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799" b="-1"/>
          <a:stretch/>
        </p:blipFill>
        <p:spPr bwMode="auto">
          <a:xfrm>
            <a:off x="20" y="10"/>
            <a:ext cx="7315180" cy="6857984"/>
          </a:xfrm>
          <a:prstGeom prst="rect">
            <a:avLst/>
          </a:prstGeom>
          <a:noFill/>
          <a:extLst>
            <a:ext uri="{909E8E84-426E-40DD-AFC4-6F175D3DCCD1}">
              <a14:hiddenFill xmlns:a14="http://schemas.microsoft.com/office/drawing/2010/main">
                <a:solidFill>
                  <a:srgbClr val="FFFFFF"/>
                </a:solidFill>
              </a14:hiddenFill>
            </a:ext>
          </a:extLst>
        </p:spPr>
      </p:pic>
      <p:cxnSp>
        <p:nvCxnSpPr>
          <p:cNvPr id="193" name="Straight Connector 19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153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ladsholder til indhold 2">
            <a:extLst>
              <a:ext uri="{FF2B5EF4-FFF2-40B4-BE49-F238E27FC236}">
                <a16:creationId xmlns:a16="http://schemas.microsoft.com/office/drawing/2014/main" id="{8439880E-5AF0-FC18-D397-B1DA677289E3}"/>
              </a:ext>
            </a:extLst>
          </p:cNvPr>
          <p:cNvSpPr>
            <a:spLocks noGrp="1"/>
          </p:cNvSpPr>
          <p:nvPr>
            <p:ph idx="1"/>
          </p:nvPr>
        </p:nvSpPr>
        <p:spPr>
          <a:xfrm>
            <a:off x="7991572" y="2286001"/>
            <a:ext cx="3581303" cy="4091906"/>
          </a:xfrm>
        </p:spPr>
        <p:txBody>
          <a:bodyPr>
            <a:normAutofit/>
          </a:bodyPr>
          <a:lstStyle/>
          <a:p>
            <a:pPr marL="0" indent="0">
              <a:lnSpc>
                <a:spcPct val="110000"/>
              </a:lnSpc>
              <a:buNone/>
            </a:pPr>
            <a:r>
              <a:rPr lang="da-DK" sz="1800" dirty="0">
                <a:latin typeface="Calibri" panose="020F0502020204030204" pitchFamily="34" charset="0"/>
                <a:ea typeface="Calibri" panose="020F0502020204030204" pitchFamily="34" charset="0"/>
              </a:rPr>
              <a:t>Brugen er i vækst siden </a:t>
            </a:r>
            <a:r>
              <a:rPr lang="da-DK" sz="1800" dirty="0">
                <a:effectLst/>
                <a:latin typeface="Calibri" panose="020F0502020204030204" pitchFamily="34" charset="0"/>
                <a:ea typeface="Calibri" panose="020F0502020204030204" pitchFamily="34" charset="0"/>
              </a:rPr>
              <a:t>2017 </a:t>
            </a:r>
          </a:p>
          <a:p>
            <a:pPr marL="0" indent="0">
              <a:lnSpc>
                <a:spcPct val="110000"/>
              </a:lnSpc>
              <a:buNone/>
            </a:pPr>
            <a:r>
              <a:rPr lang="da-DK" sz="1800" dirty="0">
                <a:latin typeface="Calibri" panose="020F0502020204030204" pitchFamily="34" charset="0"/>
                <a:ea typeface="Calibri" panose="020F0502020204030204" pitchFamily="34" charset="0"/>
              </a:rPr>
              <a:t>Hvor 11 % I</a:t>
            </a:r>
            <a:r>
              <a:rPr lang="da-DK" sz="1800" dirty="0">
                <a:effectLst/>
                <a:latin typeface="Calibri" panose="020F0502020204030204" pitchFamily="34" charset="0"/>
                <a:ea typeface="Calibri" panose="020F0502020204030204" pitchFamily="34" charset="0"/>
              </a:rPr>
              <a:t> 5. klasse i 2017 var hyppige, ugentlige læsere af e-bøger, så er andelen i 2021 vokset til 19 %. I 6. klasse er der en stigning fra 7 til 17 %, og i 7. klasse fra 5 til 17 %. </a:t>
            </a:r>
          </a:p>
          <a:p>
            <a:pPr marL="0" indent="0">
              <a:lnSpc>
                <a:spcPct val="110000"/>
              </a:lnSpc>
              <a:buNone/>
            </a:pPr>
            <a:r>
              <a:rPr lang="da-DK" sz="1800" dirty="0">
                <a:effectLst/>
                <a:latin typeface="Calibri" panose="020F0502020204030204" pitchFamily="34" charset="0"/>
                <a:ea typeface="Calibri" panose="020F0502020204030204" pitchFamily="34" charset="0"/>
              </a:rPr>
              <a:t>For lydbøger er udviklingen tilsvarende markant med en stigning i andel af hyppige ugentlige lyttere fra 13 til 21 % i 5. klasse, 8 til 19 % i 6. klasse og fra 5 til 15 % i 7. klasse. </a:t>
            </a:r>
          </a:p>
        </p:txBody>
      </p:sp>
    </p:spTree>
    <p:extLst>
      <p:ext uri="{BB962C8B-B14F-4D97-AF65-F5344CB8AC3E}">
        <p14:creationId xmlns:p14="http://schemas.microsoft.com/office/powerpoint/2010/main" val="3942136867"/>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1468F965CD0E46B19593B14439F188" ma:contentTypeVersion="16" ma:contentTypeDescription="Opret et nyt dokument." ma:contentTypeScope="" ma:versionID="36658daeab80a986878ab6dfc9058f10">
  <xsd:schema xmlns:xsd="http://www.w3.org/2001/XMLSchema" xmlns:xs="http://www.w3.org/2001/XMLSchema" xmlns:p="http://schemas.microsoft.com/office/2006/metadata/properties" xmlns:ns2="3698363b-ef1e-4f8b-a30a-8cd0e7919661" xmlns:ns3="601d1014-e49c-4a1f-8d2d-d39fbe13f807" targetNamespace="http://schemas.microsoft.com/office/2006/metadata/properties" ma:root="true" ma:fieldsID="b8be330d80f65391b0b0e9897b2026cd" ns2:_="" ns3:_="">
    <xsd:import namespace="3698363b-ef1e-4f8b-a30a-8cd0e7919661"/>
    <xsd:import namespace="601d1014-e49c-4a1f-8d2d-d39fbe13f80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8363b-ef1e-4f8b-a30a-8cd0e79196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ledmærker" ma:readOnly="false" ma:fieldId="{5cf76f15-5ced-4ddc-b409-7134ff3c332f}" ma:taxonomyMulti="true" ma:sspId="ef430f6e-170f-4fcc-b945-c2cc09da19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01d1014-e49c-4a1f-8d2d-d39fbe13f807" elementFormDefault="qualified">
    <xsd:import namespace="http://schemas.microsoft.com/office/2006/documentManagement/types"/>
    <xsd:import namespace="http://schemas.microsoft.com/office/infopath/2007/PartnerControls"/>
    <xsd:element name="SharedWithUsers" ma:index="16"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t med detaljer" ma:internalName="SharedWithDetails" ma:readOnly="true">
      <xsd:simpleType>
        <xsd:restriction base="dms:Note">
          <xsd:maxLength value="255"/>
        </xsd:restriction>
      </xsd:simpleType>
    </xsd:element>
    <xsd:element name="TaxCatchAll" ma:index="23" nillable="true" ma:displayName="Taxonomy Catch All Column" ma:hidden="true" ma:list="{09591570-eeee-4845-87a6-0a41a855ea19}" ma:internalName="TaxCatchAll" ma:showField="CatchAllData" ma:web="601d1014-e49c-4a1f-8d2d-d39fbe13f8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4F6C4E-2358-4730-875F-931392B785B9}"/>
</file>

<file path=customXml/itemProps2.xml><?xml version="1.0" encoding="utf-8"?>
<ds:datastoreItem xmlns:ds="http://schemas.openxmlformats.org/officeDocument/2006/customXml" ds:itemID="{7006A776-A48F-48ED-BE66-681656564BED}"/>
</file>

<file path=docProps/app.xml><?xml version="1.0" encoding="utf-8"?>
<Properties xmlns="http://schemas.openxmlformats.org/officeDocument/2006/extended-properties" xmlns:vt="http://schemas.openxmlformats.org/officeDocument/2006/docPropsVTypes">
  <TotalTime>384</TotalTime>
  <Words>1320</Words>
  <Application>Microsoft Office PowerPoint</Application>
  <PresentationFormat>Widescreen</PresentationFormat>
  <Paragraphs>95</Paragraphs>
  <Slides>24</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24</vt:i4>
      </vt:variant>
    </vt:vector>
  </HeadingPairs>
  <TitlesOfParts>
    <vt:vector size="29" baseType="lpstr">
      <vt:lpstr>Arial</vt:lpstr>
      <vt:lpstr>Calibri</vt:lpstr>
      <vt:lpstr>Calisto MT</vt:lpstr>
      <vt:lpstr>Univers Condensed</vt:lpstr>
      <vt:lpstr>ChronicleVTI</vt:lpstr>
      <vt:lpstr>Børn og unges læsning 2021</vt:lpstr>
      <vt:lpstr>PowerPoint-præsentation</vt:lpstr>
      <vt:lpstr>Er vi lige så glade som dem her?</vt:lpstr>
      <vt:lpstr>agenda</vt:lpstr>
      <vt:lpstr>Hvem står bag?   Vi er et stort team.</vt:lpstr>
      <vt:lpstr>Hvordan er undersøgelsen lavet?</vt:lpstr>
      <vt:lpstr>Hvordan går det med læselysten?</vt:lpstr>
      <vt:lpstr>Børn og unges læsevaner</vt:lpstr>
      <vt:lpstr>e-bøger og lydbøger</vt:lpstr>
      <vt:lpstr>Hvordan går det med papirbogen?</vt:lpstr>
      <vt:lpstr>Førstevalget er stadig papirbøger  </vt:lpstr>
      <vt:lpstr>Inspirationskilder til læsning</vt:lpstr>
      <vt:lpstr>Læsevanerne udvikler sig</vt:lpstr>
      <vt:lpstr>HUMOr: Kongen over alle genrer</vt:lpstr>
      <vt:lpstr>Børn og unges mediebrug</vt:lpstr>
      <vt:lpstr>Sociale medier, fritidslæsning og  opmærksomhed</vt:lpstr>
      <vt:lpstr>Brug af folkebiblioteker</vt:lpstr>
      <vt:lpstr>Hvordan går det med GO!?</vt:lpstr>
      <vt:lpstr>folkebiblioteket</vt:lpstr>
      <vt:lpstr>det pædagogiske læringscenter</vt:lpstr>
      <vt:lpstr>Børn og unges læsefællesskaber</vt:lpstr>
      <vt:lpstr>5 faglige anbefalinger</vt:lpstr>
      <vt:lpstr>Hvad kan man gøre?</vt:lpstr>
      <vt:lpstr>Vil du læse hele undersøgelsen?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Børn og unges læsning 2021</dc:title>
  <dc:creator>Lisbet Vestergaard</dc:creator>
  <cp:lastModifiedBy>Lisbet Vestergaard</cp:lastModifiedBy>
  <cp:revision>20</cp:revision>
  <dcterms:created xsi:type="dcterms:W3CDTF">2022-05-27T08:43:36Z</dcterms:created>
  <dcterms:modified xsi:type="dcterms:W3CDTF">2022-06-24T06:27:43Z</dcterms:modified>
</cp:coreProperties>
</file>