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2" r:id="rId4"/>
    <p:sldId id="259" r:id="rId5"/>
    <p:sldId id="325" r:id="rId6"/>
    <p:sldId id="323" r:id="rId7"/>
    <p:sldId id="324" r:id="rId8"/>
    <p:sldId id="326" r:id="rId9"/>
    <p:sldId id="301" r:id="rId10"/>
    <p:sldId id="327" r:id="rId11"/>
    <p:sldId id="328" r:id="rId12"/>
    <p:sldId id="316" r:id="rId13"/>
    <p:sldId id="321" r:id="rId14"/>
    <p:sldId id="329" r:id="rId15"/>
    <p:sldId id="330" r:id="rId16"/>
    <p:sldId id="295" r:id="rId17"/>
    <p:sldId id="3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A09C4-EE4B-4B30-8433-87BD70AEB74C}" v="2" dt="2023-06-12T07:39:26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" userId="e6b121bd-80ba-48a8-be6b-867c66722193" providerId="ADAL" clId="{FF3A09C4-EE4B-4B30-8433-87BD70AEB74C}"/>
    <pc:docChg chg="custSel modSld">
      <pc:chgData name="Michel" userId="e6b121bd-80ba-48a8-be6b-867c66722193" providerId="ADAL" clId="{FF3A09C4-EE4B-4B30-8433-87BD70AEB74C}" dt="2023-06-12T07:40:22.050" v="2" actId="478"/>
      <pc:docMkLst>
        <pc:docMk/>
      </pc:docMkLst>
      <pc:sldChg chg="addSp delSp modSp mod">
        <pc:chgData name="Michel" userId="e6b121bd-80ba-48a8-be6b-867c66722193" providerId="ADAL" clId="{FF3A09C4-EE4B-4B30-8433-87BD70AEB74C}" dt="2023-06-12T07:40:22.050" v="2" actId="478"/>
        <pc:sldMkLst>
          <pc:docMk/>
          <pc:sldMk cId="2482159481" sldId="326"/>
        </pc:sldMkLst>
        <pc:spChg chg="del">
          <ac:chgData name="Michel" userId="e6b121bd-80ba-48a8-be6b-867c66722193" providerId="ADAL" clId="{FF3A09C4-EE4B-4B30-8433-87BD70AEB74C}" dt="2023-06-12T07:40:22.050" v="2" actId="478"/>
          <ac:spMkLst>
            <pc:docMk/>
            <pc:sldMk cId="2482159481" sldId="326"/>
            <ac:spMk id="3" creationId="{7FCD3474-1E3C-F8B2-AE74-D09EC4E8E928}"/>
          </ac:spMkLst>
        </pc:spChg>
        <pc:picChg chg="add mod">
          <ac:chgData name="Michel" userId="e6b121bd-80ba-48a8-be6b-867c66722193" providerId="ADAL" clId="{FF3A09C4-EE4B-4B30-8433-87BD70AEB74C}" dt="2023-06-12T07:39:26.840" v="1" actId="1076"/>
          <ac:picMkLst>
            <pc:docMk/>
            <pc:sldMk cId="2482159481" sldId="326"/>
            <ac:picMk id="5" creationId="{B70914D4-0C7C-4C69-9089-59667E7682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12CCE-D59D-AFDB-048A-EE2705AF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06DA96F-8FE9-556E-E8ED-FC92C02AA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BCF467-8408-2E78-D38D-AF6BEF87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AE9A-6549-4BB5-A2CC-7FE0A902ABC8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A1E3D6-9C2F-502B-23B4-AE878A90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789B4E-F3D5-C657-7372-E886CD4A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45A-BF0B-42A9-AC48-4B4A636B6EB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66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47A81-5279-5D95-C957-013FDD40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1CF2CBA-6D8E-2C00-6F69-352F95B93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89D8E8-4F1C-8383-D718-293556DE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AE9A-6549-4BB5-A2CC-7FE0A902ABC8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03C47A-9195-CBA7-38AC-B82A6B14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821279-F97F-7421-CE81-87DF2453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45A-BF0B-42A9-AC48-4B4A636B6EB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84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DDF6154-6088-942A-6D63-B974310B4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7D6214C-1E44-06B7-C670-9D5EA84FA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347763-9C49-032A-8B75-FD0531DF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AE9A-6549-4BB5-A2CC-7FE0A902ABC8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499D80-9B44-4C08-648E-1A28D1A5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51299E-1EA1-601D-038D-4A213A52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45A-BF0B-42A9-AC48-4B4A636B6EB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20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237A5-608D-3061-5EED-75D7AD9D4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57B7D5-8A3A-DF47-A104-F894E0AE5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2949680"/>
            <a:ext cx="10515600" cy="69744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Titel</a:t>
            </a:r>
            <a:br>
              <a:rPr lang="en-GB" dirty="0"/>
            </a:br>
            <a:br>
              <a:rPr lang="en-GB" dirty="0"/>
            </a:b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4302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3" orient="horz" pos="1071">
          <p15:clr>
            <a:srgbClr val="FBAE40"/>
          </p15:clr>
        </p15:guide>
        <p15:guide id="4" orient="horz" pos="709">
          <p15:clr>
            <a:srgbClr val="FBAE40"/>
          </p15:clr>
        </p15:guide>
        <p15:guide id="6" pos="5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237A5-608D-3061-5EED-75D7AD9D4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57B7D5-8A3A-DF47-A104-F894E0AE5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2250"/>
            <a:ext cx="10515600" cy="69744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Overskrift</a:t>
            </a:r>
            <a:br>
              <a:rPr lang="en-GB" dirty="0"/>
            </a:br>
            <a:br>
              <a:rPr lang="en-GB" dirty="0"/>
            </a:br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A8F85C4-ED50-8A46-8216-805B7BC543A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53570" y="2824807"/>
            <a:ext cx="7705863" cy="1906265"/>
          </a:xfrm>
          <a:prstGeom prst="rect">
            <a:avLst/>
          </a:prstGeom>
        </p:spPr>
        <p:txBody>
          <a:bodyPr>
            <a:normAutofit/>
          </a:bodyPr>
          <a:lstStyle>
            <a:lvl1pPr marL="295275" indent="-285750">
              <a:lnSpc>
                <a:spcPct val="100000"/>
              </a:lnSpc>
              <a:buClr>
                <a:srgbClr val="EF3D4A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Indryk</a:t>
            </a:r>
            <a:endParaRPr lang="en-GB" dirty="0"/>
          </a:p>
          <a:p>
            <a:pPr lvl="0"/>
            <a:r>
              <a:rPr lang="en-GB" dirty="0" err="1"/>
              <a:t>Indryk</a:t>
            </a:r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D1B047C-583B-F947-91E3-396FA94F011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07355" y="1457953"/>
            <a:ext cx="10539784" cy="4190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Manchet / </a:t>
            </a:r>
            <a:r>
              <a:rPr lang="en-GB" dirty="0" err="1"/>
              <a:t>brødtekst</a:t>
            </a:r>
            <a:br>
              <a:rPr lang="en-GB" dirty="0"/>
            </a:b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69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3" orient="horz" pos="1071">
          <p15:clr>
            <a:srgbClr val="FBAE40"/>
          </p15:clr>
        </p15:guide>
        <p15:guide id="4" orient="horz" pos="709">
          <p15:clr>
            <a:srgbClr val="FBAE40"/>
          </p15:clr>
        </p15:guide>
        <p15:guide id="6" pos="5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BE767-831C-CA67-09D7-24B369A6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87CEBC-F6CD-1119-2FFF-44E962770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358773A-370D-7B54-535D-415AA83B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AE9A-6549-4BB5-A2CC-7FE0A902ABC8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216D92-2E1B-5125-378B-9C4ED47F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98877C-9424-567B-30A8-FCF40891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45A-BF0B-42A9-AC48-4B4A636B6EB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47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15247-57F4-D94F-3CF4-A03A746F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D2751BF-A1C3-93CD-CE29-5E6B61E34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8A1B0C-81FA-DEF3-D294-713534BB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AE9A-6549-4BB5-A2CC-7FE0A902ABC8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04D75A-71B2-9653-F162-0782C723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1C0488-BE51-713D-EFD2-5D041007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45A-BF0B-42A9-AC48-4B4A636B6EB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04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BADEC-3BB8-764B-F119-87BF0CB9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D593C7-5FDB-836D-372F-29564C9EC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4F6E39-7EF8-ACB3-94FA-92351EB5A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F530494-9051-68B5-A305-55AEF242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AE9A-6549-4BB5-A2CC-7FE0A902ABC8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DBD9B0-D95D-579B-E129-40E2FF4D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A81D598-53B4-24EC-ABC0-95F651F7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45A-BF0B-42A9-AC48-4B4A636B6EB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8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3CC11-355B-F6D9-AF24-CAF211E4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30A9DAD-6041-FE82-AB0D-2EFD492F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287067-5AE2-CC70-B22C-93BE716D0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48EEA36-3BC4-5969-D270-DD7F29E14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8907E4C-93D2-7387-F2E2-C270917A5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A527FFE-E1A6-B5D3-62F1-BA4AE16D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AE9A-6549-4BB5-A2CC-7FE0A902ABC8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8B62483-8A37-BA25-C3F9-984FE786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9B298A6-D4A7-1A79-5E35-91B09A6E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45A-BF0B-42A9-AC48-4B4A636B6EB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7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EAB96-FAD4-CC28-8E85-8C9328C2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2CC20AE-B485-4862-FBB3-58704BE1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AE9A-6549-4BB5-A2CC-7FE0A902ABC8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690B30C-1690-132D-7BBE-2BB34914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69691BE-4921-9ACD-D238-BBA68F00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45A-BF0B-42A9-AC48-4B4A636B6EB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55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9E04867-E07C-9C24-51C1-C5067CCB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AE9A-6549-4BB5-A2CC-7FE0A902ABC8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3094E45-F79B-B638-9667-60326187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AF9266F-DBC8-0A56-F4CE-6A1BAB3D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45A-BF0B-42A9-AC48-4B4A636B6EB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15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E6096-0015-96FA-FAC1-794CD4D25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105B10-A9CD-F97C-E290-CBB01F24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14DC855-AC7C-C57C-DD7B-399D5CF52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8F0130D-E19C-858C-2AA9-BEDAF269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AE9A-6549-4BB5-A2CC-7FE0A902ABC8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C4529AB-F50C-C59E-4815-B1B52C3F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BF98E4-06B1-247A-14CD-989FFB82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45A-BF0B-42A9-AC48-4B4A636B6EB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87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CCDCA-B330-D655-1E43-A7CBBBC2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D31CBD8-ECD3-B2C6-AB59-1066F29CA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55FDFCA-A5BB-538E-F98A-C8B8D5DCB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A662B1E-6B5E-1836-A03F-757637FD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AE9A-6549-4BB5-A2CC-7FE0A902ABC8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D422D09-B092-960B-E48B-EC8E6BF1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773992-8AE7-59B6-8571-32EDA2BC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45A-BF0B-42A9-AC48-4B4A636B6EB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61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E0A3F08-6698-D964-DA34-5EF5E39E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CCF51D-AF2B-4201-C685-503F3CD49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EDD660-3E48-47D4-615C-A33C1A743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2AE9A-6549-4BB5-A2CC-7FE0A902ABC8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2312EE-326A-AA06-6DCD-BC7F60CA8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ED2CAD-2E13-07E5-BBF7-1EEC05DBD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0445A-BF0B-42A9-AC48-4B4A636B6EB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7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E9AB2B-4808-D659-EF36-48568B7B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325" y="1066800"/>
            <a:ext cx="7145549" cy="4257039"/>
          </a:xfrm>
        </p:spPr>
        <p:txBody>
          <a:bodyPr>
            <a:normAutofit fontScale="90000"/>
          </a:bodyPr>
          <a:lstStyle/>
          <a:p>
            <a:br>
              <a:rPr lang="da-DK" sz="3100" b="1" dirty="0">
                <a:latin typeface="+mj-lt"/>
              </a:rPr>
            </a:br>
            <a:br>
              <a:rPr lang="da-DK" sz="3100" b="1" dirty="0">
                <a:latin typeface="+mj-lt"/>
              </a:rPr>
            </a:br>
            <a:r>
              <a:rPr lang="da-DK" sz="3100" b="1" dirty="0">
                <a:latin typeface="+mj-lt"/>
              </a:rPr>
              <a:t>Hovedresultater fra undersøgelsen PIRLS 2021 og status på ”National indsats for børn og unges læseglæde: Et styrket samarbejde mellem de pædagogiske læringscentre og folkebibliotekerne” </a:t>
            </a:r>
            <a:br>
              <a:rPr lang="da-DK" sz="3100" b="1" dirty="0">
                <a:latin typeface="+mj-lt"/>
              </a:rPr>
            </a:br>
            <a:br>
              <a:rPr lang="da-DK" sz="3100" b="1" dirty="0">
                <a:latin typeface="+mj-lt"/>
              </a:rPr>
            </a:br>
            <a:r>
              <a:rPr lang="da-DK" sz="1600" b="1" dirty="0">
                <a:latin typeface="+mj-lt"/>
              </a:rPr>
              <a:t>Møde i Danmarks </a:t>
            </a:r>
            <a:r>
              <a:rPr lang="da-DK" sz="1600" b="1" dirty="0" err="1">
                <a:latin typeface="+mj-lt"/>
              </a:rPr>
              <a:t>Biblioteksforenings</a:t>
            </a:r>
            <a:r>
              <a:rPr lang="da-DK" sz="1600" b="1" dirty="0">
                <a:latin typeface="+mj-lt"/>
              </a:rPr>
              <a:t> Læringsudvalg, mandag den 12. juni 2023</a:t>
            </a:r>
            <a:br>
              <a:rPr lang="da-DK" sz="1600" b="1" dirty="0">
                <a:latin typeface="+mj-lt"/>
              </a:rPr>
            </a:br>
            <a:r>
              <a:rPr lang="da-DK" sz="1600" b="1" dirty="0">
                <a:latin typeface="+mj-lt"/>
              </a:rPr>
              <a:t>Lisbet Vestergaard, Tænketanken Fremtidens Biblioteker</a:t>
            </a:r>
            <a:br>
              <a:rPr lang="da-DK" sz="1600" b="1" dirty="0"/>
            </a:br>
            <a:br>
              <a:rPr lang="da-DK" sz="3600" b="1" dirty="0"/>
            </a:br>
            <a:br>
              <a:rPr lang="da-DK" sz="3600" b="1" dirty="0"/>
            </a:br>
            <a:endParaRPr lang="en-GB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58DF32C-DAD8-28B9-1181-EA649B85E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541" y="0"/>
            <a:ext cx="1630059" cy="9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6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A837B-5DC7-8376-B687-3E7F1332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75" y="797030"/>
            <a:ext cx="10515600" cy="697447"/>
          </a:xfrm>
        </p:spPr>
        <p:txBody>
          <a:bodyPr/>
          <a:lstStyle/>
          <a:p>
            <a:pPr algn="ctr"/>
            <a:r>
              <a:rPr lang="da-DK" dirty="0"/>
              <a:t>Praksisfeltet: Der hvor udviklingen sker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0CEDD68-0A92-8529-99E8-0F1BD88DF792}"/>
              </a:ext>
            </a:extLst>
          </p:cNvPr>
          <p:cNvSpPr/>
          <p:nvPr/>
        </p:nvSpPr>
        <p:spPr>
          <a:xfrm>
            <a:off x="1400175" y="1857374"/>
            <a:ext cx="7810500" cy="4638675"/>
          </a:xfrm>
          <a:prstGeom prst="ellipse">
            <a:avLst/>
          </a:prstGeom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De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A41CD10-3927-BC1A-74B9-8B136868F8E6}"/>
              </a:ext>
            </a:extLst>
          </p:cNvPr>
          <p:cNvSpPr/>
          <p:nvPr/>
        </p:nvSpPr>
        <p:spPr>
          <a:xfrm>
            <a:off x="2438400" y="2447925"/>
            <a:ext cx="5962650" cy="35147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18 id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BD2AAE-502E-63FB-BF00-E99BEFB495D9}"/>
              </a:ext>
            </a:extLst>
          </p:cNvPr>
          <p:cNvSpPr/>
          <p:nvPr/>
        </p:nvSpPr>
        <p:spPr>
          <a:xfrm>
            <a:off x="3257551" y="3105149"/>
            <a:ext cx="4333874" cy="240982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9ED2FC7-1AAA-B7B2-DE97-77DA153080DD}"/>
              </a:ext>
            </a:extLst>
          </p:cNvPr>
          <p:cNvSpPr/>
          <p:nvPr/>
        </p:nvSpPr>
        <p:spPr>
          <a:xfrm>
            <a:off x="4657725" y="3719511"/>
            <a:ext cx="1552575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Børn og unge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8279353-8F6C-6761-B27A-B44ACDCE7349}"/>
              </a:ext>
            </a:extLst>
          </p:cNvPr>
          <p:cNvSpPr txBox="1"/>
          <p:nvPr/>
        </p:nvSpPr>
        <p:spPr>
          <a:xfrm>
            <a:off x="8041481" y="2676709"/>
            <a:ext cx="314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Landets øvrige 63 kommuner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120AC18-4A72-851C-D8C3-9E924C573BF5}"/>
              </a:ext>
            </a:extLst>
          </p:cNvPr>
          <p:cNvSpPr txBox="1"/>
          <p:nvPr/>
        </p:nvSpPr>
        <p:spPr>
          <a:xfrm>
            <a:off x="7639052" y="3320062"/>
            <a:ext cx="239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18 følgekommuner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928A37B-9DF8-ECA8-E22E-FE05B5212DF8}"/>
              </a:ext>
            </a:extLst>
          </p:cNvPr>
          <p:cNvSpPr txBox="1"/>
          <p:nvPr/>
        </p:nvSpPr>
        <p:spPr>
          <a:xfrm>
            <a:off x="6634163" y="4055508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17 indsatskommuner</a:t>
            </a:r>
          </a:p>
        </p:txBody>
      </p:sp>
    </p:spTree>
    <p:extLst>
      <p:ext uri="{BB962C8B-B14F-4D97-AF65-F5344CB8AC3E}">
        <p14:creationId xmlns:p14="http://schemas.microsoft.com/office/powerpoint/2010/main" val="403432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A837B-5DC7-8376-B687-3E7F1332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55" y="360091"/>
            <a:ext cx="7423045" cy="697447"/>
          </a:xfrm>
        </p:spPr>
        <p:txBody>
          <a:bodyPr>
            <a:normAutofit fontScale="90000"/>
          </a:bodyPr>
          <a:lstStyle/>
          <a:p>
            <a:r>
              <a:rPr lang="da-DK" b="1" dirty="0">
                <a:latin typeface="+mj-lt"/>
              </a:rPr>
              <a:t>Alt det omkring praksisfeltet</a:t>
            </a:r>
            <a:br>
              <a:rPr lang="da-DK" b="1" dirty="0">
                <a:latin typeface="+mj-lt"/>
              </a:rPr>
            </a:br>
            <a:endParaRPr lang="da-DK" b="1" dirty="0">
              <a:latin typeface="+mj-lt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0CEDD68-0A92-8529-99E8-0F1BD88DF792}"/>
              </a:ext>
            </a:extLst>
          </p:cNvPr>
          <p:cNvSpPr/>
          <p:nvPr/>
        </p:nvSpPr>
        <p:spPr>
          <a:xfrm>
            <a:off x="824864" y="3342349"/>
            <a:ext cx="5010151" cy="2895600"/>
          </a:xfrm>
          <a:prstGeom prst="ellipse">
            <a:avLst/>
          </a:prstGeom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De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A41CD10-3927-BC1A-74B9-8B136868F8E6}"/>
              </a:ext>
            </a:extLst>
          </p:cNvPr>
          <p:cNvSpPr/>
          <p:nvPr/>
        </p:nvSpPr>
        <p:spPr>
          <a:xfrm>
            <a:off x="1082675" y="3618574"/>
            <a:ext cx="4229100" cy="23431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18 id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BD2AAE-502E-63FB-BF00-E99BEFB495D9}"/>
              </a:ext>
            </a:extLst>
          </p:cNvPr>
          <p:cNvSpPr/>
          <p:nvPr/>
        </p:nvSpPr>
        <p:spPr>
          <a:xfrm>
            <a:off x="1467408" y="4057737"/>
            <a:ext cx="3267074" cy="144779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9ED2FC7-1AAA-B7B2-DE97-77DA153080DD}"/>
              </a:ext>
            </a:extLst>
          </p:cNvPr>
          <p:cNvSpPr/>
          <p:nvPr/>
        </p:nvSpPr>
        <p:spPr>
          <a:xfrm>
            <a:off x="2360930" y="4460703"/>
            <a:ext cx="1333500" cy="6418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Børn og unge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CCCB70B-A53C-2DDD-2749-122F0256EC23}"/>
              </a:ext>
            </a:extLst>
          </p:cNvPr>
          <p:cNvSpPr txBox="1"/>
          <p:nvPr/>
        </p:nvSpPr>
        <p:spPr>
          <a:xfrm>
            <a:off x="8044422" y="395605"/>
            <a:ext cx="3309725" cy="92333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Styregruppe: </a:t>
            </a:r>
            <a:br>
              <a:rPr lang="da-DK" dirty="0"/>
            </a:br>
            <a:r>
              <a:rPr lang="da-DK" dirty="0"/>
              <a:t>Primært fokus på strategiske og nationale perspektiver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3BB32AB-8C69-28E8-7571-7203B4C3DED1}"/>
              </a:ext>
            </a:extLst>
          </p:cNvPr>
          <p:cNvSpPr txBox="1"/>
          <p:nvPr/>
        </p:nvSpPr>
        <p:spPr>
          <a:xfrm>
            <a:off x="5043648" y="2072963"/>
            <a:ext cx="2261392" cy="1200329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Faglig følgegruppe: Primært fokus på nationale perspektiver 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9D646CE-29D4-4E40-CA68-6ACE4A1FB944}"/>
              </a:ext>
            </a:extLst>
          </p:cNvPr>
          <p:cNvSpPr txBox="1"/>
          <p:nvPr/>
        </p:nvSpPr>
        <p:spPr>
          <a:xfrm>
            <a:off x="8351114" y="1986496"/>
            <a:ext cx="265430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Projektgruppe:</a:t>
            </a:r>
            <a:br>
              <a:rPr lang="da-DK" dirty="0"/>
            </a:br>
            <a:r>
              <a:rPr lang="da-DK" dirty="0"/>
              <a:t>Forbinder alle niveauerne. Koblingspunkt til Center for Anvendt Skoleforskning, PLCF, KFPLC og </a:t>
            </a:r>
            <a:br>
              <a:rPr lang="da-DK" dirty="0"/>
            </a:br>
            <a:r>
              <a:rPr lang="da-DK" dirty="0"/>
              <a:t>ad hoc-grupper.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85A3968-C10D-845A-DF5D-84406D93A616}"/>
              </a:ext>
            </a:extLst>
          </p:cNvPr>
          <p:cNvSpPr txBox="1"/>
          <p:nvPr/>
        </p:nvSpPr>
        <p:spPr>
          <a:xfrm>
            <a:off x="5868804" y="4692689"/>
            <a:ext cx="383048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Gruppe med CB- og CFU-konsulenter: </a:t>
            </a:r>
            <a:br>
              <a:rPr lang="da-DK" dirty="0"/>
            </a:br>
            <a:r>
              <a:rPr lang="da-DK" dirty="0"/>
              <a:t>Fokus kommunale og regionale perspektiver. Indsats- og følgekommuner i 2024.</a:t>
            </a:r>
            <a:br>
              <a:rPr lang="da-DK" dirty="0"/>
            </a:br>
            <a:r>
              <a:rPr lang="da-DK" dirty="0"/>
              <a:t> Opererer primært i 6 </a:t>
            </a:r>
            <a:r>
              <a:rPr lang="da-DK" dirty="0" err="1"/>
              <a:t>kombi</a:t>
            </a:r>
            <a:r>
              <a:rPr lang="da-DK" dirty="0"/>
              <a:t>-par. </a:t>
            </a: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16122BC8-ACBC-7D38-C0CD-B91CABA64978}"/>
              </a:ext>
            </a:extLst>
          </p:cNvPr>
          <p:cNvSpPr/>
          <p:nvPr/>
        </p:nvSpPr>
        <p:spPr>
          <a:xfrm>
            <a:off x="502337" y="1541894"/>
            <a:ext cx="2448560" cy="193856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Øvrige interessenter: Den brede offentlighed, herunder forældre, politikere, presse, beslutningstagere, meningsdannere. </a:t>
            </a:r>
          </a:p>
        </p:txBody>
      </p:sp>
      <p:sp>
        <p:nvSpPr>
          <p:cNvPr id="36" name="Pil: opadgående 35">
            <a:extLst>
              <a:ext uri="{FF2B5EF4-FFF2-40B4-BE49-F238E27FC236}">
                <a16:creationId xmlns:a16="http://schemas.microsoft.com/office/drawing/2014/main" id="{512BE149-C0F7-6DAA-1242-75A732716350}"/>
              </a:ext>
            </a:extLst>
          </p:cNvPr>
          <p:cNvSpPr/>
          <p:nvPr/>
        </p:nvSpPr>
        <p:spPr>
          <a:xfrm>
            <a:off x="10538537" y="1328297"/>
            <a:ext cx="345440" cy="61512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Pil: nedad 36">
            <a:extLst>
              <a:ext uri="{FF2B5EF4-FFF2-40B4-BE49-F238E27FC236}">
                <a16:creationId xmlns:a16="http://schemas.microsoft.com/office/drawing/2014/main" id="{209E2799-F579-938B-256B-61B1EEF4D330}"/>
              </a:ext>
            </a:extLst>
          </p:cNvPr>
          <p:cNvSpPr/>
          <p:nvPr/>
        </p:nvSpPr>
        <p:spPr>
          <a:xfrm>
            <a:off x="8405454" y="1317167"/>
            <a:ext cx="345440" cy="6543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Pil: nedad 37">
            <a:extLst>
              <a:ext uri="{FF2B5EF4-FFF2-40B4-BE49-F238E27FC236}">
                <a16:creationId xmlns:a16="http://schemas.microsoft.com/office/drawing/2014/main" id="{D53F8C3F-D407-9138-C809-D46E47363A9C}"/>
              </a:ext>
            </a:extLst>
          </p:cNvPr>
          <p:cNvSpPr/>
          <p:nvPr/>
        </p:nvSpPr>
        <p:spPr>
          <a:xfrm>
            <a:off x="8372541" y="4231726"/>
            <a:ext cx="345440" cy="4562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Pil: opadgående 38">
            <a:extLst>
              <a:ext uri="{FF2B5EF4-FFF2-40B4-BE49-F238E27FC236}">
                <a16:creationId xmlns:a16="http://schemas.microsoft.com/office/drawing/2014/main" id="{B6B4407C-43A3-2876-3BCA-3DB0C17C1B9B}"/>
              </a:ext>
            </a:extLst>
          </p:cNvPr>
          <p:cNvSpPr/>
          <p:nvPr/>
        </p:nvSpPr>
        <p:spPr>
          <a:xfrm>
            <a:off x="8837210" y="4254460"/>
            <a:ext cx="345440" cy="37232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Pil: stribet til højre 42">
            <a:extLst>
              <a:ext uri="{FF2B5EF4-FFF2-40B4-BE49-F238E27FC236}">
                <a16:creationId xmlns:a16="http://schemas.microsoft.com/office/drawing/2014/main" id="{8C0F2C27-E60D-F181-D51A-96BA33595781}"/>
              </a:ext>
            </a:extLst>
          </p:cNvPr>
          <p:cNvSpPr/>
          <p:nvPr/>
        </p:nvSpPr>
        <p:spPr>
          <a:xfrm>
            <a:off x="7305040" y="2917133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Rektangel: afrundede hjørner diagonalt 45">
            <a:extLst>
              <a:ext uri="{FF2B5EF4-FFF2-40B4-BE49-F238E27FC236}">
                <a16:creationId xmlns:a16="http://schemas.microsoft.com/office/drawing/2014/main" id="{761D6A69-3801-47D0-FF6F-F932D89A2AD4}"/>
              </a:ext>
            </a:extLst>
          </p:cNvPr>
          <p:cNvSpPr/>
          <p:nvPr/>
        </p:nvSpPr>
        <p:spPr>
          <a:xfrm>
            <a:off x="9937743" y="4107800"/>
            <a:ext cx="2135345" cy="109684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Daglig projektledelse: </a:t>
            </a:r>
            <a:br>
              <a:rPr lang="da-DK" sz="1400" dirty="0"/>
            </a:br>
            <a:r>
              <a:rPr lang="da-DK" sz="1400" dirty="0"/>
              <a:t>Tænketanken Fremtidens Biblioteker</a:t>
            </a:r>
          </a:p>
        </p:txBody>
      </p:sp>
    </p:spTree>
    <p:extLst>
      <p:ext uri="{BB962C8B-B14F-4D97-AF65-F5344CB8AC3E}">
        <p14:creationId xmlns:p14="http://schemas.microsoft.com/office/powerpoint/2010/main" val="271200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81A68-EEF5-1E3E-8D78-904803A9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38200"/>
            <a:ext cx="10515600" cy="4181475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Opmærksomhedspunkter:</a:t>
            </a:r>
            <a:br>
              <a:rPr lang="da-DK" b="1" dirty="0"/>
            </a:br>
            <a:br>
              <a:rPr lang="da-DK" dirty="0"/>
            </a:br>
            <a:r>
              <a:rPr lang="da-DK" dirty="0"/>
              <a:t>Det handler om børnenes </a:t>
            </a:r>
            <a:r>
              <a:rPr lang="da-DK" u="sng" dirty="0"/>
              <a:t>læseglæde</a:t>
            </a:r>
            <a:r>
              <a:rPr lang="da-DK" dirty="0"/>
              <a:t>. </a:t>
            </a:r>
            <a:br>
              <a:rPr lang="da-DK" dirty="0"/>
            </a:br>
            <a:r>
              <a:rPr lang="da-DK" dirty="0"/>
              <a:t>Den er omdrejningspunktet.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Men det handler også om </a:t>
            </a:r>
            <a:r>
              <a:rPr lang="da-DK" u="sng" dirty="0"/>
              <a:t>samarbejdet</a:t>
            </a:r>
            <a:r>
              <a:rPr lang="da-DK" dirty="0"/>
              <a:t> om børnenes læseglæde. Hvordan får vi alle niveauer og aktører til at spille bedre sammen?</a:t>
            </a:r>
          </a:p>
        </p:txBody>
      </p:sp>
    </p:spTree>
    <p:extLst>
      <p:ext uri="{BB962C8B-B14F-4D97-AF65-F5344CB8AC3E}">
        <p14:creationId xmlns:p14="http://schemas.microsoft.com/office/powerpoint/2010/main" val="350030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07027-6CA1-A453-4D75-7D54E494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839" y="1669356"/>
            <a:ext cx="2882265" cy="1759644"/>
          </a:xfrm>
        </p:spPr>
        <p:txBody>
          <a:bodyPr>
            <a:normAutofit fontScale="90000"/>
          </a:bodyPr>
          <a:lstStyle/>
          <a:p>
            <a:r>
              <a:rPr lang="da-DK" dirty="0"/>
              <a:t>Man kan ikke lave et </a:t>
            </a:r>
            <a:r>
              <a:rPr lang="da-DK" dirty="0" err="1"/>
              <a:t>quick</a:t>
            </a:r>
            <a:r>
              <a:rPr lang="da-DK" dirty="0"/>
              <a:t> fix på et </a:t>
            </a:r>
            <a:r>
              <a:rPr lang="da-DK" dirty="0" err="1"/>
              <a:t>wicked</a:t>
            </a:r>
            <a:r>
              <a:rPr lang="da-DK" dirty="0"/>
              <a:t> problem.</a:t>
            </a:r>
          </a:p>
        </p:txBody>
      </p:sp>
      <p:pic>
        <p:nvPicPr>
          <p:cNvPr id="2050" name="Picture 2" descr="Instillagel sprøjte 11 ml steril">
            <a:extLst>
              <a:ext uri="{FF2B5EF4-FFF2-40B4-BE49-F238E27FC236}">
                <a16:creationId xmlns:a16="http://schemas.microsoft.com/office/drawing/2014/main" id="{D407BF91-13B8-5D4C-4988-506579B6A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95" y="782320"/>
            <a:ext cx="6483726" cy="45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5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8026A-016B-A1CF-5BE8-536671BC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873713"/>
          </a:xfrm>
        </p:spPr>
        <p:txBody>
          <a:bodyPr>
            <a:normAutofit/>
          </a:bodyPr>
          <a:lstStyle/>
          <a:p>
            <a:r>
              <a:rPr lang="da-DK" sz="2800" b="1" dirty="0"/>
              <a:t>Vi har 7 målsætninger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2C3606-10C1-0F56-7EE9-FB4E8D60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292772"/>
            <a:ext cx="6586489" cy="4931047"/>
          </a:xfrm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endParaRPr lang="da-DK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Udvikle og udbrede </a:t>
            </a:r>
            <a:r>
              <a:rPr lang="da-DK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nyt vidensgrundlag</a:t>
            </a: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der anvendes i udviklingsarbejdet mellem biblioteker og skoler.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Udvikle ny </a:t>
            </a:r>
            <a:r>
              <a:rPr lang="da-DK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styrket praksis </a:t>
            </a: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tværs af skoler og biblioteker omkring børn og unges læsning, især med fokus på aktiv </a:t>
            </a:r>
            <a:r>
              <a:rPr lang="da-DK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involvering af børn og unge.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Styrke </a:t>
            </a:r>
            <a:r>
              <a:rPr lang="da-DK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samarbejdsmuligheder</a:t>
            </a: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børn og unges læseglæde og læsekultur på lokalt og nationalt niveau.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styrke grundlaget for nøglemedarbejderes </a:t>
            </a:r>
            <a:r>
              <a:rPr lang="da-DK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læse- og litteraturfaglighed.</a:t>
            </a: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Styrke fokus på børn og unges læseglæde og læsekultur i </a:t>
            </a:r>
            <a:r>
              <a:rPr lang="da-DK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kommuners kvalitetsarbejde</a:t>
            </a: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tværs af PLC og folkebiblioteker.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udvikle projektmodel, der sikrer videnstransfer undervejs fra projekt til </a:t>
            </a:r>
            <a:r>
              <a:rPr lang="da-DK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nationalt niveau.</a:t>
            </a: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Styrke den løbende faglige og politiske </a:t>
            </a:r>
            <a:r>
              <a:rPr lang="da-DK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debat</a:t>
            </a:r>
            <a:r>
              <a:rPr lang="da-D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børn og unges læsekultur på både nationalt og lokalt niveau.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 sz="1800" dirty="0"/>
          </a:p>
        </p:txBody>
      </p:sp>
      <p:pic>
        <p:nvPicPr>
          <p:cNvPr id="4" name="Billede 3" descr="Et billede, der indeholder tekst, person, sidder, indendørs&#10;&#10;Automatisk genereret beskrivelse">
            <a:extLst>
              <a:ext uri="{FF2B5EF4-FFF2-40B4-BE49-F238E27FC236}">
                <a16:creationId xmlns:a16="http://schemas.microsoft.com/office/drawing/2014/main" id="{05462D29-326E-A92F-CE39-58C82C4D4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7" r="1081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4666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93BB46-11C3-21B1-CB07-9206D87F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Vil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være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at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understrege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budskabet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82" name="Picture 10" descr="Johannes Sartou's tweet - &quot;Jeg har haft fornøjelsen af at læse @SiggeW ...">
            <a:extLst>
              <a:ext uri="{FF2B5EF4-FFF2-40B4-BE49-F238E27FC236}">
                <a16:creationId xmlns:a16="http://schemas.microsoft.com/office/drawing/2014/main" id="{6ACF3140-EF74-56D3-6860-6F6D1D35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589" y="644630"/>
            <a:ext cx="4176554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entreprenørstaten - bog">
            <a:extLst>
              <a:ext uri="{FF2B5EF4-FFF2-40B4-BE49-F238E27FC236}">
                <a16:creationId xmlns:a16="http://schemas.microsoft.com/office/drawing/2014/main" id="{55193A6D-D7DD-C950-9E1A-6703735C4F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78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3342E-E618-EE44-BBC7-22CF5ECBB5A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07356" y="1876959"/>
            <a:ext cx="9636794" cy="3281450"/>
          </a:xfrm>
        </p:spPr>
        <p:txBody>
          <a:bodyPr/>
          <a:lstStyle/>
          <a:p>
            <a:pPr marL="9525" indent="0">
              <a:buNone/>
            </a:pPr>
            <a:r>
              <a:rPr lang="da-DK" dirty="0"/>
              <a:t>  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BA415-8EDE-9B40-B598-706EBE86E85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en-D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9ADC4E-67D8-10F9-E5AE-C619AE9E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55" y="748033"/>
            <a:ext cx="10455945" cy="709920"/>
          </a:xfrm>
        </p:spPr>
        <p:txBody>
          <a:bodyPr>
            <a:normAutofit fontScale="90000"/>
          </a:bodyPr>
          <a:lstStyle/>
          <a:p>
            <a:r>
              <a:rPr lang="da-DK" sz="4400" dirty="0">
                <a:latin typeface="+mj-lt"/>
              </a:rPr>
              <a:t>En bombe landede den 16. maj 2023</a:t>
            </a:r>
            <a:endParaRPr lang="en-GB" dirty="0">
              <a:latin typeface="+mj-lt"/>
            </a:endParaRPr>
          </a:p>
        </p:txBody>
      </p:sp>
      <p:pic>
        <p:nvPicPr>
          <p:cNvPr id="2" name="Billede 1" descr="Et billede, der indeholder tekst, Font/skrifttype, skærmbillede, Tryk&#10;&#10;Automatisk genereret beskrivelse">
            <a:extLst>
              <a:ext uri="{FF2B5EF4-FFF2-40B4-BE49-F238E27FC236}">
                <a16:creationId xmlns:a16="http://schemas.microsoft.com/office/drawing/2014/main" id="{E0FF1E00-B358-166D-7D38-CA1C02364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4" y="1667455"/>
            <a:ext cx="3547901" cy="47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5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D905F-A023-7587-92D0-905B3378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hovedresultaterne?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B4BA65-8940-6807-BD79-AE8DB86FA4F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4000" y="2483708"/>
            <a:ext cx="9801783" cy="3290927"/>
          </a:xfrm>
        </p:spPr>
        <p:txBody>
          <a:bodyPr>
            <a:normAutofit/>
          </a:bodyPr>
          <a:lstStyle/>
          <a:p>
            <a:pPr marL="9525" indent="0">
              <a:buNone/>
            </a:pPr>
            <a:r>
              <a:rPr lang="da-DK" sz="2400" dirty="0">
                <a:latin typeface="+mj-lt"/>
              </a:rPr>
              <a:t>Danske børns læsekompetencer er stadig i den øvre del af feltet. </a:t>
            </a:r>
            <a:br>
              <a:rPr lang="da-DK" sz="2400" dirty="0">
                <a:latin typeface="+mj-lt"/>
              </a:rPr>
            </a:br>
            <a:r>
              <a:rPr lang="da-DK" sz="2400" dirty="0">
                <a:latin typeface="+mj-lt"/>
              </a:rPr>
              <a:t>Men det går tilbage.</a:t>
            </a:r>
          </a:p>
          <a:p>
            <a:pPr marL="9525" indent="0">
              <a:buNone/>
            </a:pPr>
            <a:r>
              <a:rPr lang="da-DK" sz="2400" dirty="0">
                <a:latin typeface="+mj-lt"/>
              </a:rPr>
              <a:t>Resultatet er signifikant lavere end i alle tidligere PIRLS-undersøgelser.</a:t>
            </a:r>
            <a:br>
              <a:rPr lang="da-DK" sz="2400" dirty="0">
                <a:latin typeface="+mj-lt"/>
              </a:rPr>
            </a:br>
            <a:br>
              <a:rPr lang="da-DK" sz="2400" dirty="0">
                <a:latin typeface="+mj-lt"/>
              </a:rPr>
            </a:br>
            <a:r>
              <a:rPr lang="da-DK" sz="2400" dirty="0">
                <a:latin typeface="+mj-lt"/>
              </a:rPr>
              <a:t>Fem landes elever scorer i gennemsnit signifikant højere end de danske: </a:t>
            </a:r>
            <a:br>
              <a:rPr lang="da-DK" sz="2400" dirty="0">
                <a:latin typeface="+mj-lt"/>
              </a:rPr>
            </a:br>
            <a:r>
              <a:rPr lang="da-DK" sz="2400" dirty="0">
                <a:latin typeface="+mj-lt"/>
              </a:rPr>
              <a:t>Singapore, Hongkong, England, Finland og Polen.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7500E9E-2A1A-D5EB-6B03-841C1EB47EF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07355" y="1457953"/>
            <a:ext cx="10539784" cy="917499"/>
          </a:xfrm>
        </p:spPr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644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17223-CEA5-E129-1788-BAC59A85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latin typeface="+mj-lt"/>
              </a:rPr>
              <a:t>Hvad er hovedresultaterne?</a:t>
            </a:r>
            <a:br>
              <a:rPr lang="da-DK" dirty="0">
                <a:latin typeface="+mj-lt"/>
              </a:rPr>
            </a:br>
            <a:br>
              <a:rPr lang="da-DK" dirty="0">
                <a:latin typeface="+mj-lt"/>
              </a:rPr>
            </a:br>
            <a:r>
              <a:rPr lang="da-DK" b="1" dirty="0">
                <a:latin typeface="+mj-lt"/>
              </a:rPr>
              <a:t>Flere svage læsere: </a:t>
            </a:r>
            <a:br>
              <a:rPr lang="da-DK" b="1" dirty="0">
                <a:latin typeface="+mj-lt"/>
              </a:rPr>
            </a:br>
            <a:r>
              <a:rPr lang="da-DK" dirty="0">
                <a:latin typeface="+mj-lt"/>
              </a:rPr>
              <a:t>Det danske fald kan især </a:t>
            </a:r>
            <a:br>
              <a:rPr lang="da-DK" dirty="0">
                <a:latin typeface="+mj-lt"/>
              </a:rPr>
            </a:br>
            <a:r>
              <a:rPr lang="da-DK" dirty="0">
                <a:latin typeface="+mj-lt"/>
              </a:rPr>
              <a:t>forklares ved, at der er kommet </a:t>
            </a:r>
            <a:br>
              <a:rPr lang="da-DK" dirty="0">
                <a:latin typeface="+mj-lt"/>
              </a:rPr>
            </a:br>
            <a:r>
              <a:rPr lang="da-DK" dirty="0">
                <a:latin typeface="+mj-lt"/>
              </a:rPr>
              <a:t>signifikant flere svage læsere,</a:t>
            </a:r>
            <a:r>
              <a:rPr lang="da-DK" u="sng" dirty="0">
                <a:latin typeface="+mj-lt"/>
              </a:rPr>
              <a:t> </a:t>
            </a:r>
            <a:br>
              <a:rPr lang="da-DK" u="sng" dirty="0">
                <a:latin typeface="+mj-lt"/>
              </a:rPr>
            </a:br>
            <a:r>
              <a:rPr lang="da-DK" dirty="0">
                <a:latin typeface="+mj-lt"/>
              </a:rPr>
              <a:t>især blandt drengene.</a:t>
            </a:r>
            <a:br>
              <a:rPr lang="da-DK" dirty="0">
                <a:latin typeface="+mj-lt"/>
              </a:rPr>
            </a:br>
            <a:br>
              <a:rPr lang="da-DK" dirty="0">
                <a:latin typeface="+mj-lt"/>
              </a:rPr>
            </a:br>
            <a:r>
              <a:rPr lang="da-DK" b="1" dirty="0">
                <a:latin typeface="+mj-lt"/>
              </a:rPr>
              <a:t>Polarisering: </a:t>
            </a:r>
            <a:br>
              <a:rPr lang="da-DK" b="1" dirty="0">
                <a:latin typeface="+mj-lt"/>
              </a:rPr>
            </a:br>
            <a:r>
              <a:rPr lang="da-DK" dirty="0">
                <a:latin typeface="+mj-lt"/>
              </a:rPr>
              <a:t>Afstanden mellem de svageste og </a:t>
            </a:r>
            <a:br>
              <a:rPr lang="da-DK" dirty="0">
                <a:latin typeface="+mj-lt"/>
              </a:rPr>
            </a:br>
            <a:r>
              <a:rPr lang="da-DK" dirty="0">
                <a:latin typeface="+mj-lt"/>
              </a:rPr>
              <a:t>dygtigste læsere er signifikant større i 2021 </a:t>
            </a:r>
            <a:br>
              <a:rPr lang="da-DK" dirty="0">
                <a:latin typeface="+mj-lt"/>
              </a:rPr>
            </a:br>
            <a:r>
              <a:rPr lang="da-DK" dirty="0">
                <a:latin typeface="+mj-lt"/>
              </a:rPr>
              <a:t>end i 2016 og 2011.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411696-AE7E-2ED9-F428-5EA77C46B4B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07355" y="1480930"/>
            <a:ext cx="10539784" cy="4119770"/>
          </a:xfrm>
        </p:spPr>
        <p:txBody>
          <a:bodyPr/>
          <a:lstStyle/>
          <a:p>
            <a:r>
              <a:rPr lang="da-DK" sz="2400" dirty="0">
                <a:latin typeface="+mj-lt"/>
              </a:rPr>
              <a:t> </a:t>
            </a:r>
            <a:br>
              <a:rPr lang="da-DK" sz="2400" dirty="0">
                <a:latin typeface="+mj-lt"/>
              </a:rPr>
            </a:br>
            <a:endParaRPr lang="da-DK" dirty="0">
              <a:latin typeface="+mj-lt"/>
            </a:endParaRPr>
          </a:p>
        </p:txBody>
      </p:sp>
      <p:pic>
        <p:nvPicPr>
          <p:cNvPr id="5" name="Billede 4" descr="Et billede, der indeholder tekst, Font/skrifttype, skærmbillede, Tryk&#10;&#10;Automatisk genereret beskrivelse">
            <a:extLst>
              <a:ext uri="{FF2B5EF4-FFF2-40B4-BE49-F238E27FC236}">
                <a16:creationId xmlns:a16="http://schemas.microsoft.com/office/drawing/2014/main" id="{90CA3775-157F-B6DF-1216-C675F26CB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99" y="210122"/>
            <a:ext cx="2523801" cy="33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0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9B928-199A-2972-D3F3-59A468A0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står skidt til med læseglæden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4B1BFDE-52C9-7103-8DC6-ADFE7102690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07355" y="2107097"/>
            <a:ext cx="9474869" cy="2951920"/>
          </a:xfrm>
        </p:spPr>
        <p:txBody>
          <a:bodyPr>
            <a:noAutofit/>
          </a:bodyPr>
          <a:lstStyle/>
          <a:p>
            <a:pPr marL="9525" indent="0">
              <a:buNone/>
            </a:pPr>
            <a:r>
              <a:rPr lang="da-DK" sz="2800" dirty="0">
                <a:latin typeface="+mj-lt"/>
              </a:rPr>
              <a:t>Danske elevers læseglæde er faldet signifikant siden 2016. </a:t>
            </a:r>
          </a:p>
          <a:p>
            <a:pPr marL="9525" indent="0">
              <a:buNone/>
            </a:pPr>
            <a:r>
              <a:rPr lang="da-DK" sz="2800" dirty="0">
                <a:latin typeface="+mj-lt"/>
              </a:rPr>
              <a:t>Hver 7. elev kan rigtig godt lide at læse. I 2016 var det hver 5.  </a:t>
            </a:r>
          </a:p>
          <a:p>
            <a:pPr marL="9525" indent="0">
              <a:buNone/>
            </a:pPr>
            <a:r>
              <a:rPr lang="da-DK" sz="2800" dirty="0">
                <a:latin typeface="+mj-lt"/>
              </a:rPr>
              <a:t>De elever, der ikke kan lide at læse, har den laveste gennemsnitlige læsescore.</a:t>
            </a:r>
          </a:p>
          <a:p>
            <a:pPr marL="9525" indent="0">
              <a:buNone/>
            </a:pPr>
            <a:r>
              <a:rPr lang="da-DK" sz="2800" dirty="0">
                <a:latin typeface="+mj-lt"/>
              </a:rPr>
              <a:t>Danmark og Norge er de to lande i hele undersøgelsen, der har færrest elever, som rigtig godt kan lide at læse.</a:t>
            </a:r>
          </a:p>
          <a:p>
            <a:pPr marL="9525" indent="0">
              <a:buNone/>
            </a:pPr>
            <a:endParaRPr lang="da-DK" sz="2800" dirty="0">
              <a:latin typeface="+mj-lt"/>
            </a:endParaRPr>
          </a:p>
          <a:p>
            <a:pPr marL="9525" indent="0">
              <a:buNone/>
            </a:pPr>
            <a:r>
              <a:rPr lang="da-DK" sz="1800" dirty="0">
                <a:latin typeface="+mj-lt"/>
              </a:rPr>
              <a:t>Pixi-version af PIRLS 2021: https://dpu.au.dk/fileadmin/edu/Forskningsprojekter/PIRLS/PIRLS_2021/PIRLS_2021_SHORT.pdf</a:t>
            </a:r>
            <a:r>
              <a:rPr lang="en-US" sz="1800" dirty="0"/>
              <a:t> </a:t>
            </a:r>
            <a:endParaRPr lang="da-DK" sz="1800" dirty="0">
              <a:latin typeface="+mj-lt"/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C5B385-AB7C-94A7-996E-6C6A4AB55BC9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4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26557-A478-25CF-A22F-666818BA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0" y="652250"/>
            <a:ext cx="3998700" cy="697447"/>
          </a:xfrm>
        </p:spPr>
        <p:txBody>
          <a:bodyPr>
            <a:normAutofit fontScale="90000"/>
          </a:bodyPr>
          <a:lstStyle/>
          <a:p>
            <a:r>
              <a:rPr lang="da-DK" sz="3600" b="1" dirty="0">
                <a:latin typeface="+mj-lt"/>
              </a:rPr>
              <a:t>National indsats for børn og unges læseglæde: Et styrket samarbejde mellem de pædagogiske læringscentre og folkebibliotekerne </a:t>
            </a:r>
            <a:br>
              <a:rPr lang="da-DK" sz="3600" b="1" dirty="0">
                <a:latin typeface="+mj-lt"/>
              </a:rPr>
            </a:br>
            <a:r>
              <a:rPr lang="da-DK" sz="3600" b="1" dirty="0">
                <a:latin typeface="+mj-lt"/>
              </a:rPr>
              <a:t>2023-2025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A4CBB9-A50F-172D-EAF2-2220B5BD43AF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3CDB85-CF84-0EE5-7401-A5AA57F7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62775" cy="52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70914D4-0C7C-4C69-9089-59667E768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0"/>
            <a:ext cx="6962775" cy="52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5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4" name="Rectangle 309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7C4D0A3-5F60-4059-02A9-E077F7715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17044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5" name="Rectangle 310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F4A7C4-35EA-F533-5F0C-5F4B6815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a-DK" sz="4000" dirty="0"/>
              <a:t>35 kommuner </a:t>
            </a:r>
            <a:br>
              <a:rPr lang="da-DK" sz="4000" dirty="0"/>
            </a:br>
            <a:r>
              <a:rPr lang="da-DK" sz="4000" dirty="0"/>
              <a:t>er ombord</a:t>
            </a:r>
          </a:p>
        </p:txBody>
      </p:sp>
      <p:sp>
        <p:nvSpPr>
          <p:cNvPr id="3090" name="Content Placeholder 3077">
            <a:extLst>
              <a:ext uri="{FF2B5EF4-FFF2-40B4-BE49-F238E27FC236}">
                <a16:creationId xmlns:a16="http://schemas.microsoft.com/office/drawing/2014/main" id="{862A0702-F40B-2EA8-E6FD-3884BC9D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17 </a:t>
            </a:r>
            <a:r>
              <a:rPr lang="en-US" sz="2000" dirty="0" err="1">
                <a:latin typeface="+mj-lt"/>
              </a:rPr>
              <a:t>indsatskommuner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18 </a:t>
            </a:r>
            <a:r>
              <a:rPr lang="en-US" sz="2000" dirty="0" err="1">
                <a:latin typeface="+mj-lt"/>
              </a:rPr>
              <a:t>følgekommuner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Vi </a:t>
            </a:r>
            <a:r>
              <a:rPr lang="en-US" sz="2000" dirty="0" err="1">
                <a:latin typeface="+mj-lt"/>
              </a:rPr>
              <a:t>tilrettelægger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også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formidling</a:t>
            </a:r>
            <a:r>
              <a:rPr lang="en-US" sz="2000" dirty="0">
                <a:latin typeface="+mj-lt"/>
              </a:rPr>
              <a:t> og </a:t>
            </a:r>
            <a:r>
              <a:rPr lang="en-US" sz="2000" dirty="0" err="1">
                <a:latin typeface="+mj-lt"/>
              </a:rPr>
              <a:t>aktiviteter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sådan</a:t>
            </a:r>
            <a:r>
              <a:rPr lang="en-US" sz="2000" dirty="0">
                <a:latin typeface="+mj-lt"/>
              </a:rPr>
              <a:t> at alle </a:t>
            </a:r>
            <a:r>
              <a:rPr lang="en-US" sz="2000" dirty="0" err="1">
                <a:latin typeface="+mj-lt"/>
              </a:rPr>
              <a:t>interesserede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kommuner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løbende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hente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viden</a:t>
            </a:r>
            <a:r>
              <a:rPr lang="en-US" sz="2000" dirty="0">
                <a:latin typeface="+mj-lt"/>
              </a:rPr>
              <a:t> og inspiration fra </a:t>
            </a:r>
            <a:r>
              <a:rPr lang="en-US" sz="2000" dirty="0" err="1">
                <a:latin typeface="+mj-lt"/>
              </a:rPr>
              <a:t>projektet</a:t>
            </a:r>
            <a:r>
              <a:rPr lang="en-US" sz="20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042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7F28D-223D-D637-0C13-865AE64E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17 indsatskommuner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C0DEBB22-6FF4-A133-C8DD-89075702E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380758"/>
              </p:ext>
            </p:extLst>
          </p:nvPr>
        </p:nvGraphicFramePr>
        <p:xfrm>
          <a:off x="838200" y="1387476"/>
          <a:ext cx="4991100" cy="527050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57425">
                  <a:extLst>
                    <a:ext uri="{9D8B030D-6E8A-4147-A177-3AD203B41FA5}">
                      <a16:colId xmlns:a16="http://schemas.microsoft.com/office/drawing/2014/main" val="3591675595"/>
                    </a:ext>
                  </a:extLst>
                </a:gridCol>
                <a:gridCol w="2733675">
                  <a:extLst>
                    <a:ext uri="{9D8B030D-6E8A-4147-A177-3AD203B41FA5}">
                      <a16:colId xmlns:a16="http://schemas.microsoft.com/office/drawing/2014/main" val="2103126859"/>
                    </a:ext>
                  </a:extLst>
                </a:gridCol>
              </a:tblGrid>
              <a:tr h="605570">
                <a:tc>
                  <a:txBody>
                    <a:bodyPr/>
                    <a:lstStyle/>
                    <a:p>
                      <a:r>
                        <a:rPr lang="da-DK" sz="1600" dirty="0"/>
                        <a:t>Esbjerg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Rebild</a:t>
                      </a:r>
                      <a:br>
                        <a:rPr lang="da-DK" sz="1600" dirty="0"/>
                      </a:b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303992"/>
                  </a:ext>
                </a:extLst>
              </a:tr>
              <a:tr h="512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Gentofte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Rødovre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54618"/>
                  </a:ext>
                </a:extLst>
              </a:tr>
              <a:tr h="605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Hjørring </a:t>
                      </a:r>
                      <a:br>
                        <a:rPr lang="da-DK" sz="1600" dirty="0"/>
                      </a:b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Silkeborg</a:t>
                      </a:r>
                      <a:br>
                        <a:rPr lang="da-DK" sz="1600" dirty="0"/>
                      </a:b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13006"/>
                  </a:ext>
                </a:extLst>
              </a:tr>
              <a:tr h="605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Ikast-Brande</a:t>
                      </a:r>
                      <a:br>
                        <a:rPr lang="da-DK" sz="1600" dirty="0"/>
                      </a:b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Slagelse </a:t>
                      </a:r>
                      <a:br>
                        <a:rPr lang="da-DK" sz="1600" dirty="0"/>
                      </a:b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77544"/>
                  </a:ext>
                </a:extLst>
              </a:tr>
              <a:tr h="605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Kerteminde </a:t>
                      </a:r>
                      <a:br>
                        <a:rPr lang="da-DK" sz="1600" dirty="0"/>
                      </a:b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Stevns </a:t>
                      </a:r>
                      <a:br>
                        <a:rPr lang="da-DK" sz="1600" dirty="0"/>
                      </a:b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472959"/>
                  </a:ext>
                </a:extLst>
              </a:tr>
              <a:tr h="865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Kolding </a:t>
                      </a:r>
                      <a:br>
                        <a:rPr lang="da-DK" sz="1600" dirty="0"/>
                      </a:br>
                      <a:endParaRPr lang="da-DK" sz="1600" dirty="0"/>
                    </a:p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Tønder </a:t>
                      </a:r>
                      <a:br>
                        <a:rPr lang="da-DK" sz="1600" dirty="0"/>
                      </a:b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608275"/>
                  </a:ext>
                </a:extLst>
              </a:tr>
              <a:tr h="605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Langeland </a:t>
                      </a:r>
                      <a:br>
                        <a:rPr lang="da-DK" sz="1600" dirty="0"/>
                      </a:b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Vejen</a:t>
                      </a:r>
                      <a:br>
                        <a:rPr lang="da-DK" sz="1600" dirty="0"/>
                      </a:b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407649"/>
                  </a:ext>
                </a:extLst>
              </a:tr>
              <a:tr h="865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Odder </a:t>
                      </a:r>
                      <a:br>
                        <a:rPr lang="da-DK" sz="1600" dirty="0"/>
                      </a:b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Viborg</a:t>
                      </a:r>
                      <a:br>
                        <a:rPr lang="da-DK" sz="1600" dirty="0"/>
                      </a:br>
                      <a:endParaRPr lang="da-DK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Aalborg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30392"/>
                  </a:ext>
                </a:extLst>
              </a:tr>
            </a:tbl>
          </a:graphicData>
        </a:graphic>
      </p:graphicFrame>
      <p:pic>
        <p:nvPicPr>
          <p:cNvPr id="7" name="Billede 6" descr="Et billede, der indeholder tekst, visitkort, Font/skrifttype, logo&#10;&#10;Automatisk genereret beskrivelse">
            <a:extLst>
              <a:ext uri="{FF2B5EF4-FFF2-40B4-BE49-F238E27FC236}">
                <a16:creationId xmlns:a16="http://schemas.microsoft.com/office/drawing/2014/main" id="{454B00AC-A73E-49D4-4FAC-D3F99CD06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4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7E6DC-99F5-ECB0-D1CF-7BD0E476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18 følgekommuner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A4812EC4-C8BC-FD4E-40D9-D53CEAD89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038984"/>
              </p:ext>
            </p:extLst>
          </p:nvPr>
        </p:nvGraphicFramePr>
        <p:xfrm>
          <a:off x="838200" y="1825625"/>
          <a:ext cx="6724650" cy="3754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2325">
                  <a:extLst>
                    <a:ext uri="{9D8B030D-6E8A-4147-A177-3AD203B41FA5}">
                      <a16:colId xmlns:a16="http://schemas.microsoft.com/office/drawing/2014/main" val="2261066340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3741368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75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dirty="0"/>
                        <a:t>Brøndby 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Brønderslev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Dansk Centralbibliotek for Sydslesvig 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Dragør 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Frederiksberg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Glostrup 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Gribskov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Horsens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Ringkøbing-Skjern</a:t>
                      </a:r>
                    </a:p>
                    <a:p>
                      <a:pPr marL="0" indent="0">
                        <a:buNone/>
                      </a:pPr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dirty="0"/>
                        <a:t>Roskilde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Sorø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Vesthimmerland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Aabenraa 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Furesø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Gladsaxe 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Holbæk 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Solrød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/>
                        <a:t>Hedensted</a:t>
                      </a:r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452271"/>
                  </a:ext>
                </a:extLst>
              </a:tr>
            </a:tbl>
          </a:graphicData>
        </a:graphic>
      </p:graphicFrame>
      <p:pic>
        <p:nvPicPr>
          <p:cNvPr id="6" name="Billede 5" descr="Et billede, der indeholder tekst, visitkort, Font/skrifttype, logo&#10;&#10;Automatisk genereret beskrivelse">
            <a:extLst>
              <a:ext uri="{FF2B5EF4-FFF2-40B4-BE49-F238E27FC236}">
                <a16:creationId xmlns:a16="http://schemas.microsoft.com/office/drawing/2014/main" id="{E11D8F67-1A9D-1238-E560-8235DD055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03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468F965CD0E46B19593B14439F188" ma:contentTypeVersion="16" ma:contentTypeDescription="Opret et nyt dokument." ma:contentTypeScope="" ma:versionID="36658daeab80a986878ab6dfc9058f10">
  <xsd:schema xmlns:xsd="http://www.w3.org/2001/XMLSchema" xmlns:xs="http://www.w3.org/2001/XMLSchema" xmlns:p="http://schemas.microsoft.com/office/2006/metadata/properties" xmlns:ns2="3698363b-ef1e-4f8b-a30a-8cd0e7919661" xmlns:ns3="601d1014-e49c-4a1f-8d2d-d39fbe13f807" targetNamespace="http://schemas.microsoft.com/office/2006/metadata/properties" ma:root="true" ma:fieldsID="b8be330d80f65391b0b0e9897b2026cd" ns2:_="" ns3:_="">
    <xsd:import namespace="3698363b-ef1e-4f8b-a30a-8cd0e7919661"/>
    <xsd:import namespace="601d1014-e49c-4a1f-8d2d-d39fbe13f8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8363b-ef1e-4f8b-a30a-8cd0e7919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f430f6e-170f-4fcc-b945-c2cc09da1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d1014-e49c-4a1f-8d2d-d39fbe13f8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591570-eeee-4845-87a6-0a41a855ea19}" ma:internalName="TaxCatchAll" ma:showField="CatchAllData" ma:web="601d1014-e49c-4a1f-8d2d-d39fbe13f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6C24CC-813F-47BC-8118-D787C45B28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37CAD0-5DFC-43FB-A8B4-22B1D3A70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8363b-ef1e-4f8b-a30a-8cd0e7919661"/>
    <ds:schemaRef ds:uri="601d1014-e49c-4a1f-8d2d-d39fbe13f8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701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Office-tema</vt:lpstr>
      <vt:lpstr>  Hovedresultater fra undersøgelsen PIRLS 2021 og status på ”National indsats for børn og unges læseglæde: Et styrket samarbejde mellem de pædagogiske læringscentre og folkebibliotekerne”   Møde i Danmarks Biblioteksforenings Læringsudvalg, mandag den 12. juni 2023 Lisbet Vestergaard, Tænketanken Fremtidens Biblioteker   </vt:lpstr>
      <vt:lpstr>En bombe landede den 16. maj 2023</vt:lpstr>
      <vt:lpstr>Hvad er hovedresultaterne?</vt:lpstr>
      <vt:lpstr>Hvad er hovedresultaterne?  Flere svage læsere:  Det danske fald kan især  forklares ved, at der er kommet  signifikant flere svage læsere,  især blandt drengene.  Polarisering:  Afstanden mellem de svageste og  dygtigste læsere er signifikant større i 2021  end i 2016 og 2011.</vt:lpstr>
      <vt:lpstr>Det står skidt til med læseglæden</vt:lpstr>
      <vt:lpstr>National indsats for børn og unges læseglæde: Et styrket samarbejde mellem de pædagogiske læringscentre og folkebibliotekerne  2023-2025</vt:lpstr>
      <vt:lpstr>35 kommuner  er ombord</vt:lpstr>
      <vt:lpstr>17 indsatskommuner</vt:lpstr>
      <vt:lpstr>18 følgekommuner</vt:lpstr>
      <vt:lpstr>Praksisfeltet: Der hvor udviklingen sker</vt:lpstr>
      <vt:lpstr>Alt det omkring praksisfeltet </vt:lpstr>
      <vt:lpstr>Opmærksomhedspunkter:  Det handler om børnenes læseglæde.  Den er omdrejningspunktet.   Men det handler også om samarbejdet om børnenes læseglæde. Hvordan får vi alle niveauer og aktører til at spille bedre sammen?</vt:lpstr>
      <vt:lpstr>Man kan ikke lave et quick fix på et wicked problem.</vt:lpstr>
      <vt:lpstr>Vi har 7 målsætninger</vt:lpstr>
      <vt:lpstr>Vil I være med til at understrege budskabet?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Lotte Hviid Dhyrbye</dc:creator>
  <cp:lastModifiedBy>Michel Steen-Hansen</cp:lastModifiedBy>
  <cp:revision>31</cp:revision>
  <dcterms:created xsi:type="dcterms:W3CDTF">2023-01-09T13:34:11Z</dcterms:created>
  <dcterms:modified xsi:type="dcterms:W3CDTF">2023-06-12T07:40:31Z</dcterms:modified>
</cp:coreProperties>
</file>