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70FF"/>
    <a:srgbClr val="FFE872"/>
    <a:srgbClr val="1D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9346D-680D-0619-5B4F-FE2E6733A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9EE3DB4-6CC7-35B5-F95A-09C5359FB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4E2B8A-3384-6138-31F7-5CFBF8BF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AE4E-3636-4604-91C2-C7696241BC4C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7FFBE46-FB15-AB15-4DBC-CA4D907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A62440-5A50-9B58-8396-1FBAE861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79D7-FAB4-4782-B0EE-6602F4E3EE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03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90422-4115-D069-FB16-5234A15D6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BB86EFD-7C14-52F7-0046-403156E5F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B22CD8-A249-6359-B35E-8DE81F2C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AE4E-3636-4604-91C2-C7696241BC4C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358022-6859-764C-1D45-D4F44187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6E1D83-CEE3-A1BA-3904-238C592C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79D7-FAB4-4782-B0EE-6602F4E3EE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581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AD837A7-7E92-C40F-059A-D300AB9B2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2A9A164-FD23-E7BC-147C-8C3187C1A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0A71D7-5C96-585F-8E1C-B38F9F09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AE4E-3636-4604-91C2-C7696241BC4C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A5FD59-15B2-F9E6-FBD6-F1945F5C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D4161E-1E3D-E9FB-9238-FD910500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79D7-FAB4-4782-B0EE-6602F4E3EE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540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1C6D6-2740-1249-3301-BEC98882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074A0A-ADC3-3F8B-19F9-D47C66D7E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45CA99-B7D8-695D-B5D5-ED34B3DB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AE4E-3636-4604-91C2-C7696241BC4C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3BC5BB7-B876-1C1F-5539-88C06B09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5F7C9D-14DB-ECF1-28B9-9AA2BCFC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79D7-FAB4-4782-B0EE-6602F4E3EE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535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8AFBB-0658-42DC-3D1F-68B21DE9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F0FEE8-559C-0646-A1B1-6CE668568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203223-4FC8-8D40-236A-42E654C8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AE4E-3636-4604-91C2-C7696241BC4C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208A97-3F5D-B94C-40FF-F9486A40A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553113-E0EA-7BDF-01A0-ABF2A53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79D7-FAB4-4782-B0EE-6602F4E3EE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664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B3D15-506F-831C-6B56-D5D4E4BD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45CD3D-E114-E9F3-7DA6-6A7A53303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9021130-0053-1267-F53B-0E3177068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A5C85A4-C0AF-011C-E3B7-1648ED39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AE4E-3636-4604-91C2-C7696241BC4C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CF7391-A523-947C-F981-9EBC7F79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356854B-6DAF-A402-8FEE-65958CE1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79D7-FAB4-4782-B0EE-6602F4E3EE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105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BC512-7515-1BBC-1526-605CD66F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704D69-F5E7-F8A2-72C6-0F0241AF7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A2DF10E-97A5-D2A0-9057-4F12BCE2F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A4E6566-C081-49E8-5FFC-52E0CE7BD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ACC9ACF-2C33-A622-6A2F-0E5A7694D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1075BAD-B479-832F-BE7C-0DC9EE80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AE4E-3636-4604-91C2-C7696241BC4C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8A2E78-41BC-076D-4E2F-544B6FBC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5AD9CB6-B719-B216-1A7D-E8EA9C06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79D7-FAB4-4782-B0EE-6602F4E3EE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057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604CF-AF7E-C745-607E-5597BD38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B185740-9B6C-2656-B06D-69A54A80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AE4E-3636-4604-91C2-C7696241BC4C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DD45550-B0EB-738D-CF0E-553993B0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75BE04A-B3D6-F795-F39D-A521D46A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79D7-FAB4-4782-B0EE-6602F4E3EE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89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E744A7B-1B72-134C-BB76-E89166827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AE4E-3636-4604-91C2-C7696241BC4C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79CC12A-AD55-4C26-6CFC-EF9B008F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C6723BE-A576-856E-79CB-1BF601C5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79D7-FAB4-4782-B0EE-6602F4E3EE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230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46C16-0BCB-4FF7-2E95-BB6B0D7C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626DB5-EBD7-8379-2BDC-0C81E633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B995D73-2F8E-5192-7E63-7A99BE4D1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CA5F734-71FF-7144-9853-1137F1FBC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AE4E-3636-4604-91C2-C7696241BC4C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8EBC99A-04EE-80B5-9DB2-96378D4F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BDCDBDB-BE30-56CC-5280-D242BC14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79D7-FAB4-4782-B0EE-6602F4E3EE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726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1DB35-86F2-7D9D-10A4-C964EC5C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3BD5716-F1C2-C9AA-2785-9CDEA8332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561F0DC-B652-C1E6-FB5C-0DE6AE47F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2B3498B-1CE9-D5AA-9B88-4C47D27FB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AE4E-3636-4604-91C2-C7696241BC4C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1BB411-8858-8DA1-2113-322500E8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DFDF05-9B23-777E-86C0-11FA8E1E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79D7-FAB4-4782-B0EE-6602F4E3EE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3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E19276C-5D3E-22EE-82AC-A5B33FD8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3A4C67-A4F7-D901-7B84-6FD809C53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474DF4-DB96-FB59-EF8F-BA5061ED7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AAE4E-3636-4604-91C2-C7696241BC4C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8B5C65-CEDD-44D9-560E-BE0BE20E1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A5EE86-CDD6-6969-EC5E-CADF3EDBF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79D7-FAB4-4782-B0EE-6602F4E3EE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745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masamarbejde.dk/alle-temaer/read-hour/readhour/" TargetMode="External"/><Relationship Id="rId2" Type="http://schemas.openxmlformats.org/officeDocument/2006/relationships/hyperlink" Target="mailto:maria.sjoeblom@aalborg.d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australiareads.org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0.png"/><Relationship Id="rId4" Type="http://schemas.openxmlformats.org/officeDocument/2006/relationships/hyperlink" Target="https://www.publicdomainpictures.net/en/view-image.php?image=119661&amp;picture=denmark-fla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B92DDA60-D9CA-9D4F-48F0-75654B784DDA}"/>
              </a:ext>
            </a:extLst>
          </p:cNvPr>
          <p:cNvSpPr txBox="1"/>
          <p:nvPr/>
        </p:nvSpPr>
        <p:spPr>
          <a:xfrm>
            <a:off x="6858000" y="0"/>
            <a:ext cx="5334000" cy="6858000"/>
          </a:xfrm>
          <a:prstGeom prst="rect">
            <a:avLst/>
          </a:prstGeom>
          <a:solidFill>
            <a:srgbClr val="FFE87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E2068A-C3C7-B6E8-3548-98E6242F4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1947" y="858110"/>
            <a:ext cx="4186106" cy="5874056"/>
          </a:xfrm>
        </p:spPr>
        <p:txBody>
          <a:bodyPr>
            <a:normAutofit fontScale="90000"/>
          </a:bodyPr>
          <a:lstStyle/>
          <a:p>
            <a:r>
              <a:rPr lang="da-DK" sz="4500" dirty="0">
                <a:solidFill>
                  <a:schemeClr val="accent6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Vil din organisation være med?</a:t>
            </a:r>
            <a:br>
              <a:rPr lang="da-DK" sz="4500" dirty="0">
                <a:solidFill>
                  <a:schemeClr val="accent6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br>
              <a:rPr lang="da-DK" sz="4500" dirty="0">
                <a:solidFill>
                  <a:schemeClr val="accent6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da-DK" sz="4500" dirty="0">
                <a:solidFill>
                  <a:schemeClr val="accent6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2023</a:t>
            </a:r>
            <a:br>
              <a:rPr lang="da-DK" sz="4500" dirty="0">
                <a:solidFill>
                  <a:schemeClr val="accent6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da-DK" sz="4500" dirty="0">
                <a:solidFill>
                  <a:schemeClr val="accent6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2024</a:t>
            </a:r>
            <a:br>
              <a:rPr lang="da-DK" sz="4500" dirty="0">
                <a:solidFill>
                  <a:schemeClr val="accent6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da-DK" sz="4500" dirty="0">
                <a:solidFill>
                  <a:schemeClr val="accent6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2025</a:t>
            </a:r>
            <a:br>
              <a:rPr lang="da-DK" sz="4500" dirty="0">
                <a:solidFill>
                  <a:schemeClr val="accent6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da-DK" sz="4500" dirty="0">
                <a:solidFill>
                  <a:schemeClr val="accent6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2026</a:t>
            </a:r>
            <a:br>
              <a:rPr lang="da-DK" sz="4500" dirty="0">
                <a:solidFill>
                  <a:schemeClr val="accent6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da-DK" sz="4500" dirty="0">
                <a:solidFill>
                  <a:schemeClr val="accent6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….</a:t>
            </a:r>
            <a:br>
              <a:rPr lang="da-DK" sz="4500" dirty="0">
                <a:solidFill>
                  <a:schemeClr val="accent6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br>
              <a:rPr lang="da-DK" sz="1600" dirty="0">
                <a:solidFill>
                  <a:srgbClr val="1D404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br>
              <a:rPr lang="da-DK" sz="1600" dirty="0">
                <a:solidFill>
                  <a:srgbClr val="1D404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da-DK" sz="1600" b="1" dirty="0">
                <a:solidFill>
                  <a:srgbClr val="1D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Tovholder Maria Sjøblom</a:t>
            </a:r>
            <a:br>
              <a:rPr lang="da-DK" sz="1600" b="1" dirty="0">
                <a:solidFill>
                  <a:srgbClr val="1D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b="1" dirty="0">
                <a:solidFill>
                  <a:srgbClr val="1D404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maria.sjoeblom@aalborg.dk</a:t>
            </a:r>
            <a:br>
              <a:rPr lang="da-DK" sz="1600" b="1" dirty="0">
                <a:solidFill>
                  <a:srgbClr val="1D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sz="1600" b="1" dirty="0">
                <a:solidFill>
                  <a:srgbClr val="1D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b="1" dirty="0">
                <a:solidFill>
                  <a:srgbClr val="1D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Grafisk pakke: </a:t>
            </a:r>
            <a:br>
              <a:rPr lang="da-DK" sz="1600" b="1" dirty="0">
                <a:solidFill>
                  <a:srgbClr val="1D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b="1" dirty="0" err="1">
                <a:solidFill>
                  <a:srgbClr val="1D404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ReadHour</a:t>
            </a:r>
            <a:r>
              <a:rPr lang="da-DK" sz="1600" b="1" dirty="0">
                <a:solidFill>
                  <a:srgbClr val="1D404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(temasamarbejde.dk)</a:t>
            </a:r>
            <a:endParaRPr lang="da-DK" sz="1600" b="1" dirty="0">
              <a:solidFill>
                <a:srgbClr val="1D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lede 6" descr="Et billede, der indeholder tekst, Font/skrifttype, skærmbillede, logo&#10;&#10;Automatisk genereret beskrivelse">
            <a:extLst>
              <a:ext uri="{FF2B5EF4-FFF2-40B4-BE49-F238E27FC236}">
                <a16:creationId xmlns:a16="http://schemas.microsoft.com/office/drawing/2014/main" id="{3716D2A5-583C-1385-AFBA-1FEEB198C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263EA245-46FA-051B-61AD-5DDB8127FFA6}"/>
              </a:ext>
            </a:extLst>
          </p:cNvPr>
          <p:cNvSpPr txBox="1"/>
          <p:nvPr/>
        </p:nvSpPr>
        <p:spPr>
          <a:xfrm>
            <a:off x="587229" y="5905850"/>
            <a:ext cx="620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800" dirty="0">
                <a:solidFill>
                  <a:srgbClr val="6D70FF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Danmarks Biblioteksforening</a:t>
            </a:r>
            <a:br>
              <a:rPr lang="da-DK" sz="1800" dirty="0">
                <a:solidFill>
                  <a:srgbClr val="6D70FF"/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da-DK" sz="1800" dirty="0">
                <a:solidFill>
                  <a:srgbClr val="6D70FF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Centralbibliotekernes </a:t>
            </a:r>
            <a:r>
              <a:rPr lang="da-DK" sz="1800" dirty="0" err="1">
                <a:solidFill>
                  <a:srgbClr val="6D70FF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temasamarbejde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737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7B765-F246-E093-3052-2B025260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DFA233-7EA7-CB8E-60BB-04AFAD943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EB8342-BB1E-966E-0A2F-2F4BF5CD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t="15237" r="18901" b="7527"/>
          <a:stretch>
            <a:fillRect/>
          </a:stretch>
        </p:blipFill>
        <p:spPr bwMode="auto">
          <a:xfrm>
            <a:off x="-1588" y="-1"/>
            <a:ext cx="1228605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E0811D0-2617-4C9E-9981-5A4FAF9C2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73" y="4755360"/>
            <a:ext cx="1782070" cy="176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0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04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C16D439-5AF4-4EA7-84B5-F4B7EA0E8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976038-D188-488D-8373-B7F753ED9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04833" cy="6858000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F1FDCEC-BE92-1048-8882-CFFD33D8A6A4}"/>
              </a:ext>
            </a:extLst>
          </p:cNvPr>
          <p:cNvSpPr txBox="1"/>
          <p:nvPr/>
        </p:nvSpPr>
        <p:spPr>
          <a:xfrm>
            <a:off x="293614" y="78646"/>
            <a:ext cx="5047947" cy="6795083"/>
          </a:xfrm>
          <a:prstGeom prst="rect">
            <a:avLst/>
          </a:prstGeom>
          <a:solidFill>
            <a:srgbClr val="1D404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E872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Global </a:t>
            </a:r>
            <a:r>
              <a:rPr lang="en-US" sz="4000" dirty="0" err="1">
                <a:solidFill>
                  <a:srgbClr val="FFE872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kampagne</a:t>
            </a:r>
            <a:endParaRPr lang="en-US" sz="4000" dirty="0">
              <a:solidFill>
                <a:srgbClr val="FFE872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1600" b="0" i="0" dirty="0">
                <a:solidFill>
                  <a:srgbClr val="FFE872"/>
                </a:solidFill>
                <a:effectLst/>
              </a:rPr>
            </a:br>
            <a:r>
              <a:rPr lang="en-US" sz="1600" b="0" i="0" dirty="0">
                <a:solidFill>
                  <a:srgbClr val="FFE872"/>
                </a:solidFill>
                <a:effectLst/>
              </a:rPr>
              <a:t>The Children and Youth Foundation i Finland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koordinerer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fejringen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af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FN’s International Literacy Day d.  8 September,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hvor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man </a:t>
            </a:r>
            <a:r>
              <a:rPr lang="en-US" sz="1600" dirty="0" err="1">
                <a:solidFill>
                  <a:srgbClr val="FFE872"/>
                </a:solidFill>
              </a:rPr>
              <a:t>bl.a</a:t>
            </a:r>
            <a:r>
              <a:rPr lang="en-US" sz="1600" dirty="0">
                <a:solidFill>
                  <a:srgbClr val="FFE872"/>
                </a:solidFill>
              </a:rPr>
              <a:t>. 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holder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en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fælles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læsestund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.</a:t>
            </a:r>
            <a:br>
              <a:rPr lang="en-US" sz="1600" b="0" i="0" dirty="0">
                <a:solidFill>
                  <a:srgbClr val="FFE872"/>
                </a:solidFill>
                <a:effectLst/>
              </a:rPr>
            </a:br>
            <a:r>
              <a:rPr lang="en-US" sz="1600" dirty="0">
                <a:solidFill>
                  <a:srgbClr val="FFE872"/>
                </a:solidFill>
              </a:rPr>
              <a:t>Finland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har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sidste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år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udbredt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konceptet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til England, Sverige, Norge </a:t>
            </a:r>
            <a:r>
              <a:rPr lang="en-US" sz="1600" dirty="0">
                <a:solidFill>
                  <a:srgbClr val="FFE872"/>
                </a:solidFill>
              </a:rPr>
              <a:t>og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Estland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.  </a:t>
            </a:r>
            <a:r>
              <a:rPr lang="en-US" sz="1600" dirty="0">
                <a:solidFill>
                  <a:srgbClr val="FFE872"/>
                </a:solidFill>
              </a:rPr>
              <a:t>Logo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og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grafik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deles.</a:t>
            </a:r>
            <a:br>
              <a:rPr lang="en-US" sz="1600" b="0" i="0" dirty="0">
                <a:solidFill>
                  <a:srgbClr val="FFE872"/>
                </a:solidFill>
                <a:effectLst/>
              </a:rPr>
            </a:br>
            <a:br>
              <a:rPr lang="en-US" sz="1600" b="0" i="0" dirty="0">
                <a:solidFill>
                  <a:srgbClr val="FFE872"/>
                </a:solidFill>
                <a:effectLst/>
              </a:rPr>
            </a:br>
            <a:br>
              <a:rPr lang="en-US" sz="1600" b="0" i="0" dirty="0">
                <a:solidFill>
                  <a:srgbClr val="FFE872"/>
                </a:solidFill>
                <a:effectLst/>
              </a:rPr>
            </a:br>
            <a:r>
              <a:rPr lang="en-US" sz="1600" b="0" i="0" dirty="0" err="1">
                <a:solidFill>
                  <a:srgbClr val="FFE872"/>
                </a:solidFill>
                <a:effectLst/>
              </a:rPr>
              <a:t>Konceptet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#Read Hour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findes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flere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steder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I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verden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også</a:t>
            </a:r>
            <a:r>
              <a:rPr lang="en-US" sz="1600" b="0" i="0" dirty="0">
                <a:solidFill>
                  <a:srgbClr val="FFE872"/>
                </a:solidFill>
                <a:effectLst/>
              </a:rPr>
              <a:t> i </a:t>
            </a:r>
            <a:r>
              <a:rPr lang="en-US" sz="1600" b="0" i="0" dirty="0" err="1">
                <a:solidFill>
                  <a:srgbClr val="FFE872"/>
                </a:solidFill>
                <a:effectLst/>
              </a:rPr>
              <a:t>Australien</a:t>
            </a:r>
            <a:r>
              <a:rPr lang="en-US" sz="1600" dirty="0">
                <a:solidFill>
                  <a:srgbClr val="FFE872"/>
                </a:solidFill>
              </a:rPr>
              <a:t> (I marts)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FFE87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 happy – read more books, more often | Australia Reads</a:t>
            </a:r>
            <a:endParaRPr lang="en-US" sz="1600" dirty="0">
              <a:solidFill>
                <a:srgbClr val="FFE872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dirty="0">
              <a:solidFill>
                <a:srgbClr val="FFE872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dirty="0">
              <a:solidFill>
                <a:srgbClr val="FFE872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FFE872"/>
                </a:solidFill>
                <a:ea typeface="+mj-ea"/>
                <a:cs typeface="+mj-cs"/>
              </a:rPr>
              <a:t>Partnere</a:t>
            </a:r>
            <a:r>
              <a:rPr lang="en-US" sz="1600" dirty="0">
                <a:solidFill>
                  <a:srgbClr val="FFE872"/>
                </a:solidFill>
                <a:ea typeface="+mj-ea"/>
                <a:cs typeface="+mj-cs"/>
              </a:rPr>
              <a:t>: </a:t>
            </a:r>
            <a:br>
              <a:rPr lang="en-US" sz="1600" dirty="0">
                <a:solidFill>
                  <a:srgbClr val="FFE872"/>
                </a:solidFill>
                <a:ea typeface="+mj-ea"/>
                <a:cs typeface="+mj-cs"/>
              </a:rPr>
            </a:br>
            <a:r>
              <a:rPr lang="en-US" sz="1600" dirty="0" err="1">
                <a:solidFill>
                  <a:srgbClr val="FFE872"/>
                </a:solidFill>
                <a:ea typeface="+mj-ea"/>
                <a:cs typeface="+mj-cs"/>
              </a:rPr>
              <a:t>Skoler</a:t>
            </a:r>
            <a:r>
              <a:rPr lang="en-US" sz="1600" dirty="0">
                <a:solidFill>
                  <a:srgbClr val="FFE872"/>
                </a:solidFill>
                <a:ea typeface="+mj-ea"/>
                <a:cs typeface="+mj-cs"/>
              </a:rPr>
              <a:t>, </a:t>
            </a:r>
            <a:r>
              <a:rPr lang="en-US" sz="1600" dirty="0" err="1">
                <a:solidFill>
                  <a:srgbClr val="FFE872"/>
                </a:solidFill>
                <a:ea typeface="+mj-ea"/>
                <a:cs typeface="+mj-cs"/>
              </a:rPr>
              <a:t>medier</a:t>
            </a:r>
            <a:r>
              <a:rPr lang="en-US" sz="1600" dirty="0">
                <a:solidFill>
                  <a:srgbClr val="FFE872"/>
                </a:solidFill>
                <a:ea typeface="+mj-ea"/>
                <a:cs typeface="+mj-cs"/>
              </a:rPr>
              <a:t>, </a:t>
            </a:r>
            <a:r>
              <a:rPr lang="en-US" sz="1600" dirty="0" err="1">
                <a:solidFill>
                  <a:srgbClr val="FFE872"/>
                </a:solidFill>
                <a:ea typeface="+mj-ea"/>
                <a:cs typeface="+mj-cs"/>
              </a:rPr>
              <a:t>forlag</a:t>
            </a:r>
            <a:r>
              <a:rPr lang="en-US" sz="1600" dirty="0">
                <a:solidFill>
                  <a:srgbClr val="FFE872"/>
                </a:solidFill>
                <a:ea typeface="+mj-ea"/>
                <a:cs typeface="+mj-cs"/>
              </a:rPr>
              <a:t>, </a:t>
            </a:r>
            <a:r>
              <a:rPr lang="en-US" sz="1600" dirty="0" err="1">
                <a:solidFill>
                  <a:srgbClr val="FFE872"/>
                </a:solidFill>
                <a:ea typeface="+mj-ea"/>
                <a:cs typeface="+mj-cs"/>
              </a:rPr>
              <a:t>arbejdspladser</a:t>
            </a:r>
            <a:r>
              <a:rPr lang="en-US" sz="1600" dirty="0">
                <a:solidFill>
                  <a:srgbClr val="FFE872"/>
                </a:solidFill>
                <a:ea typeface="+mj-ea"/>
                <a:cs typeface="+mj-cs"/>
              </a:rPr>
              <a:t>, </a:t>
            </a:r>
            <a:r>
              <a:rPr lang="en-US" sz="1600" dirty="0" err="1">
                <a:solidFill>
                  <a:srgbClr val="FFE872"/>
                </a:solidFill>
                <a:ea typeface="+mj-ea"/>
                <a:cs typeface="+mj-cs"/>
              </a:rPr>
              <a:t>forfattere</a:t>
            </a:r>
            <a:r>
              <a:rPr lang="en-US" sz="1600" dirty="0">
                <a:solidFill>
                  <a:srgbClr val="FFE872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E872"/>
                </a:solidFill>
                <a:ea typeface="+mj-ea"/>
                <a:cs typeface="+mj-cs"/>
              </a:rPr>
              <a:t>kulturinstitutioner</a:t>
            </a:r>
            <a:r>
              <a:rPr lang="en-US" sz="1600" dirty="0">
                <a:solidFill>
                  <a:srgbClr val="FFE872"/>
                </a:solidFill>
                <a:ea typeface="+mj-ea"/>
                <a:cs typeface="+mj-cs"/>
              </a:rPr>
              <a:t>, </a:t>
            </a:r>
            <a:r>
              <a:rPr lang="en-US" sz="1600" dirty="0" err="1">
                <a:solidFill>
                  <a:srgbClr val="FFE872"/>
                </a:solidFill>
                <a:ea typeface="+mj-ea"/>
                <a:cs typeface="+mj-cs"/>
              </a:rPr>
              <a:t>boghandlere</a:t>
            </a:r>
            <a:br>
              <a:rPr lang="en-US" sz="1600" dirty="0">
                <a:solidFill>
                  <a:srgbClr val="FFE872"/>
                </a:solidFill>
                <a:ea typeface="+mj-ea"/>
                <a:cs typeface="+mj-cs"/>
              </a:rPr>
            </a:br>
            <a:br>
              <a:rPr lang="en-US" sz="1600" dirty="0">
                <a:solidFill>
                  <a:srgbClr val="FFE872"/>
                </a:solidFill>
                <a:ea typeface="+mj-ea"/>
                <a:cs typeface="+mj-cs"/>
              </a:rPr>
            </a:br>
            <a:br>
              <a:rPr lang="en-US" sz="1600" dirty="0">
                <a:solidFill>
                  <a:srgbClr val="FFE872"/>
                </a:solidFill>
                <a:ea typeface="+mj-ea"/>
                <a:cs typeface="+mj-cs"/>
              </a:rPr>
            </a:br>
            <a:br>
              <a:rPr lang="en-US" sz="1600" dirty="0">
                <a:solidFill>
                  <a:srgbClr val="FFE872"/>
                </a:solidFill>
                <a:ea typeface="+mj-ea"/>
                <a:cs typeface="+mj-cs"/>
              </a:rPr>
            </a:br>
            <a:endParaRPr lang="en-US" sz="1600" dirty="0">
              <a:solidFill>
                <a:srgbClr val="FFE872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dirty="0">
                <a:solidFill>
                  <a:srgbClr val="6D70FF"/>
                </a:solidFill>
                <a:effectLst/>
              </a:rPr>
              <a:t>#</a:t>
            </a:r>
            <a:r>
              <a:rPr lang="en-US" sz="3000" b="1" i="0" dirty="0">
                <a:solidFill>
                  <a:srgbClr val="6D70FF"/>
                </a:solidFill>
                <a:effectLst/>
              </a:rPr>
              <a:t>ReadHour</a:t>
            </a:r>
            <a:r>
              <a:rPr lang="en-US" sz="3000" b="0" i="0" dirty="0">
                <a:solidFill>
                  <a:srgbClr val="6D70FF"/>
                </a:solidFill>
                <a:effectLst/>
              </a:rPr>
              <a:t> </a:t>
            </a:r>
            <a:br>
              <a:rPr lang="en-US" sz="3000" b="0" i="0" dirty="0">
                <a:solidFill>
                  <a:srgbClr val="6D70FF"/>
                </a:solidFill>
                <a:effectLst/>
              </a:rPr>
            </a:br>
            <a:r>
              <a:rPr lang="en-US" sz="3000" b="0" i="0" dirty="0">
                <a:solidFill>
                  <a:srgbClr val="6D70FF"/>
                </a:solidFill>
                <a:effectLst/>
              </a:rPr>
              <a:t>Stop and read for one hour</a:t>
            </a:r>
            <a:br>
              <a:rPr lang="en-US" sz="2200" b="0" i="0" dirty="0">
                <a:solidFill>
                  <a:srgbClr val="71777D"/>
                </a:solidFill>
                <a:effectLst/>
              </a:rPr>
            </a:br>
            <a:endParaRPr lang="en-US" sz="2200" dirty="0">
              <a:solidFill>
                <a:schemeClr val="bg1">
                  <a:alpha val="6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solidFill>
                <a:schemeClr val="bg1">
                  <a:alpha val="6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22A74A5C-9C74-AAF8-74EE-09F552225DE1}"/>
              </a:ext>
            </a:extLst>
          </p:cNvPr>
          <p:cNvSpPr txBox="1"/>
          <p:nvPr/>
        </p:nvSpPr>
        <p:spPr>
          <a:xfrm>
            <a:off x="-1" y="0"/>
            <a:ext cx="293615" cy="5075339"/>
          </a:xfrm>
          <a:prstGeom prst="rect">
            <a:avLst/>
          </a:prstGeom>
          <a:solidFill>
            <a:srgbClr val="FFE87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370FBF71-B560-D7C7-5203-55ACFE007A7B}"/>
              </a:ext>
            </a:extLst>
          </p:cNvPr>
          <p:cNvSpPr txBox="1"/>
          <p:nvPr/>
        </p:nvSpPr>
        <p:spPr>
          <a:xfrm>
            <a:off x="1" y="4429387"/>
            <a:ext cx="293613" cy="2460072"/>
          </a:xfrm>
          <a:prstGeom prst="rect">
            <a:avLst/>
          </a:prstGeom>
          <a:solidFill>
            <a:srgbClr val="6D70FF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E5E48ECE-4392-6ACF-9045-C462B0A2BDF9}"/>
              </a:ext>
            </a:extLst>
          </p:cNvPr>
          <p:cNvSpPr txBox="1"/>
          <p:nvPr/>
        </p:nvSpPr>
        <p:spPr>
          <a:xfrm>
            <a:off x="5309117" y="0"/>
            <a:ext cx="6882881" cy="7017306"/>
          </a:xfrm>
          <a:prstGeom prst="rect">
            <a:avLst/>
          </a:prstGeom>
          <a:solidFill>
            <a:srgbClr val="FFE872"/>
          </a:solidFill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60F67F3-FB4F-3FF8-9A1C-86F3A3506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212" y="241184"/>
            <a:ext cx="3035029" cy="5486400"/>
          </a:xfrm>
          <a:prstGeom prst="rect">
            <a:avLst/>
          </a:prstGeom>
        </p:spPr>
      </p:pic>
      <p:pic>
        <p:nvPicPr>
          <p:cNvPr id="38" name="Billede 37">
            <a:extLst>
              <a:ext uri="{FF2B5EF4-FFF2-40B4-BE49-F238E27FC236}">
                <a16:creationId xmlns:a16="http://schemas.microsoft.com/office/drawing/2014/main" id="{C0323A70-BEA8-F62F-32A1-41BC403BC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941" y="410833"/>
            <a:ext cx="3784055" cy="185456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F55B389-9D84-8F70-E8A7-A8764B8EC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75" y="4338665"/>
            <a:ext cx="5204435" cy="24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Billede 57">
            <a:extLst>
              <a:ext uri="{FF2B5EF4-FFF2-40B4-BE49-F238E27FC236}">
                <a16:creationId xmlns:a16="http://schemas.microsoft.com/office/drawing/2014/main" id="{8A8D2D63-F19E-32D6-CF44-D745731F7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4163" y="2347864"/>
            <a:ext cx="2801650" cy="186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0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9AA8DF05-16BC-45FB-2626-0FA00A1614CB}"/>
              </a:ext>
            </a:extLst>
          </p:cNvPr>
          <p:cNvSpPr txBox="1"/>
          <p:nvPr/>
        </p:nvSpPr>
        <p:spPr>
          <a:xfrm>
            <a:off x="5623560" y="0"/>
            <a:ext cx="6568440" cy="6858000"/>
          </a:xfrm>
          <a:prstGeom prst="rect">
            <a:avLst/>
          </a:prstGeom>
          <a:solidFill>
            <a:srgbClr val="FFE87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5C1C489-3188-83D2-E60C-7B82FBCFC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23560" cy="6858000"/>
          </a:xfrm>
          <a:prstGeom prst="rect">
            <a:avLst/>
          </a:prstGeom>
        </p:spPr>
      </p:pic>
      <p:pic>
        <p:nvPicPr>
          <p:cNvPr id="7" name="Billede 6" descr="Et billede, der indeholder rød, Rektangel, mønster, design&#10;&#10;Automatisk genereret beskrivelse">
            <a:extLst>
              <a:ext uri="{FF2B5EF4-FFF2-40B4-BE49-F238E27FC236}">
                <a16:creationId xmlns:a16="http://schemas.microsoft.com/office/drawing/2014/main" id="{61013283-6FFF-52E6-E776-FBBA13846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97881" y="188209"/>
            <a:ext cx="1317151" cy="98187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34697C2F-F051-0A62-7C69-88A03B3D8780}"/>
              </a:ext>
            </a:extLst>
          </p:cNvPr>
          <p:cNvSpPr txBox="1"/>
          <p:nvPr/>
        </p:nvSpPr>
        <p:spPr>
          <a:xfrm>
            <a:off x="8502499" y="155548"/>
            <a:ext cx="31207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/>
              <a:t>Danmarks Biblioteksforening</a:t>
            </a:r>
            <a:br>
              <a:rPr lang="da-DK" sz="1300" dirty="0"/>
            </a:br>
            <a:r>
              <a:rPr lang="da-DK" sz="1300" dirty="0"/>
              <a:t>Bibliotekernes </a:t>
            </a:r>
            <a:r>
              <a:rPr lang="da-DK" sz="1300" dirty="0" err="1"/>
              <a:t>temasamarbejde</a:t>
            </a:r>
            <a:br>
              <a:rPr lang="da-DK" sz="1300" dirty="0"/>
            </a:br>
            <a:r>
              <a:rPr lang="da-DK" sz="1300" dirty="0"/>
              <a:t>Tovholder: Maria Sjøblom </a:t>
            </a:r>
          </a:p>
          <a:p>
            <a:r>
              <a:rPr lang="da-DK" sz="1300" dirty="0"/>
              <a:t>Mail: maria.sjoeblom@aalborg.dk</a:t>
            </a:r>
            <a:br>
              <a:rPr lang="da-DK" sz="1300" dirty="0"/>
            </a:br>
            <a:r>
              <a:rPr lang="da-DK" sz="1300" dirty="0"/>
              <a:t>Telefon: 2520 4467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680C0BE-EF6F-E0C4-91BA-035082A64B38}"/>
              </a:ext>
            </a:extLst>
          </p:cNvPr>
          <p:cNvSpPr txBox="1"/>
          <p:nvPr/>
        </p:nvSpPr>
        <p:spPr>
          <a:xfrm>
            <a:off x="6188139" y="1529552"/>
            <a:ext cx="5808118" cy="523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da-DK" b="1" kern="0" dirty="0">
                <a:solidFill>
                  <a:srgbClr val="1D40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a-DK" b="1" kern="0" dirty="0">
                <a:solidFill>
                  <a:srgbClr val="1D40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æt kryds i kalenderen 8. september 2023</a:t>
            </a:r>
            <a:br>
              <a:rPr lang="da-DK" b="1" kern="0" dirty="0">
                <a:solidFill>
                  <a:srgbClr val="1D40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b="1" kern="0" dirty="0">
              <a:solidFill>
                <a:srgbClr val="1D404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1D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 Hour </a:t>
            </a:r>
            <a:r>
              <a:rPr lang="da-DK" dirty="0">
                <a:solidFill>
                  <a:schemeClr val="accent6">
                    <a:lumMod val="50000"/>
                  </a:schemeClr>
                </a:solidFill>
                <a:ea typeface="+mj-ea"/>
                <a:cs typeface="72 Black" panose="020B0A04030603020204" pitchFamily="34" charset="0"/>
              </a:rPr>
              <a:t>Danmark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1D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da-DK" dirty="0">
                <a:solidFill>
                  <a:srgbClr val="1D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ational fejring af læseglæden for alle aldersgrupper.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1D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Nogle aktiviteter kan vare præcis 1 time i en skole, mens andre vil have fokus på den gode læsestund og den velvære, der følger med læsning.</a:t>
            </a:r>
          </a:p>
          <a:p>
            <a:pPr>
              <a:lnSpc>
                <a:spcPct val="115000"/>
              </a:lnSpc>
              <a:spcBef>
                <a:spcPts val="200"/>
              </a:spcBef>
            </a:pPr>
            <a:br>
              <a:rPr lang="da-DK" dirty="0">
                <a:solidFill>
                  <a:srgbClr val="1D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dirty="0">
                <a:solidFill>
                  <a:srgbClr val="1D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Bibliotekernes sprog- og læseindsatser for små børn, skolebørn og voksne (læsesporet.dk og sprogsporet.dk) er med om bord og vi er i tæt dialog med DR.</a:t>
            </a:r>
            <a:br>
              <a:rPr lang="da-DK" dirty="0">
                <a:solidFill>
                  <a:srgbClr val="1D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dirty="0">
                <a:solidFill>
                  <a:srgbClr val="1D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dirty="0">
                <a:solidFill>
                  <a:srgbClr val="1D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Send en mail, hvis din organisation også vil være med fra starten. Hvem ved, hvor vi ender.</a:t>
            </a:r>
          </a:p>
          <a:p>
            <a:endParaRPr lang="da-DK" dirty="0"/>
          </a:p>
        </p:txBody>
      </p:sp>
      <p:pic>
        <p:nvPicPr>
          <p:cNvPr id="12" name="Billede 11" descr="Et billede, der indeholder Font/skrifttype, cirkel, Grafik, logo&#10;&#10;Automatisk genereret beskrivelse">
            <a:extLst>
              <a:ext uri="{FF2B5EF4-FFF2-40B4-BE49-F238E27FC236}">
                <a16:creationId xmlns:a16="http://schemas.microsoft.com/office/drawing/2014/main" id="{C40861A8-BBCC-4620-2247-493B0E9E6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32" y="4267901"/>
            <a:ext cx="2807386" cy="280738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4FA6F467-44F8-BF7E-8A39-9AB051FA6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270" y="188209"/>
            <a:ext cx="992991" cy="981876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315D805D-3631-EA1E-34A3-250DF39D38A2}"/>
              </a:ext>
            </a:extLst>
          </p:cNvPr>
          <p:cNvSpPr txBox="1"/>
          <p:nvPr/>
        </p:nvSpPr>
        <p:spPr>
          <a:xfrm>
            <a:off x="5610576" y="4353886"/>
            <a:ext cx="373431" cy="2504114"/>
          </a:xfrm>
          <a:prstGeom prst="rect">
            <a:avLst/>
          </a:prstGeom>
          <a:solidFill>
            <a:srgbClr val="6D70FF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4689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468F965CD0E46B19593B14439F188" ma:contentTypeVersion="16" ma:contentTypeDescription="Opret et nyt dokument." ma:contentTypeScope="" ma:versionID="36658daeab80a986878ab6dfc9058f10">
  <xsd:schema xmlns:xsd="http://www.w3.org/2001/XMLSchema" xmlns:xs="http://www.w3.org/2001/XMLSchema" xmlns:p="http://schemas.microsoft.com/office/2006/metadata/properties" xmlns:ns2="3698363b-ef1e-4f8b-a30a-8cd0e7919661" xmlns:ns3="601d1014-e49c-4a1f-8d2d-d39fbe13f807" targetNamespace="http://schemas.microsoft.com/office/2006/metadata/properties" ma:root="true" ma:fieldsID="b8be330d80f65391b0b0e9897b2026cd" ns2:_="" ns3:_="">
    <xsd:import namespace="3698363b-ef1e-4f8b-a30a-8cd0e7919661"/>
    <xsd:import namespace="601d1014-e49c-4a1f-8d2d-d39fbe13f8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8363b-ef1e-4f8b-a30a-8cd0e7919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f430f6e-170f-4fcc-b945-c2cc09da1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d1014-e49c-4a1f-8d2d-d39fbe13f8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591570-eeee-4845-87a6-0a41a855ea19}" ma:internalName="TaxCatchAll" ma:showField="CatchAllData" ma:web="601d1014-e49c-4a1f-8d2d-d39fbe13f8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98363b-ef1e-4f8b-a30a-8cd0e7919661">
      <Terms xmlns="http://schemas.microsoft.com/office/infopath/2007/PartnerControls"/>
    </lcf76f155ced4ddcb4097134ff3c332f>
    <TaxCatchAll xmlns="601d1014-e49c-4a1f-8d2d-d39fbe13f807" xsi:nil="true"/>
  </documentManagement>
</p:properties>
</file>

<file path=customXml/itemProps1.xml><?xml version="1.0" encoding="utf-8"?>
<ds:datastoreItem xmlns:ds="http://schemas.openxmlformats.org/officeDocument/2006/customXml" ds:itemID="{157DAD46-4C5C-4B0D-BAF9-29FC29F02E06}"/>
</file>

<file path=customXml/itemProps2.xml><?xml version="1.0" encoding="utf-8"?>
<ds:datastoreItem xmlns:ds="http://schemas.openxmlformats.org/officeDocument/2006/customXml" ds:itemID="{B968DB29-6693-43D6-BE6C-55D832C80B88}"/>
</file>

<file path=customXml/itemProps3.xml><?xml version="1.0" encoding="utf-8"?>
<ds:datastoreItem xmlns:ds="http://schemas.openxmlformats.org/officeDocument/2006/customXml" ds:itemID="{681532E2-0622-4E13-AB5B-5B4FD06FDB12}"/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293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72 Black</vt:lpstr>
      <vt:lpstr>Arial</vt:lpstr>
      <vt:lpstr>Calibri</vt:lpstr>
      <vt:lpstr>Calibri Light</vt:lpstr>
      <vt:lpstr>Office-tema</vt:lpstr>
      <vt:lpstr>Vil din organisation være med?  2023 2024 2025 2026 ….   Tovholder Maria Sjøblom maria.sjoeblom@aalborg.dk  Grafisk pakke:  ReadHour (temasamarbejde.dk)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 din organisation være med?  2023 2024 2025 2026 ….   Tovholder Maria Sjøblom maria.sjoeblom@aalborg.dk  Grafisk pakke:  ReadHour (temasamarbejde.dk)</dc:title>
  <dc:creator>Maria Frey Sjøblom</dc:creator>
  <cp:lastModifiedBy>Michel Steen-Hansen</cp:lastModifiedBy>
  <cp:revision>2</cp:revision>
  <dcterms:created xsi:type="dcterms:W3CDTF">2023-06-12T07:03:33Z</dcterms:created>
  <dcterms:modified xsi:type="dcterms:W3CDTF">2023-06-13T08:49:42Z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0x0101007D1468F965CD0E46B19593B14439F188</vt:lpwstr>
  </property>
</Properties>
</file>