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257" r:id="rId3"/>
    <p:sldId id="304" r:id="rId4"/>
    <p:sldId id="300" r:id="rId5"/>
    <p:sldId id="322" r:id="rId6"/>
    <p:sldId id="360" r:id="rId7"/>
    <p:sldId id="305" r:id="rId8"/>
    <p:sldId id="339" r:id="rId9"/>
    <p:sldId id="335" r:id="rId10"/>
    <p:sldId id="285" r:id="rId11"/>
    <p:sldId id="310" r:id="rId12"/>
    <p:sldId id="329" r:id="rId13"/>
    <p:sldId id="307" r:id="rId14"/>
    <p:sldId id="311" r:id="rId15"/>
    <p:sldId id="306" r:id="rId16"/>
    <p:sldId id="312" r:id="rId17"/>
    <p:sldId id="364" r:id="rId18"/>
    <p:sldId id="338" r:id="rId19"/>
    <p:sldId id="341" r:id="rId20"/>
    <p:sldId id="318" r:id="rId21"/>
    <p:sldId id="359" r:id="rId22"/>
    <p:sldId id="367" r:id="rId23"/>
    <p:sldId id="308" r:id="rId24"/>
    <p:sldId id="325" r:id="rId25"/>
    <p:sldId id="309" r:id="rId2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72FAE-2FBD-45E7-9172-5E2B7EAF3B52}" v="14" dt="2024-04-04T07:54:43.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Lykke Roed" userId="f555a15f-b1c9-4cfe-899e-fb10889d883c" providerId="ADAL" clId="{C9A72FAE-2FBD-45E7-9172-5E2B7EAF3B52}"/>
    <pc:docChg chg="undo custSel addSld delSld modSld sldOrd delMainMaster">
      <pc:chgData name="Kristine Lykke Roed" userId="f555a15f-b1c9-4cfe-899e-fb10889d883c" providerId="ADAL" clId="{C9A72FAE-2FBD-45E7-9172-5E2B7EAF3B52}" dt="2024-04-04T08:47:01.333" v="2009" actId="20577"/>
      <pc:docMkLst>
        <pc:docMk/>
      </pc:docMkLst>
      <pc:sldChg chg="del">
        <pc:chgData name="Kristine Lykke Roed" userId="f555a15f-b1c9-4cfe-899e-fb10889d883c" providerId="ADAL" clId="{C9A72FAE-2FBD-45E7-9172-5E2B7EAF3B52}" dt="2024-04-03T13:48:10.318" v="0" actId="2696"/>
        <pc:sldMkLst>
          <pc:docMk/>
          <pc:sldMk cId="3312483851" sldId="256"/>
        </pc:sldMkLst>
      </pc:sldChg>
      <pc:sldChg chg="modSp mod ord">
        <pc:chgData name="Kristine Lykke Roed" userId="f555a15f-b1c9-4cfe-899e-fb10889d883c" providerId="ADAL" clId="{C9A72FAE-2FBD-45E7-9172-5E2B7EAF3B52}" dt="2024-04-03T14:38:52.413" v="104"/>
        <pc:sldMkLst>
          <pc:docMk/>
          <pc:sldMk cId="312598135" sldId="285"/>
        </pc:sldMkLst>
        <pc:spChg chg="mod">
          <ac:chgData name="Kristine Lykke Roed" userId="f555a15f-b1c9-4cfe-899e-fb10889d883c" providerId="ADAL" clId="{C9A72FAE-2FBD-45E7-9172-5E2B7EAF3B52}" dt="2024-04-03T14:37:12.084" v="101" actId="208"/>
          <ac:spMkLst>
            <pc:docMk/>
            <pc:sldMk cId="312598135" sldId="285"/>
            <ac:spMk id="3" creationId="{86AD13E8-64FE-3F1F-C5A5-CF571FF64D9E}"/>
          </ac:spMkLst>
        </pc:spChg>
      </pc:sldChg>
      <pc:sldChg chg="del">
        <pc:chgData name="Kristine Lykke Roed" userId="f555a15f-b1c9-4cfe-899e-fb10889d883c" providerId="ADAL" clId="{C9A72FAE-2FBD-45E7-9172-5E2B7EAF3B52}" dt="2024-04-03T13:49:26.715" v="1" actId="2696"/>
        <pc:sldMkLst>
          <pc:docMk/>
          <pc:sldMk cId="327590618" sldId="308"/>
        </pc:sldMkLst>
      </pc:sldChg>
      <pc:sldChg chg="del">
        <pc:chgData name="Kristine Lykke Roed" userId="f555a15f-b1c9-4cfe-899e-fb10889d883c" providerId="ADAL" clId="{C9A72FAE-2FBD-45E7-9172-5E2B7EAF3B52}" dt="2024-04-03T14:30:25.754" v="81" actId="2696"/>
        <pc:sldMkLst>
          <pc:docMk/>
          <pc:sldMk cId="1828277485" sldId="313"/>
        </pc:sldMkLst>
      </pc:sldChg>
      <pc:sldChg chg="del">
        <pc:chgData name="Kristine Lykke Roed" userId="f555a15f-b1c9-4cfe-899e-fb10889d883c" providerId="ADAL" clId="{C9A72FAE-2FBD-45E7-9172-5E2B7EAF3B52}" dt="2024-04-03T14:49:35.001" v="118" actId="2696"/>
        <pc:sldMkLst>
          <pc:docMk/>
          <pc:sldMk cId="1425430831" sldId="314"/>
        </pc:sldMkLst>
      </pc:sldChg>
      <pc:sldChg chg="modSp mod ord">
        <pc:chgData name="Kristine Lykke Roed" userId="f555a15f-b1c9-4cfe-899e-fb10889d883c" providerId="ADAL" clId="{C9A72FAE-2FBD-45E7-9172-5E2B7EAF3B52}" dt="2024-04-03T14:57:38.453" v="177"/>
        <pc:sldMkLst>
          <pc:docMk/>
          <pc:sldMk cId="3810077126" sldId="318"/>
        </pc:sldMkLst>
        <pc:spChg chg="mod">
          <ac:chgData name="Kristine Lykke Roed" userId="f555a15f-b1c9-4cfe-899e-fb10889d883c" providerId="ADAL" clId="{C9A72FAE-2FBD-45E7-9172-5E2B7EAF3B52}" dt="2024-04-03T14:37:24.101" v="102" actId="208"/>
          <ac:spMkLst>
            <pc:docMk/>
            <pc:sldMk cId="3810077126" sldId="318"/>
            <ac:spMk id="3" creationId="{4EBDC761-1685-4457-42D5-AE3B2AD50F1E}"/>
          </ac:spMkLst>
        </pc:spChg>
      </pc:sldChg>
      <pc:sldChg chg="del">
        <pc:chgData name="Kristine Lykke Roed" userId="f555a15f-b1c9-4cfe-899e-fb10889d883c" providerId="ADAL" clId="{C9A72FAE-2FBD-45E7-9172-5E2B7EAF3B52}" dt="2024-04-03T13:49:26.715" v="1" actId="2696"/>
        <pc:sldMkLst>
          <pc:docMk/>
          <pc:sldMk cId="1771579095" sldId="324"/>
        </pc:sldMkLst>
      </pc:sldChg>
      <pc:sldChg chg="del">
        <pc:chgData name="Kristine Lykke Roed" userId="f555a15f-b1c9-4cfe-899e-fb10889d883c" providerId="ADAL" clId="{C9A72FAE-2FBD-45E7-9172-5E2B7EAF3B52}" dt="2024-04-03T13:49:26.715" v="1" actId="2696"/>
        <pc:sldMkLst>
          <pc:docMk/>
          <pc:sldMk cId="2966816933" sldId="325"/>
        </pc:sldMkLst>
      </pc:sldChg>
      <pc:sldChg chg="del">
        <pc:chgData name="Kristine Lykke Roed" userId="f555a15f-b1c9-4cfe-899e-fb10889d883c" providerId="ADAL" clId="{C9A72FAE-2FBD-45E7-9172-5E2B7EAF3B52}" dt="2024-04-04T07:52:02.420" v="780" actId="2696"/>
        <pc:sldMkLst>
          <pc:docMk/>
          <pc:sldMk cId="1713820349" sldId="326"/>
        </pc:sldMkLst>
      </pc:sldChg>
      <pc:sldChg chg="addSp delSp modSp del mod">
        <pc:chgData name="Kristine Lykke Roed" userId="f555a15f-b1c9-4cfe-899e-fb10889d883c" providerId="ADAL" clId="{C9A72FAE-2FBD-45E7-9172-5E2B7EAF3B52}" dt="2024-04-04T07:55:33.329" v="789" actId="2696"/>
        <pc:sldMkLst>
          <pc:docMk/>
          <pc:sldMk cId="3989099611" sldId="328"/>
        </pc:sldMkLst>
        <pc:spChg chg="mod">
          <ac:chgData name="Kristine Lykke Roed" userId="f555a15f-b1c9-4cfe-899e-fb10889d883c" providerId="ADAL" clId="{C9A72FAE-2FBD-45E7-9172-5E2B7EAF3B52}" dt="2024-04-03T14:30:19.296" v="80"/>
          <ac:spMkLst>
            <pc:docMk/>
            <pc:sldMk cId="3989099611" sldId="328"/>
            <ac:spMk id="2" creationId="{5AA43B74-683F-6ABB-E92D-C1907A438EAD}"/>
          </ac:spMkLst>
        </pc:spChg>
        <pc:spChg chg="del mod">
          <ac:chgData name="Kristine Lykke Roed" userId="f555a15f-b1c9-4cfe-899e-fb10889d883c" providerId="ADAL" clId="{C9A72FAE-2FBD-45E7-9172-5E2B7EAF3B52}" dt="2024-04-03T14:29:21.997" v="73" actId="478"/>
          <ac:spMkLst>
            <pc:docMk/>
            <pc:sldMk cId="3989099611" sldId="328"/>
            <ac:spMk id="3" creationId="{87BF0B1C-FCB6-BD59-B430-FF820AB69486}"/>
          </ac:spMkLst>
        </pc:spChg>
        <pc:picChg chg="add mod modCrop">
          <ac:chgData name="Kristine Lykke Roed" userId="f555a15f-b1c9-4cfe-899e-fb10889d883c" providerId="ADAL" clId="{C9A72FAE-2FBD-45E7-9172-5E2B7EAF3B52}" dt="2024-04-03T14:31:12.734" v="88" actId="1076"/>
          <ac:picMkLst>
            <pc:docMk/>
            <pc:sldMk cId="3989099611" sldId="328"/>
            <ac:picMk id="4" creationId="{32A6B582-1485-80A8-CC2F-6730248D275A}"/>
          </ac:picMkLst>
        </pc:picChg>
        <pc:picChg chg="mod modCrop">
          <ac:chgData name="Kristine Lykke Roed" userId="f555a15f-b1c9-4cfe-899e-fb10889d883c" providerId="ADAL" clId="{C9A72FAE-2FBD-45E7-9172-5E2B7EAF3B52}" dt="2024-04-03T14:31:06.059" v="87" actId="1076"/>
          <ac:picMkLst>
            <pc:docMk/>
            <pc:sldMk cId="3989099611" sldId="328"/>
            <ac:picMk id="9" creationId="{A08082CA-ADF7-F77C-01E0-FFA23EAA4E27}"/>
          </ac:picMkLst>
        </pc:picChg>
      </pc:sldChg>
      <pc:sldChg chg="modSp mod ord">
        <pc:chgData name="Kristine Lykke Roed" userId="f555a15f-b1c9-4cfe-899e-fb10889d883c" providerId="ADAL" clId="{C9A72FAE-2FBD-45E7-9172-5E2B7EAF3B52}" dt="2024-04-03T14:37:04.777" v="100" actId="208"/>
        <pc:sldMkLst>
          <pc:docMk/>
          <pc:sldMk cId="2877237936" sldId="329"/>
        </pc:sldMkLst>
        <pc:spChg chg="mod">
          <ac:chgData name="Kristine Lykke Roed" userId="f555a15f-b1c9-4cfe-899e-fb10889d883c" providerId="ADAL" clId="{C9A72FAE-2FBD-45E7-9172-5E2B7EAF3B52}" dt="2024-04-03T14:37:04.777" v="100" actId="208"/>
          <ac:spMkLst>
            <pc:docMk/>
            <pc:sldMk cId="2877237936" sldId="329"/>
            <ac:spMk id="6" creationId="{02B22E69-D054-811F-A065-A4C363394D29}"/>
          </ac:spMkLst>
        </pc:spChg>
      </pc:sldChg>
      <pc:sldChg chg="del">
        <pc:chgData name="Kristine Lykke Roed" userId="f555a15f-b1c9-4cfe-899e-fb10889d883c" providerId="ADAL" clId="{C9A72FAE-2FBD-45E7-9172-5E2B7EAF3B52}" dt="2024-04-03T14:49:32.568" v="117" actId="2696"/>
        <pc:sldMkLst>
          <pc:docMk/>
          <pc:sldMk cId="87049240" sldId="330"/>
        </pc:sldMkLst>
      </pc:sldChg>
      <pc:sldChg chg="del">
        <pc:chgData name="Kristine Lykke Roed" userId="f555a15f-b1c9-4cfe-899e-fb10889d883c" providerId="ADAL" clId="{C9A72FAE-2FBD-45E7-9172-5E2B7EAF3B52}" dt="2024-04-03T14:36:25.985" v="97" actId="2696"/>
        <pc:sldMkLst>
          <pc:docMk/>
          <pc:sldMk cId="3579538162" sldId="337"/>
        </pc:sldMkLst>
      </pc:sldChg>
      <pc:sldChg chg="delSp modSp mod ord">
        <pc:chgData name="Kristine Lykke Roed" userId="f555a15f-b1c9-4cfe-899e-fb10889d883c" providerId="ADAL" clId="{C9A72FAE-2FBD-45E7-9172-5E2B7EAF3B52}" dt="2024-04-04T08:47:01.333" v="2009" actId="20577"/>
        <pc:sldMkLst>
          <pc:docMk/>
          <pc:sldMk cId="3706418606" sldId="338"/>
        </pc:sldMkLst>
        <pc:spChg chg="mod">
          <ac:chgData name="Kristine Lykke Roed" userId="f555a15f-b1c9-4cfe-899e-fb10889d883c" providerId="ADAL" clId="{C9A72FAE-2FBD-45E7-9172-5E2B7EAF3B52}" dt="2024-04-04T08:45:33.301" v="1480" actId="20577"/>
          <ac:spMkLst>
            <pc:docMk/>
            <pc:sldMk cId="3706418606" sldId="338"/>
            <ac:spMk id="2" creationId="{5AA43B74-683F-6ABB-E92D-C1907A438EAD}"/>
          </ac:spMkLst>
        </pc:spChg>
        <pc:spChg chg="mod">
          <ac:chgData name="Kristine Lykke Roed" userId="f555a15f-b1c9-4cfe-899e-fb10889d883c" providerId="ADAL" clId="{C9A72FAE-2FBD-45E7-9172-5E2B7EAF3B52}" dt="2024-04-04T08:01:04.713" v="1430" actId="20577"/>
          <ac:spMkLst>
            <pc:docMk/>
            <pc:sldMk cId="3706418606" sldId="338"/>
            <ac:spMk id="5" creationId="{F45A4250-EC77-97E4-A4B0-C607F1E3BE1A}"/>
          </ac:spMkLst>
        </pc:spChg>
        <pc:spChg chg="del mod">
          <ac:chgData name="Kristine Lykke Roed" userId="f555a15f-b1c9-4cfe-899e-fb10889d883c" providerId="ADAL" clId="{C9A72FAE-2FBD-45E7-9172-5E2B7EAF3B52}" dt="2024-04-04T07:57:10.928" v="1184" actId="478"/>
          <ac:spMkLst>
            <pc:docMk/>
            <pc:sldMk cId="3706418606" sldId="338"/>
            <ac:spMk id="10" creationId="{6E9AFAAA-16BB-DAF5-27A1-A2DB6E954D40}"/>
          </ac:spMkLst>
        </pc:spChg>
        <pc:spChg chg="del">
          <ac:chgData name="Kristine Lykke Roed" userId="f555a15f-b1c9-4cfe-899e-fb10889d883c" providerId="ADAL" clId="{C9A72FAE-2FBD-45E7-9172-5E2B7EAF3B52}" dt="2024-04-03T14:48:27.568" v="107" actId="21"/>
          <ac:spMkLst>
            <pc:docMk/>
            <pc:sldMk cId="3706418606" sldId="338"/>
            <ac:spMk id="11" creationId="{60A96243-131F-F907-260B-A4162D02A07E}"/>
          </ac:spMkLst>
        </pc:spChg>
        <pc:spChg chg="mod">
          <ac:chgData name="Kristine Lykke Roed" userId="f555a15f-b1c9-4cfe-899e-fb10889d883c" providerId="ADAL" clId="{C9A72FAE-2FBD-45E7-9172-5E2B7EAF3B52}" dt="2024-04-04T08:47:01.333" v="2009" actId="20577"/>
          <ac:spMkLst>
            <pc:docMk/>
            <pc:sldMk cId="3706418606" sldId="338"/>
            <ac:spMk id="14" creationId="{82E6AF78-06DA-92B4-133F-E6690DCDA6A4}"/>
          </ac:spMkLst>
        </pc:spChg>
        <pc:spChg chg="del mod">
          <ac:chgData name="Kristine Lykke Roed" userId="f555a15f-b1c9-4cfe-899e-fb10889d883c" providerId="ADAL" clId="{C9A72FAE-2FBD-45E7-9172-5E2B7EAF3B52}" dt="2024-04-04T07:57:13.315" v="1185" actId="478"/>
          <ac:spMkLst>
            <pc:docMk/>
            <pc:sldMk cId="3706418606" sldId="338"/>
            <ac:spMk id="15" creationId="{AD04AE17-616B-2D56-7253-6E590A27D496}"/>
          </ac:spMkLst>
        </pc:spChg>
      </pc:sldChg>
      <pc:sldChg chg="delSp modSp mod">
        <pc:chgData name="Kristine Lykke Roed" userId="f555a15f-b1c9-4cfe-899e-fb10889d883c" providerId="ADAL" clId="{C9A72FAE-2FBD-45E7-9172-5E2B7EAF3B52}" dt="2024-04-03T14:33:06.675" v="94" actId="1076"/>
        <pc:sldMkLst>
          <pc:docMk/>
          <pc:sldMk cId="343121206" sldId="339"/>
        </pc:sldMkLst>
        <pc:spChg chg="del">
          <ac:chgData name="Kristine Lykke Roed" userId="f555a15f-b1c9-4cfe-899e-fb10889d883c" providerId="ADAL" clId="{C9A72FAE-2FBD-45E7-9172-5E2B7EAF3B52}" dt="2024-04-03T14:32:52.951" v="91" actId="478"/>
          <ac:spMkLst>
            <pc:docMk/>
            <pc:sldMk cId="343121206" sldId="339"/>
            <ac:spMk id="3" creationId="{F2B2A03C-5744-9DD3-1AFF-547A8D1C59CC}"/>
          </ac:spMkLst>
        </pc:spChg>
        <pc:spChg chg="mod">
          <ac:chgData name="Kristine Lykke Roed" userId="f555a15f-b1c9-4cfe-899e-fb10889d883c" providerId="ADAL" clId="{C9A72FAE-2FBD-45E7-9172-5E2B7EAF3B52}" dt="2024-04-03T14:33:06.675" v="94" actId="1076"/>
          <ac:spMkLst>
            <pc:docMk/>
            <pc:sldMk cId="343121206" sldId="339"/>
            <ac:spMk id="10" creationId="{6E9AFAAA-16BB-DAF5-27A1-A2DB6E954D40}"/>
          </ac:spMkLst>
        </pc:spChg>
        <pc:spChg chg="mod">
          <ac:chgData name="Kristine Lykke Roed" userId="f555a15f-b1c9-4cfe-899e-fb10889d883c" providerId="ADAL" clId="{C9A72FAE-2FBD-45E7-9172-5E2B7EAF3B52}" dt="2024-04-03T14:33:03.486" v="93" actId="14100"/>
          <ac:spMkLst>
            <pc:docMk/>
            <pc:sldMk cId="343121206" sldId="339"/>
            <ac:spMk id="14" creationId="{82E6AF78-06DA-92B4-133F-E6690DCDA6A4}"/>
          </ac:spMkLst>
        </pc:spChg>
      </pc:sldChg>
      <pc:sldChg chg="ord">
        <pc:chgData name="Kristine Lykke Roed" userId="f555a15f-b1c9-4cfe-899e-fb10889d883c" providerId="ADAL" clId="{C9A72FAE-2FBD-45E7-9172-5E2B7EAF3B52}" dt="2024-04-03T14:57:38.453" v="177"/>
        <pc:sldMkLst>
          <pc:docMk/>
          <pc:sldMk cId="1716865834" sldId="341"/>
        </pc:sldMkLst>
      </pc:sldChg>
      <pc:sldChg chg="del mod modShow">
        <pc:chgData name="Kristine Lykke Roed" userId="f555a15f-b1c9-4cfe-899e-fb10889d883c" providerId="ADAL" clId="{C9A72FAE-2FBD-45E7-9172-5E2B7EAF3B52}" dt="2024-04-04T07:53:14.719" v="782" actId="2696"/>
        <pc:sldMkLst>
          <pc:docMk/>
          <pc:sldMk cId="2038761578" sldId="344"/>
        </pc:sldMkLst>
      </pc:sldChg>
      <pc:sldChg chg="del mod modShow">
        <pc:chgData name="Kristine Lykke Roed" userId="f555a15f-b1c9-4cfe-899e-fb10889d883c" providerId="ADAL" clId="{C9A72FAE-2FBD-45E7-9172-5E2B7EAF3B52}" dt="2024-04-04T07:53:14.719" v="782" actId="2696"/>
        <pc:sldMkLst>
          <pc:docMk/>
          <pc:sldMk cId="248697031" sldId="351"/>
        </pc:sldMkLst>
      </pc:sldChg>
      <pc:sldChg chg="del mod modShow">
        <pc:chgData name="Kristine Lykke Roed" userId="f555a15f-b1c9-4cfe-899e-fb10889d883c" providerId="ADAL" clId="{C9A72FAE-2FBD-45E7-9172-5E2B7EAF3B52}" dt="2024-04-04T07:53:14.719" v="782" actId="2696"/>
        <pc:sldMkLst>
          <pc:docMk/>
          <pc:sldMk cId="3784146793" sldId="352"/>
        </pc:sldMkLst>
      </pc:sldChg>
      <pc:sldChg chg="modSp del mod modShow">
        <pc:chgData name="Kristine Lykke Roed" userId="f555a15f-b1c9-4cfe-899e-fb10889d883c" providerId="ADAL" clId="{C9A72FAE-2FBD-45E7-9172-5E2B7EAF3B52}" dt="2024-04-03T14:35:46.894" v="96" actId="2696"/>
        <pc:sldMkLst>
          <pc:docMk/>
          <pc:sldMk cId="4114829007" sldId="353"/>
        </pc:sldMkLst>
        <pc:spChg chg="mod">
          <ac:chgData name="Kristine Lykke Roed" userId="f555a15f-b1c9-4cfe-899e-fb10889d883c" providerId="ADAL" clId="{C9A72FAE-2FBD-45E7-9172-5E2B7EAF3B52}" dt="2024-04-03T13:59:14.935" v="71" actId="20577"/>
          <ac:spMkLst>
            <pc:docMk/>
            <pc:sldMk cId="4114829007" sldId="353"/>
            <ac:spMk id="2" creationId="{9DDF1C62-C011-9A6C-0516-69EE90A3CA79}"/>
          </ac:spMkLst>
        </pc:spChg>
      </pc:sldChg>
      <pc:sldChg chg="addSp modSp mod">
        <pc:chgData name="Kristine Lykke Roed" userId="f555a15f-b1c9-4cfe-899e-fb10889d883c" providerId="ADAL" clId="{C9A72FAE-2FBD-45E7-9172-5E2B7EAF3B52}" dt="2024-04-03T15:06:14.112" v="753" actId="1076"/>
        <pc:sldMkLst>
          <pc:docMk/>
          <pc:sldMk cId="1352827363" sldId="359"/>
        </pc:sldMkLst>
        <pc:spChg chg="mod">
          <ac:chgData name="Kristine Lykke Roed" userId="f555a15f-b1c9-4cfe-899e-fb10889d883c" providerId="ADAL" clId="{C9A72FAE-2FBD-45E7-9172-5E2B7EAF3B52}" dt="2024-04-03T15:06:10.865" v="752" actId="14100"/>
          <ac:spMkLst>
            <pc:docMk/>
            <pc:sldMk cId="1352827363" sldId="359"/>
            <ac:spMk id="3" creationId="{689E37EB-8A24-74E8-CB88-A7102FE2BDA9}"/>
          </ac:spMkLst>
        </pc:spChg>
        <pc:spChg chg="add mod">
          <ac:chgData name="Kristine Lykke Roed" userId="f555a15f-b1c9-4cfe-899e-fb10889d883c" providerId="ADAL" clId="{C9A72FAE-2FBD-45E7-9172-5E2B7EAF3B52}" dt="2024-04-03T15:06:14.112" v="753" actId="1076"/>
          <ac:spMkLst>
            <pc:docMk/>
            <pc:sldMk cId="1352827363" sldId="359"/>
            <ac:spMk id="4" creationId="{0F41FE27-6EB0-F4A1-34F1-459B7D539131}"/>
          </ac:spMkLst>
        </pc:spChg>
      </pc:sldChg>
      <pc:sldChg chg="modSp del mod modShow">
        <pc:chgData name="Kristine Lykke Roed" userId="f555a15f-b1c9-4cfe-899e-fb10889d883c" providerId="ADAL" clId="{C9A72FAE-2FBD-45E7-9172-5E2B7EAF3B52}" dt="2024-04-04T07:55:11.303" v="788" actId="20577"/>
        <pc:sldMkLst>
          <pc:docMk/>
          <pc:sldMk cId="2300291833" sldId="360"/>
        </pc:sldMkLst>
        <pc:spChg chg="mod">
          <ac:chgData name="Kristine Lykke Roed" userId="f555a15f-b1c9-4cfe-899e-fb10889d883c" providerId="ADAL" clId="{C9A72FAE-2FBD-45E7-9172-5E2B7EAF3B52}" dt="2024-04-04T07:55:11.303" v="788" actId="20577"/>
          <ac:spMkLst>
            <pc:docMk/>
            <pc:sldMk cId="2300291833" sldId="360"/>
            <ac:spMk id="3" creationId="{B8C5AEA3-E0E0-CA7B-E986-52D8C05A23A4}"/>
          </ac:spMkLst>
        </pc:spChg>
      </pc:sldChg>
      <pc:sldChg chg="del mod modShow">
        <pc:chgData name="Kristine Lykke Roed" userId="f555a15f-b1c9-4cfe-899e-fb10889d883c" providerId="ADAL" clId="{C9A72FAE-2FBD-45E7-9172-5E2B7EAF3B52}" dt="2024-04-04T07:24:24.600" v="762" actId="2696"/>
        <pc:sldMkLst>
          <pc:docMk/>
          <pc:sldMk cId="2197435722" sldId="361"/>
        </pc:sldMkLst>
      </pc:sldChg>
      <pc:sldChg chg="delSp modSp del mod">
        <pc:chgData name="Kristine Lykke Roed" userId="f555a15f-b1c9-4cfe-899e-fb10889d883c" providerId="ADAL" clId="{C9A72FAE-2FBD-45E7-9172-5E2B7EAF3B52}" dt="2024-04-04T07:52:19.042" v="781" actId="2696"/>
        <pc:sldMkLst>
          <pc:docMk/>
          <pc:sldMk cId="3886960701" sldId="363"/>
        </pc:sldMkLst>
        <pc:spChg chg="mod">
          <ac:chgData name="Kristine Lykke Roed" userId="f555a15f-b1c9-4cfe-899e-fb10889d883c" providerId="ADAL" clId="{C9A72FAE-2FBD-45E7-9172-5E2B7EAF3B52}" dt="2024-04-03T13:50:54.701" v="36" actId="27636"/>
          <ac:spMkLst>
            <pc:docMk/>
            <pc:sldMk cId="3886960701" sldId="363"/>
            <ac:spMk id="3" creationId="{98BE0E97-E014-0F0A-68AF-D4C1CE05C939}"/>
          </ac:spMkLst>
        </pc:spChg>
        <pc:picChg chg="mod">
          <ac:chgData name="Kristine Lykke Roed" userId="f555a15f-b1c9-4cfe-899e-fb10889d883c" providerId="ADAL" clId="{C9A72FAE-2FBD-45E7-9172-5E2B7EAF3B52}" dt="2024-04-03T13:50:29.942" v="17" actId="1076"/>
          <ac:picMkLst>
            <pc:docMk/>
            <pc:sldMk cId="3886960701" sldId="363"/>
            <ac:picMk id="4" creationId="{A1AAB40B-9EA4-128F-9790-58A03AAA4CC8}"/>
          </ac:picMkLst>
        </pc:picChg>
        <pc:picChg chg="mod">
          <ac:chgData name="Kristine Lykke Roed" userId="f555a15f-b1c9-4cfe-899e-fb10889d883c" providerId="ADAL" clId="{C9A72FAE-2FBD-45E7-9172-5E2B7EAF3B52}" dt="2024-04-03T13:50:39.068" v="18" actId="1076"/>
          <ac:picMkLst>
            <pc:docMk/>
            <pc:sldMk cId="3886960701" sldId="363"/>
            <ac:picMk id="5" creationId="{D3346A06-AEB9-3BE1-8D6B-BBE41A2E736D}"/>
          </ac:picMkLst>
        </pc:picChg>
        <pc:picChg chg="mod">
          <ac:chgData name="Kristine Lykke Roed" userId="f555a15f-b1c9-4cfe-899e-fb10889d883c" providerId="ADAL" clId="{C9A72FAE-2FBD-45E7-9172-5E2B7EAF3B52}" dt="2024-04-03T13:50:17.578" v="16" actId="1076"/>
          <ac:picMkLst>
            <pc:docMk/>
            <pc:sldMk cId="3886960701" sldId="363"/>
            <ac:picMk id="6" creationId="{6B76D873-1DBF-8DD8-5843-4F6B0FD29D68}"/>
          </ac:picMkLst>
        </pc:picChg>
        <pc:picChg chg="mod">
          <ac:chgData name="Kristine Lykke Roed" userId="f555a15f-b1c9-4cfe-899e-fb10889d883c" providerId="ADAL" clId="{C9A72FAE-2FBD-45E7-9172-5E2B7EAF3B52}" dt="2024-04-03T13:50:06.768" v="15" actId="1076"/>
          <ac:picMkLst>
            <pc:docMk/>
            <pc:sldMk cId="3886960701" sldId="363"/>
            <ac:picMk id="7" creationId="{461217C0-32B2-31E8-3B19-4CD8695CF345}"/>
          </ac:picMkLst>
        </pc:picChg>
        <pc:picChg chg="mod">
          <ac:chgData name="Kristine Lykke Roed" userId="f555a15f-b1c9-4cfe-899e-fb10889d883c" providerId="ADAL" clId="{C9A72FAE-2FBD-45E7-9172-5E2B7EAF3B52}" dt="2024-04-03T13:50:02.118" v="14" actId="1076"/>
          <ac:picMkLst>
            <pc:docMk/>
            <pc:sldMk cId="3886960701" sldId="363"/>
            <ac:picMk id="8" creationId="{C0EDE4D6-A31E-01A3-5BC9-C49A77FEE247}"/>
          </ac:picMkLst>
        </pc:picChg>
        <pc:picChg chg="del">
          <ac:chgData name="Kristine Lykke Roed" userId="f555a15f-b1c9-4cfe-899e-fb10889d883c" providerId="ADAL" clId="{C9A72FAE-2FBD-45E7-9172-5E2B7EAF3B52}" dt="2024-04-03T13:49:35.001" v="5" actId="478"/>
          <ac:picMkLst>
            <pc:docMk/>
            <pc:sldMk cId="3886960701" sldId="363"/>
            <ac:picMk id="9" creationId="{2CED42D4-1DFB-F378-6C8B-FB458D3E9420}"/>
          </ac:picMkLst>
        </pc:picChg>
      </pc:sldChg>
      <pc:sldChg chg="addSp delSp modSp add mod ord">
        <pc:chgData name="Kristine Lykke Roed" userId="f555a15f-b1c9-4cfe-899e-fb10889d883c" providerId="ADAL" clId="{C9A72FAE-2FBD-45E7-9172-5E2B7EAF3B52}" dt="2024-04-04T07:53:23.895" v="784"/>
        <pc:sldMkLst>
          <pc:docMk/>
          <pc:sldMk cId="3004033713" sldId="364"/>
        </pc:sldMkLst>
        <pc:spChg chg="mod">
          <ac:chgData name="Kristine Lykke Roed" userId="f555a15f-b1c9-4cfe-899e-fb10889d883c" providerId="ADAL" clId="{C9A72FAE-2FBD-45E7-9172-5E2B7EAF3B52}" dt="2024-04-03T15:04:01.556" v="713" actId="20577"/>
          <ac:spMkLst>
            <pc:docMk/>
            <pc:sldMk cId="3004033713" sldId="364"/>
            <ac:spMk id="2" creationId="{7EC6024C-BEFB-9B1C-2E3A-98A778CBEB13}"/>
          </ac:spMkLst>
        </pc:spChg>
        <pc:graphicFrameChg chg="del">
          <ac:chgData name="Kristine Lykke Roed" userId="f555a15f-b1c9-4cfe-899e-fb10889d883c" providerId="ADAL" clId="{C9A72FAE-2FBD-45E7-9172-5E2B7EAF3B52}" dt="2024-04-03T13:52:31.072" v="38" actId="478"/>
          <ac:graphicFrameMkLst>
            <pc:docMk/>
            <pc:sldMk cId="3004033713" sldId="364"/>
            <ac:graphicFrameMk id="5" creationId="{66D9B79D-860C-FC11-68F0-EA5990FD5DF1}"/>
          </ac:graphicFrameMkLst>
        </pc:graphicFrameChg>
        <pc:graphicFrameChg chg="add mod modGraphic">
          <ac:chgData name="Kristine Lykke Roed" userId="f555a15f-b1c9-4cfe-899e-fb10889d883c" providerId="ADAL" clId="{C9A72FAE-2FBD-45E7-9172-5E2B7EAF3B52}" dt="2024-04-03T15:00:30.118" v="203" actId="14100"/>
          <ac:graphicFrameMkLst>
            <pc:docMk/>
            <pc:sldMk cId="3004033713" sldId="364"/>
            <ac:graphicFrameMk id="6" creationId="{B1198FBE-5B67-045D-AB72-48EA31A6105D}"/>
          </ac:graphicFrameMkLst>
        </pc:graphicFrameChg>
      </pc:sldChg>
      <pc:sldChg chg="addSp modSp add del mod ord">
        <pc:chgData name="Kristine Lykke Roed" userId="f555a15f-b1c9-4cfe-899e-fb10889d883c" providerId="ADAL" clId="{C9A72FAE-2FBD-45E7-9172-5E2B7EAF3B52}" dt="2024-04-03T15:06:50.239" v="760" actId="2696"/>
        <pc:sldMkLst>
          <pc:docMk/>
          <pc:sldMk cId="1943014078" sldId="365"/>
        </pc:sldMkLst>
        <pc:spChg chg="mod">
          <ac:chgData name="Kristine Lykke Roed" userId="f555a15f-b1c9-4cfe-899e-fb10889d883c" providerId="ADAL" clId="{C9A72FAE-2FBD-45E7-9172-5E2B7EAF3B52}" dt="2024-04-03T15:04:33.729" v="745" actId="20577"/>
          <ac:spMkLst>
            <pc:docMk/>
            <pc:sldMk cId="1943014078" sldId="365"/>
            <ac:spMk id="2" creationId="{A07F5D9C-DD70-A2B0-B35F-03F5C54A9952}"/>
          </ac:spMkLst>
        </pc:spChg>
        <pc:spChg chg="mod">
          <ac:chgData name="Kristine Lykke Roed" userId="f555a15f-b1c9-4cfe-899e-fb10889d883c" providerId="ADAL" clId="{C9A72FAE-2FBD-45E7-9172-5E2B7EAF3B52}" dt="2024-04-03T14:48:21.435" v="106" actId="20577"/>
          <ac:spMkLst>
            <pc:docMk/>
            <pc:sldMk cId="1943014078" sldId="365"/>
            <ac:spMk id="3" creationId="{689E37EB-8A24-74E8-CB88-A7102FE2BDA9}"/>
          </ac:spMkLst>
        </pc:spChg>
        <pc:spChg chg="add mod">
          <ac:chgData name="Kristine Lykke Roed" userId="f555a15f-b1c9-4cfe-899e-fb10889d883c" providerId="ADAL" clId="{C9A72FAE-2FBD-45E7-9172-5E2B7EAF3B52}" dt="2024-04-03T15:02:17.551" v="460" actId="14100"/>
          <ac:spMkLst>
            <pc:docMk/>
            <pc:sldMk cId="1943014078" sldId="365"/>
            <ac:spMk id="4" creationId="{926BFFA0-E634-64A7-62F1-57FF3CEACA45}"/>
          </ac:spMkLst>
        </pc:spChg>
        <pc:spChg chg="add mod">
          <ac:chgData name="Kristine Lykke Roed" userId="f555a15f-b1c9-4cfe-899e-fb10889d883c" providerId="ADAL" clId="{C9A72FAE-2FBD-45E7-9172-5E2B7EAF3B52}" dt="2024-04-03T15:03:47.978" v="709" actId="313"/>
          <ac:spMkLst>
            <pc:docMk/>
            <pc:sldMk cId="1943014078" sldId="365"/>
            <ac:spMk id="11" creationId="{60A96243-131F-F907-260B-A4162D02A07E}"/>
          </ac:spMkLst>
        </pc:spChg>
      </pc:sldChg>
      <pc:sldChg chg="add del">
        <pc:chgData name="Kristine Lykke Roed" userId="f555a15f-b1c9-4cfe-899e-fb10889d883c" providerId="ADAL" clId="{C9A72FAE-2FBD-45E7-9172-5E2B7EAF3B52}" dt="2024-04-03T15:06:46.669" v="759" actId="2696"/>
        <pc:sldMkLst>
          <pc:docMk/>
          <pc:sldMk cId="4226216685" sldId="366"/>
        </pc:sldMkLst>
      </pc:sldChg>
      <pc:sldChg chg="addSp modSp add mod">
        <pc:chgData name="Kristine Lykke Roed" userId="f555a15f-b1c9-4cfe-899e-fb10889d883c" providerId="ADAL" clId="{C9A72FAE-2FBD-45E7-9172-5E2B7EAF3B52}" dt="2024-04-04T07:31:10.578" v="779" actId="20577"/>
        <pc:sldMkLst>
          <pc:docMk/>
          <pc:sldMk cId="3478197423" sldId="367"/>
        </pc:sldMkLst>
        <pc:spChg chg="mod">
          <ac:chgData name="Kristine Lykke Roed" userId="f555a15f-b1c9-4cfe-899e-fb10889d883c" providerId="ADAL" clId="{C9A72FAE-2FBD-45E7-9172-5E2B7EAF3B52}" dt="2024-04-04T07:31:10.578" v="779" actId="20577"/>
          <ac:spMkLst>
            <pc:docMk/>
            <pc:sldMk cId="3478197423" sldId="367"/>
            <ac:spMk id="3" creationId="{689E37EB-8A24-74E8-CB88-A7102FE2BDA9}"/>
          </ac:spMkLst>
        </pc:spChg>
        <pc:spChg chg="add mod">
          <ac:chgData name="Kristine Lykke Roed" userId="f555a15f-b1c9-4cfe-899e-fb10889d883c" providerId="ADAL" clId="{C9A72FAE-2FBD-45E7-9172-5E2B7EAF3B52}" dt="2024-04-03T15:06:42.123" v="758" actId="1076"/>
          <ac:spMkLst>
            <pc:docMk/>
            <pc:sldMk cId="3478197423" sldId="367"/>
            <ac:spMk id="4" creationId="{0D549A1D-0ED9-8DB1-31B7-97070372AC9F}"/>
          </ac:spMkLst>
        </pc:spChg>
      </pc:sldChg>
      <pc:sldMasterChg chg="del delSldLayout">
        <pc:chgData name="Kristine Lykke Roed" userId="f555a15f-b1c9-4cfe-899e-fb10889d883c" providerId="ADAL" clId="{C9A72FAE-2FBD-45E7-9172-5E2B7EAF3B52}" dt="2024-04-03T13:48:10.318" v="0" actId="2696"/>
        <pc:sldMasterMkLst>
          <pc:docMk/>
          <pc:sldMasterMk cId="2141829035" sldId="2147483648"/>
        </pc:sldMasterMkLst>
        <pc:sldLayoutChg chg="del">
          <pc:chgData name="Kristine Lykke Roed" userId="f555a15f-b1c9-4cfe-899e-fb10889d883c" providerId="ADAL" clId="{C9A72FAE-2FBD-45E7-9172-5E2B7EAF3B52}" dt="2024-04-03T13:48:10.318" v="0" actId="2696"/>
          <pc:sldLayoutMkLst>
            <pc:docMk/>
            <pc:sldMasterMk cId="2141829035" sldId="2147483648"/>
            <pc:sldLayoutMk cId="427423778" sldId="2147483649"/>
          </pc:sldLayoutMkLst>
        </pc:sldLayoutChg>
        <pc:sldLayoutChg chg="del">
          <pc:chgData name="Kristine Lykke Roed" userId="f555a15f-b1c9-4cfe-899e-fb10889d883c" providerId="ADAL" clId="{C9A72FAE-2FBD-45E7-9172-5E2B7EAF3B52}" dt="2024-04-03T13:48:10.318" v="0" actId="2696"/>
          <pc:sldLayoutMkLst>
            <pc:docMk/>
            <pc:sldMasterMk cId="2141829035" sldId="2147483648"/>
            <pc:sldLayoutMk cId="1570981404" sldId="2147483650"/>
          </pc:sldLayoutMkLst>
        </pc:sldLayoutChg>
        <pc:sldLayoutChg chg="del">
          <pc:chgData name="Kristine Lykke Roed" userId="f555a15f-b1c9-4cfe-899e-fb10889d883c" providerId="ADAL" clId="{C9A72FAE-2FBD-45E7-9172-5E2B7EAF3B52}" dt="2024-04-03T13:48:10.318" v="0" actId="2696"/>
          <pc:sldLayoutMkLst>
            <pc:docMk/>
            <pc:sldMasterMk cId="2141829035" sldId="2147483648"/>
            <pc:sldLayoutMk cId="2518470294" sldId="2147483651"/>
          </pc:sldLayoutMkLst>
        </pc:sldLayoutChg>
        <pc:sldLayoutChg chg="del">
          <pc:chgData name="Kristine Lykke Roed" userId="f555a15f-b1c9-4cfe-899e-fb10889d883c" providerId="ADAL" clId="{C9A72FAE-2FBD-45E7-9172-5E2B7EAF3B52}" dt="2024-04-03T13:48:10.318" v="0" actId="2696"/>
          <pc:sldLayoutMkLst>
            <pc:docMk/>
            <pc:sldMasterMk cId="2141829035" sldId="2147483648"/>
            <pc:sldLayoutMk cId="2057696074" sldId="2147483652"/>
          </pc:sldLayoutMkLst>
        </pc:sldLayoutChg>
        <pc:sldLayoutChg chg="del">
          <pc:chgData name="Kristine Lykke Roed" userId="f555a15f-b1c9-4cfe-899e-fb10889d883c" providerId="ADAL" clId="{C9A72FAE-2FBD-45E7-9172-5E2B7EAF3B52}" dt="2024-04-03T13:48:10.318" v="0" actId="2696"/>
          <pc:sldLayoutMkLst>
            <pc:docMk/>
            <pc:sldMasterMk cId="2141829035" sldId="2147483648"/>
            <pc:sldLayoutMk cId="4159393389" sldId="2147483653"/>
          </pc:sldLayoutMkLst>
        </pc:sldLayoutChg>
        <pc:sldLayoutChg chg="del">
          <pc:chgData name="Kristine Lykke Roed" userId="f555a15f-b1c9-4cfe-899e-fb10889d883c" providerId="ADAL" clId="{C9A72FAE-2FBD-45E7-9172-5E2B7EAF3B52}" dt="2024-04-03T13:48:10.318" v="0" actId="2696"/>
          <pc:sldLayoutMkLst>
            <pc:docMk/>
            <pc:sldMasterMk cId="2141829035" sldId="2147483648"/>
            <pc:sldLayoutMk cId="2277070756" sldId="2147483654"/>
          </pc:sldLayoutMkLst>
        </pc:sldLayoutChg>
        <pc:sldLayoutChg chg="del">
          <pc:chgData name="Kristine Lykke Roed" userId="f555a15f-b1c9-4cfe-899e-fb10889d883c" providerId="ADAL" clId="{C9A72FAE-2FBD-45E7-9172-5E2B7EAF3B52}" dt="2024-04-03T13:48:10.318" v="0" actId="2696"/>
          <pc:sldLayoutMkLst>
            <pc:docMk/>
            <pc:sldMasterMk cId="2141829035" sldId="2147483648"/>
            <pc:sldLayoutMk cId="3533552412" sldId="2147483655"/>
          </pc:sldLayoutMkLst>
        </pc:sldLayoutChg>
        <pc:sldLayoutChg chg="del">
          <pc:chgData name="Kristine Lykke Roed" userId="f555a15f-b1c9-4cfe-899e-fb10889d883c" providerId="ADAL" clId="{C9A72FAE-2FBD-45E7-9172-5E2B7EAF3B52}" dt="2024-04-03T13:48:10.318" v="0" actId="2696"/>
          <pc:sldLayoutMkLst>
            <pc:docMk/>
            <pc:sldMasterMk cId="2141829035" sldId="2147483648"/>
            <pc:sldLayoutMk cId="904704858" sldId="2147483656"/>
          </pc:sldLayoutMkLst>
        </pc:sldLayoutChg>
        <pc:sldLayoutChg chg="del">
          <pc:chgData name="Kristine Lykke Roed" userId="f555a15f-b1c9-4cfe-899e-fb10889d883c" providerId="ADAL" clId="{C9A72FAE-2FBD-45E7-9172-5E2B7EAF3B52}" dt="2024-04-03T13:48:10.318" v="0" actId="2696"/>
          <pc:sldLayoutMkLst>
            <pc:docMk/>
            <pc:sldMasterMk cId="2141829035" sldId="2147483648"/>
            <pc:sldLayoutMk cId="1194100437" sldId="2147483657"/>
          </pc:sldLayoutMkLst>
        </pc:sldLayoutChg>
        <pc:sldLayoutChg chg="del">
          <pc:chgData name="Kristine Lykke Roed" userId="f555a15f-b1c9-4cfe-899e-fb10889d883c" providerId="ADAL" clId="{C9A72FAE-2FBD-45E7-9172-5E2B7EAF3B52}" dt="2024-04-03T13:48:10.318" v="0" actId="2696"/>
          <pc:sldLayoutMkLst>
            <pc:docMk/>
            <pc:sldMasterMk cId="2141829035" sldId="2147483648"/>
            <pc:sldLayoutMk cId="3178610420" sldId="2147483658"/>
          </pc:sldLayoutMkLst>
        </pc:sldLayoutChg>
        <pc:sldLayoutChg chg="del">
          <pc:chgData name="Kristine Lykke Roed" userId="f555a15f-b1c9-4cfe-899e-fb10889d883c" providerId="ADAL" clId="{C9A72FAE-2FBD-45E7-9172-5E2B7EAF3B52}" dt="2024-04-03T13:48:10.318" v="0" actId="2696"/>
          <pc:sldLayoutMkLst>
            <pc:docMk/>
            <pc:sldMasterMk cId="2141829035" sldId="2147483648"/>
            <pc:sldLayoutMk cId="3938593784"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BD98A-1079-CC63-08FD-C416F2D267A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0E4F473-45DE-0D28-ED93-2A227FB7E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4704CDD-424D-4820-F126-3BB6CA57F795}"/>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5" name="Pladsholder til sidefod 4">
            <a:extLst>
              <a:ext uri="{FF2B5EF4-FFF2-40B4-BE49-F238E27FC236}">
                <a16:creationId xmlns:a16="http://schemas.microsoft.com/office/drawing/2014/main" id="{C6B4E1CB-8288-7EC8-96CB-090976D4B10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031E960-6F86-DAD7-688D-0AE93F298238}"/>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405336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BF373-0E2D-A140-087A-634438970FE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EAD84BE-5502-744E-0E8A-B8BE8D937A3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E3A2C62-1B14-2338-D0C5-F0CB391D3806}"/>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5" name="Pladsholder til sidefod 4">
            <a:extLst>
              <a:ext uri="{FF2B5EF4-FFF2-40B4-BE49-F238E27FC236}">
                <a16:creationId xmlns:a16="http://schemas.microsoft.com/office/drawing/2014/main" id="{D3DC92CF-A86A-53A2-0723-B4E0858F3E1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88452AE-8CF2-025D-CB8C-AF3880041B41}"/>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191871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8E10F9C-6F2C-336E-0F6D-AD578330D2A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DD1FD08-F403-911B-6031-8D2ACCABFC1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5CE9D59-7E4C-4723-F293-FA7C59F4B665}"/>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5" name="Pladsholder til sidefod 4">
            <a:extLst>
              <a:ext uri="{FF2B5EF4-FFF2-40B4-BE49-F238E27FC236}">
                <a16:creationId xmlns:a16="http://schemas.microsoft.com/office/drawing/2014/main" id="{2D9FC40F-CCCF-E622-0ECA-FE8EE056B29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A39083C-F1B7-2981-1381-47412493C499}"/>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225582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7CEC2-A4D6-BE32-4CF9-6FB90E6D165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5AFC6CB-2733-062E-96AB-4867BFA7A5D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FE3B048-A3E6-1222-DE77-D9F4EF508BE7}"/>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5" name="Pladsholder til sidefod 4">
            <a:extLst>
              <a:ext uri="{FF2B5EF4-FFF2-40B4-BE49-F238E27FC236}">
                <a16:creationId xmlns:a16="http://schemas.microsoft.com/office/drawing/2014/main" id="{389F6D6C-E89F-5146-8CD3-75A74FD2C26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A73526E-2156-B45F-6007-581494EF4118}"/>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266035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15F60-3811-0656-CEBE-015DA796DB1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A116721-24DD-C2D7-4F73-329A754746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D18C859-F4A1-1E1F-A525-3280197A7395}"/>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5" name="Pladsholder til sidefod 4">
            <a:extLst>
              <a:ext uri="{FF2B5EF4-FFF2-40B4-BE49-F238E27FC236}">
                <a16:creationId xmlns:a16="http://schemas.microsoft.com/office/drawing/2014/main" id="{C2437C15-D53C-8C9F-8BBA-61DFD947FE0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A9971C1-A901-1035-E878-853B59571B56}"/>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303546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EA17C-08FC-B447-5844-04E63B25875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B82526F-3480-EEF1-B312-33BBF05C303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65183EA-BB5F-38B0-E0D7-D33280A3586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530517E-0875-B513-497C-33142DEECCEE}"/>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6" name="Pladsholder til sidefod 5">
            <a:extLst>
              <a:ext uri="{FF2B5EF4-FFF2-40B4-BE49-F238E27FC236}">
                <a16:creationId xmlns:a16="http://schemas.microsoft.com/office/drawing/2014/main" id="{045B53CA-215E-C667-BE8B-1F670FA3B04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C13F0B1-6F6F-9698-7FDC-837C3983B574}"/>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69208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FB05D-4A97-3BF2-47B0-3EFD91B41BA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883CA2D-D484-C09B-77A8-DB2B7F9A22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8C25E9C-9474-A647-7915-9D713A6646B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C436446-0678-501F-A867-A1ABFE09D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790E820-63C8-B7EB-938B-28DC253BE9F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A1D1747-AD94-370F-4A4D-E21C88D73649}"/>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8" name="Pladsholder til sidefod 7">
            <a:extLst>
              <a:ext uri="{FF2B5EF4-FFF2-40B4-BE49-F238E27FC236}">
                <a16:creationId xmlns:a16="http://schemas.microsoft.com/office/drawing/2014/main" id="{D9FB06AD-DA78-7593-8D60-AACAAF8A44C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DC1B52D-BD82-A0A6-B985-F626CF22D1AD}"/>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63826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B1BA55-5780-5788-CCCE-BE69C9987F7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7D253CA-DACE-8EDB-3FFF-6A6977EFDE2C}"/>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4" name="Pladsholder til sidefod 3">
            <a:extLst>
              <a:ext uri="{FF2B5EF4-FFF2-40B4-BE49-F238E27FC236}">
                <a16:creationId xmlns:a16="http://schemas.microsoft.com/office/drawing/2014/main" id="{B45F88E8-4A64-EB21-9833-73737DB54B6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FBEA23B-BF73-856C-1658-F08296A191E2}"/>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265540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7741F0D-4D27-FD5C-857B-7E710D6613D2}"/>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3" name="Pladsholder til sidefod 2">
            <a:extLst>
              <a:ext uri="{FF2B5EF4-FFF2-40B4-BE49-F238E27FC236}">
                <a16:creationId xmlns:a16="http://schemas.microsoft.com/office/drawing/2014/main" id="{03EF4D57-642B-B116-AD52-D46634952A4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B326573-78D3-4BAC-ED28-48A98720122D}"/>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276558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DF5C7-78A4-0751-8906-F9BCDC8731C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61468EB-9C1A-D8D9-9C39-D7061F3CC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13B21D4-B1A6-A29D-B0E7-93131B56D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16F0679-9E75-C8C4-DAF4-86F3EC51E7E3}"/>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6" name="Pladsholder til sidefod 5">
            <a:extLst>
              <a:ext uri="{FF2B5EF4-FFF2-40B4-BE49-F238E27FC236}">
                <a16:creationId xmlns:a16="http://schemas.microsoft.com/office/drawing/2014/main" id="{2A5BE0DC-3CC3-58A8-A614-785B8AE0E04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FC9577C-B3C8-8CD0-F077-2AC9EB4E388C}"/>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190896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98088-AA0B-EAF9-50F8-CFF6C56E40E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B5DAA1B-05F2-967D-FC7E-7CBAC9274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5507183-1AB1-3DA6-875A-F2C390006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4DB1055-9BD9-B0E5-06DD-3684FC116E8B}"/>
              </a:ext>
            </a:extLst>
          </p:cNvPr>
          <p:cNvSpPr>
            <a:spLocks noGrp="1"/>
          </p:cNvSpPr>
          <p:nvPr>
            <p:ph type="dt" sz="half" idx="10"/>
          </p:nvPr>
        </p:nvSpPr>
        <p:spPr/>
        <p:txBody>
          <a:bodyPr/>
          <a:lstStyle/>
          <a:p>
            <a:fld id="{9425DFDB-B1F2-499F-B9C5-A7455FBA3C9E}" type="datetimeFigureOut">
              <a:rPr lang="da-DK" smtClean="0"/>
              <a:t>04-04-2024</a:t>
            </a:fld>
            <a:endParaRPr lang="da-DK"/>
          </a:p>
        </p:txBody>
      </p:sp>
      <p:sp>
        <p:nvSpPr>
          <p:cNvPr id="6" name="Pladsholder til sidefod 5">
            <a:extLst>
              <a:ext uri="{FF2B5EF4-FFF2-40B4-BE49-F238E27FC236}">
                <a16:creationId xmlns:a16="http://schemas.microsoft.com/office/drawing/2014/main" id="{F7E80A5C-B5CE-3B15-944C-21CF82F146B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4B6A4B6-CC06-3DA4-3C89-1E4D2FFFC801}"/>
              </a:ext>
            </a:extLst>
          </p:cNvPr>
          <p:cNvSpPr>
            <a:spLocks noGrp="1"/>
          </p:cNvSpPr>
          <p:nvPr>
            <p:ph type="sldNum" sz="quarter" idx="12"/>
          </p:nvPr>
        </p:nvSpPr>
        <p:spPr/>
        <p:txBody>
          <a:bodyPr/>
          <a:lstStyle/>
          <a:p>
            <a:fld id="{C02F645D-6D9E-4EA1-BDAD-9C6B7FC6F42C}" type="slidenum">
              <a:rPr lang="da-DK" smtClean="0"/>
              <a:t>‹nr.›</a:t>
            </a:fld>
            <a:endParaRPr lang="da-DK"/>
          </a:p>
        </p:txBody>
      </p:sp>
    </p:spTree>
    <p:extLst>
      <p:ext uri="{BB962C8B-B14F-4D97-AF65-F5344CB8AC3E}">
        <p14:creationId xmlns:p14="http://schemas.microsoft.com/office/powerpoint/2010/main" val="6767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1D458F3-9F75-DE7C-D76A-4B0C753264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3DE94B6-006F-5D5A-90FB-4F6ACA51E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2B88E61-3E8F-82B6-FD0E-ABBD19B221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5DFDB-B1F2-499F-B9C5-A7455FBA3C9E}" type="datetimeFigureOut">
              <a:rPr lang="da-DK" smtClean="0"/>
              <a:t>04-04-2024</a:t>
            </a:fld>
            <a:endParaRPr lang="da-DK"/>
          </a:p>
        </p:txBody>
      </p:sp>
      <p:sp>
        <p:nvSpPr>
          <p:cNvPr id="5" name="Pladsholder til sidefod 4">
            <a:extLst>
              <a:ext uri="{FF2B5EF4-FFF2-40B4-BE49-F238E27FC236}">
                <a16:creationId xmlns:a16="http://schemas.microsoft.com/office/drawing/2014/main" id="{51DE32D9-39ED-F691-29AF-1DD194F4B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6CE383B-536C-20D4-F4ED-28D1B0E9EA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F645D-6D9E-4EA1-BDAD-9C6B7FC6F42C}" type="slidenum">
              <a:rPr lang="da-DK" smtClean="0"/>
              <a:t>‹nr.›</a:t>
            </a:fld>
            <a:endParaRPr lang="da-DK"/>
          </a:p>
        </p:txBody>
      </p:sp>
    </p:spTree>
    <p:extLst>
      <p:ext uri="{BB962C8B-B14F-4D97-AF65-F5344CB8AC3E}">
        <p14:creationId xmlns:p14="http://schemas.microsoft.com/office/powerpoint/2010/main" val="2362477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5E163EF7-6D5D-3284-BB6C-F5C2E2A5A361}"/>
              </a:ext>
            </a:extLst>
          </p:cNvPr>
          <p:cNvSpPr>
            <a:spLocks noGrp="1"/>
          </p:cNvSpPr>
          <p:nvPr>
            <p:ph type="subTitle" idx="1"/>
          </p:nvPr>
        </p:nvSpPr>
        <p:spPr/>
        <p:txBody>
          <a:bodyPr>
            <a:normAutofit/>
          </a:bodyPr>
          <a:lstStyle/>
          <a:p>
            <a:endParaRPr lang="da-DK"/>
          </a:p>
          <a:p>
            <a:r>
              <a:rPr lang="da-DK" sz="3600"/>
              <a:t>BIBLIOTEKSBRUG I DAG OG I MORGEN </a:t>
            </a:r>
          </a:p>
          <a:p>
            <a:r>
              <a:rPr lang="da-DK" sz="2800"/>
              <a:t>– en målgruppebaseret kortlægning</a:t>
            </a:r>
          </a:p>
        </p:txBody>
      </p:sp>
      <p:pic>
        <p:nvPicPr>
          <p:cNvPr id="4" name="Billede 3" descr="Et billede, der indeholder skærmbillede, sort, Grafik, design&#10;&#10;Automatisk genereret beskrivelse">
            <a:extLst>
              <a:ext uri="{FF2B5EF4-FFF2-40B4-BE49-F238E27FC236}">
                <a16:creationId xmlns:a16="http://schemas.microsoft.com/office/drawing/2014/main" id="{C444B98C-0D74-3617-B997-25694555A2B6}"/>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pic>
        <p:nvPicPr>
          <p:cNvPr id="2050" name="Picture 2">
            <a:extLst>
              <a:ext uri="{FF2B5EF4-FFF2-40B4-BE49-F238E27FC236}">
                <a16:creationId xmlns:a16="http://schemas.microsoft.com/office/drawing/2014/main" id="{E2945BE9-BA51-95C4-59F3-1E98AC0D20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402" b="10852"/>
          <a:stretch/>
        </p:blipFill>
        <p:spPr bwMode="auto">
          <a:xfrm>
            <a:off x="1792923" y="1767840"/>
            <a:ext cx="8783637" cy="22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33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BD0A86-5D97-178C-F8B1-49E191D995C6}"/>
              </a:ext>
            </a:extLst>
          </p:cNvPr>
          <p:cNvSpPr>
            <a:spLocks noGrp="1"/>
          </p:cNvSpPr>
          <p:nvPr>
            <p:ph type="title"/>
          </p:nvPr>
        </p:nvSpPr>
        <p:spPr/>
        <p:txBody>
          <a:bodyPr/>
          <a:lstStyle/>
          <a:p>
            <a:r>
              <a:rPr lang="da-DK"/>
              <a:t>Ønsker og forventninger til folkebiblioteket</a:t>
            </a:r>
          </a:p>
        </p:txBody>
      </p:sp>
      <p:pic>
        <p:nvPicPr>
          <p:cNvPr id="5" name="Pladsholder til indhold 4" descr="Et billede, der indeholder tekst, skærmbillede, Font/skrifttype, linje/række&#10;&#10;Automatisk genereret beskrivelse">
            <a:extLst>
              <a:ext uri="{FF2B5EF4-FFF2-40B4-BE49-F238E27FC236}">
                <a16:creationId xmlns:a16="http://schemas.microsoft.com/office/drawing/2014/main" id="{E4A4AC76-2316-9E21-0899-AAE3629714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775" y="1596095"/>
            <a:ext cx="8708449" cy="5004402"/>
          </a:xfrm>
        </p:spPr>
      </p:pic>
      <p:sp>
        <p:nvSpPr>
          <p:cNvPr id="3" name="Ellipse 2">
            <a:extLst>
              <a:ext uri="{FF2B5EF4-FFF2-40B4-BE49-F238E27FC236}">
                <a16:creationId xmlns:a16="http://schemas.microsoft.com/office/drawing/2014/main" id="{86AD13E8-64FE-3F1F-C5A5-CF571FF64D9E}"/>
              </a:ext>
            </a:extLst>
          </p:cNvPr>
          <p:cNvSpPr/>
          <p:nvPr/>
        </p:nvSpPr>
        <p:spPr>
          <a:xfrm>
            <a:off x="2481912" y="4390697"/>
            <a:ext cx="7315200" cy="1762453"/>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2AFD62C4-8CB3-54FC-98CF-26E439F0A5AF}"/>
              </a:ext>
            </a:extLst>
          </p:cNvPr>
          <p:cNvSpPr/>
          <p:nvPr/>
        </p:nvSpPr>
        <p:spPr>
          <a:xfrm>
            <a:off x="3210574" y="3010502"/>
            <a:ext cx="5857875" cy="1529420"/>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9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43B74-683F-6ABB-E92D-C1907A438EAD}"/>
              </a:ext>
            </a:extLst>
          </p:cNvPr>
          <p:cNvSpPr>
            <a:spLocks noGrp="1"/>
          </p:cNvSpPr>
          <p:nvPr>
            <p:ph type="title"/>
          </p:nvPr>
        </p:nvSpPr>
        <p:spPr/>
        <p:txBody>
          <a:bodyPr/>
          <a:lstStyle/>
          <a:p>
            <a:r>
              <a:rPr lang="da-DK"/>
              <a:t>Halvdelen af danskerne bruger biblioteket</a:t>
            </a:r>
          </a:p>
        </p:txBody>
      </p:sp>
      <p:sp>
        <p:nvSpPr>
          <p:cNvPr id="3" name="Pladsholder til indhold 2">
            <a:extLst>
              <a:ext uri="{FF2B5EF4-FFF2-40B4-BE49-F238E27FC236}">
                <a16:creationId xmlns:a16="http://schemas.microsoft.com/office/drawing/2014/main" id="{87BF0B1C-FCB6-BD59-B430-FF820AB69486}"/>
              </a:ext>
            </a:extLst>
          </p:cNvPr>
          <p:cNvSpPr>
            <a:spLocks noGrp="1"/>
          </p:cNvSpPr>
          <p:nvPr>
            <p:ph idx="1"/>
          </p:nvPr>
        </p:nvSpPr>
        <p:spPr>
          <a:xfrm>
            <a:off x="838200" y="1825625"/>
            <a:ext cx="3561080" cy="4351338"/>
          </a:xfrm>
        </p:spPr>
        <p:txBody>
          <a:bodyPr>
            <a:noAutofit/>
          </a:bodyPr>
          <a:lstStyle/>
          <a:p>
            <a:pPr marL="0" indent="0">
              <a:buNone/>
            </a:pPr>
            <a:r>
              <a:rPr lang="da-DK" sz="2200"/>
              <a:t>53% af danskerne er biblioteksbrugere.</a:t>
            </a:r>
          </a:p>
          <a:p>
            <a:pPr marL="0" indent="0">
              <a:buNone/>
            </a:pPr>
            <a:endParaRPr lang="da-DK" sz="2200"/>
          </a:p>
          <a:p>
            <a:pPr marL="0" indent="0">
              <a:buNone/>
            </a:pPr>
            <a:r>
              <a:rPr lang="da-DK" sz="2200"/>
              <a:t>Den fysiske brug (41%) og digitale brug (39%) er på niveau.</a:t>
            </a:r>
          </a:p>
          <a:p>
            <a:pPr marL="0" indent="0">
              <a:buNone/>
            </a:pPr>
            <a:endParaRPr lang="da-DK" sz="2200"/>
          </a:p>
          <a:p>
            <a:pPr marL="0" indent="0">
              <a:buNone/>
            </a:pPr>
            <a:r>
              <a:rPr lang="da-DK" sz="2200"/>
              <a:t>41% af danskerne er hyppige biblioteksbrugere.</a:t>
            </a:r>
          </a:p>
          <a:p>
            <a:pPr marL="0" indent="0">
              <a:buNone/>
            </a:pPr>
            <a:endParaRPr lang="da-DK" sz="2200"/>
          </a:p>
          <a:p>
            <a:pPr marL="0" indent="0">
              <a:buNone/>
            </a:pPr>
            <a:r>
              <a:rPr lang="da-DK" sz="2200"/>
              <a:t>Fremgang i hyppige brugere fra 2013 (35%) til 2023 (41%).</a:t>
            </a:r>
          </a:p>
          <a:p>
            <a:endParaRPr lang="da-DK" sz="2200"/>
          </a:p>
          <a:p>
            <a:endParaRPr lang="da-DK" sz="2200"/>
          </a:p>
        </p:txBody>
      </p:sp>
      <p:pic>
        <p:nvPicPr>
          <p:cNvPr id="5" name="Billede 4">
            <a:extLst>
              <a:ext uri="{FF2B5EF4-FFF2-40B4-BE49-F238E27FC236}">
                <a16:creationId xmlns:a16="http://schemas.microsoft.com/office/drawing/2014/main" id="{E467CBE2-F56A-A338-9997-54747A87A144}"/>
              </a:ext>
            </a:extLst>
          </p:cNvPr>
          <p:cNvPicPr>
            <a:picLocks noChangeAspect="1"/>
          </p:cNvPicPr>
          <p:nvPr/>
        </p:nvPicPr>
        <p:blipFill rotWithShape="1">
          <a:blip r:embed="rId2"/>
          <a:srcRect l="17685" t="28593" r="43796" b="34963"/>
          <a:stretch/>
        </p:blipFill>
        <p:spPr>
          <a:xfrm>
            <a:off x="4555437" y="1690688"/>
            <a:ext cx="6798363" cy="4020186"/>
          </a:xfrm>
          <a:prstGeom prst="rect">
            <a:avLst/>
          </a:prstGeom>
        </p:spPr>
      </p:pic>
    </p:spTree>
    <p:extLst>
      <p:ext uri="{BB962C8B-B14F-4D97-AF65-F5344CB8AC3E}">
        <p14:creationId xmlns:p14="http://schemas.microsoft.com/office/powerpoint/2010/main" val="154736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43B74-683F-6ABB-E92D-C1907A438EAD}"/>
              </a:ext>
            </a:extLst>
          </p:cNvPr>
          <p:cNvSpPr>
            <a:spLocks noGrp="1"/>
          </p:cNvSpPr>
          <p:nvPr>
            <p:ph type="title"/>
          </p:nvPr>
        </p:nvSpPr>
        <p:spPr/>
        <p:txBody>
          <a:bodyPr/>
          <a:lstStyle/>
          <a:p>
            <a:r>
              <a:rPr lang="da-DK"/>
              <a:t>Potentiale til at øge kendskabet</a:t>
            </a:r>
          </a:p>
        </p:txBody>
      </p:sp>
      <p:sp>
        <p:nvSpPr>
          <p:cNvPr id="3" name="Pladsholder til indhold 2">
            <a:extLst>
              <a:ext uri="{FF2B5EF4-FFF2-40B4-BE49-F238E27FC236}">
                <a16:creationId xmlns:a16="http://schemas.microsoft.com/office/drawing/2014/main" id="{87BF0B1C-FCB6-BD59-B430-FF820AB69486}"/>
              </a:ext>
            </a:extLst>
          </p:cNvPr>
          <p:cNvSpPr>
            <a:spLocks noGrp="1"/>
          </p:cNvSpPr>
          <p:nvPr>
            <p:ph idx="1"/>
          </p:nvPr>
        </p:nvSpPr>
        <p:spPr>
          <a:xfrm>
            <a:off x="838200" y="1825625"/>
            <a:ext cx="3246120" cy="4351338"/>
          </a:xfrm>
        </p:spPr>
        <p:txBody>
          <a:bodyPr>
            <a:noAutofit/>
          </a:bodyPr>
          <a:lstStyle/>
          <a:p>
            <a:pPr marL="0" indent="0">
              <a:buNone/>
            </a:pPr>
            <a:r>
              <a:rPr lang="da-DK" sz="2200" dirty="0"/>
              <a:t>2/3 af danskerne ved i høj grad eller nogen grad, hvad folkebibliotekerne tilbyder. Potentiale til at nå den sidste 1/3.</a:t>
            </a:r>
          </a:p>
          <a:p>
            <a:pPr marL="0" indent="0">
              <a:buNone/>
            </a:pPr>
            <a:endParaRPr lang="da-DK" sz="2200" dirty="0"/>
          </a:p>
          <a:p>
            <a:pPr marL="0" indent="0">
              <a:buNone/>
            </a:pPr>
            <a:r>
              <a:rPr lang="da-DK" sz="2200" dirty="0"/>
              <a:t>Digitalt kendskab (</a:t>
            </a:r>
            <a:r>
              <a:rPr lang="da-DK" sz="2200" dirty="0" err="1"/>
              <a:t>eReolen</a:t>
            </a:r>
            <a:r>
              <a:rPr lang="da-DK" sz="2200" dirty="0"/>
              <a:t> og Filmstriben) er mere end fordoblet.</a:t>
            </a:r>
          </a:p>
          <a:p>
            <a:pPr marL="0" indent="0">
              <a:buNone/>
            </a:pPr>
            <a:endParaRPr lang="da-DK" sz="2200" dirty="0"/>
          </a:p>
          <a:p>
            <a:pPr marL="0" indent="0">
              <a:buNone/>
            </a:pPr>
            <a:r>
              <a:rPr lang="da-DK" sz="2200" dirty="0"/>
              <a:t>Manglende kendskab er en af de største barrierer for biblioteksbrug.</a:t>
            </a:r>
          </a:p>
        </p:txBody>
      </p:sp>
      <p:pic>
        <p:nvPicPr>
          <p:cNvPr id="5" name="Billede 4">
            <a:extLst>
              <a:ext uri="{FF2B5EF4-FFF2-40B4-BE49-F238E27FC236}">
                <a16:creationId xmlns:a16="http://schemas.microsoft.com/office/drawing/2014/main" id="{741C4382-673C-8F18-6105-91CC8EBE18F0}"/>
              </a:ext>
            </a:extLst>
          </p:cNvPr>
          <p:cNvPicPr>
            <a:picLocks noChangeAspect="1"/>
          </p:cNvPicPr>
          <p:nvPr/>
        </p:nvPicPr>
        <p:blipFill rotWithShape="1">
          <a:blip r:embed="rId2"/>
          <a:srcRect l="17593" t="46963" r="43981" b="22815"/>
          <a:stretch/>
        </p:blipFill>
        <p:spPr>
          <a:xfrm>
            <a:off x="4299339" y="1825625"/>
            <a:ext cx="7054461" cy="3467735"/>
          </a:xfrm>
          <a:prstGeom prst="rect">
            <a:avLst/>
          </a:prstGeom>
        </p:spPr>
      </p:pic>
      <p:sp>
        <p:nvSpPr>
          <p:cNvPr id="6" name="Ellipse 5">
            <a:extLst>
              <a:ext uri="{FF2B5EF4-FFF2-40B4-BE49-F238E27FC236}">
                <a16:creationId xmlns:a16="http://schemas.microsoft.com/office/drawing/2014/main" id="{02B22E69-D054-811F-A065-A4C363394D29}"/>
              </a:ext>
            </a:extLst>
          </p:cNvPr>
          <p:cNvSpPr/>
          <p:nvPr/>
        </p:nvSpPr>
        <p:spPr>
          <a:xfrm>
            <a:off x="4714240" y="2960840"/>
            <a:ext cx="4297680" cy="1197303"/>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llipse 6">
            <a:extLst>
              <a:ext uri="{FF2B5EF4-FFF2-40B4-BE49-F238E27FC236}">
                <a16:creationId xmlns:a16="http://schemas.microsoft.com/office/drawing/2014/main" id="{9833258A-FFE4-CA4B-73A8-9DEE44F54CB4}"/>
              </a:ext>
            </a:extLst>
          </p:cNvPr>
          <p:cNvSpPr/>
          <p:nvPr/>
        </p:nvSpPr>
        <p:spPr>
          <a:xfrm>
            <a:off x="8402321" y="3010502"/>
            <a:ext cx="2428240" cy="1147641"/>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23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5E163EF7-6D5D-3284-BB6C-F5C2E2A5A361}"/>
              </a:ext>
            </a:extLst>
          </p:cNvPr>
          <p:cNvSpPr>
            <a:spLocks noGrp="1"/>
          </p:cNvSpPr>
          <p:nvPr>
            <p:ph type="subTitle" idx="1"/>
          </p:nvPr>
        </p:nvSpPr>
        <p:spPr/>
        <p:txBody>
          <a:bodyPr>
            <a:normAutofit/>
          </a:bodyPr>
          <a:lstStyle/>
          <a:p>
            <a:r>
              <a:rPr lang="da-DK" sz="6000"/>
              <a:t>REGIONALE FORSKELLE</a:t>
            </a:r>
          </a:p>
        </p:txBody>
      </p:sp>
      <p:pic>
        <p:nvPicPr>
          <p:cNvPr id="4" name="Billede 3" descr="Et billede, der indeholder skærmbillede, sort, Grafik, design&#10;&#10;Automatisk genereret beskrivelse">
            <a:extLst>
              <a:ext uri="{FF2B5EF4-FFF2-40B4-BE49-F238E27FC236}">
                <a16:creationId xmlns:a16="http://schemas.microsoft.com/office/drawing/2014/main" id="{C444B98C-0D74-3617-B997-25694555A2B6}"/>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pic>
        <p:nvPicPr>
          <p:cNvPr id="5" name="Grafik 4" descr="By med massiv udfyldning">
            <a:extLst>
              <a:ext uri="{FF2B5EF4-FFF2-40B4-BE49-F238E27FC236}">
                <a16:creationId xmlns:a16="http://schemas.microsoft.com/office/drawing/2014/main" id="{05431354-48A3-96EB-0D0E-6F630729C5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40" y="2037080"/>
            <a:ext cx="1391920" cy="1391920"/>
          </a:xfrm>
          <a:prstGeom prst="rect">
            <a:avLst/>
          </a:prstGeom>
        </p:spPr>
      </p:pic>
    </p:spTree>
    <p:extLst>
      <p:ext uri="{BB962C8B-B14F-4D97-AF65-F5344CB8AC3E}">
        <p14:creationId xmlns:p14="http://schemas.microsoft.com/office/powerpoint/2010/main" val="169367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43B74-683F-6ABB-E92D-C1907A438EAD}"/>
              </a:ext>
            </a:extLst>
          </p:cNvPr>
          <p:cNvSpPr>
            <a:spLocks noGrp="1"/>
          </p:cNvSpPr>
          <p:nvPr>
            <p:ph type="title"/>
          </p:nvPr>
        </p:nvSpPr>
        <p:spPr/>
        <p:txBody>
          <a:bodyPr/>
          <a:lstStyle/>
          <a:p>
            <a:r>
              <a:rPr lang="da-DK" dirty="0"/>
              <a:t>Biblioteksbrug fordelt på regioner samt land- og byområder – nationalt: 53%</a:t>
            </a:r>
          </a:p>
        </p:txBody>
      </p:sp>
      <p:pic>
        <p:nvPicPr>
          <p:cNvPr id="13" name="Billede 12">
            <a:extLst>
              <a:ext uri="{FF2B5EF4-FFF2-40B4-BE49-F238E27FC236}">
                <a16:creationId xmlns:a16="http://schemas.microsoft.com/office/drawing/2014/main" id="{58706AD0-076D-9556-BB6A-B50725F0E9E1}"/>
              </a:ext>
            </a:extLst>
          </p:cNvPr>
          <p:cNvPicPr>
            <a:picLocks noChangeAspect="1"/>
          </p:cNvPicPr>
          <p:nvPr/>
        </p:nvPicPr>
        <p:blipFill rotWithShape="1">
          <a:blip r:embed="rId2"/>
          <a:srcRect l="9446" t="29482" r="36017" b="14222"/>
          <a:stretch/>
        </p:blipFill>
        <p:spPr>
          <a:xfrm>
            <a:off x="6096000" y="2021840"/>
            <a:ext cx="5984240" cy="3860800"/>
          </a:xfrm>
          <a:prstGeom prst="rect">
            <a:avLst/>
          </a:prstGeom>
        </p:spPr>
      </p:pic>
      <p:pic>
        <p:nvPicPr>
          <p:cNvPr id="15" name="Billede 14">
            <a:extLst>
              <a:ext uri="{FF2B5EF4-FFF2-40B4-BE49-F238E27FC236}">
                <a16:creationId xmlns:a16="http://schemas.microsoft.com/office/drawing/2014/main" id="{5A3711F2-E7A2-4BDB-A1AB-5C8446245D58}"/>
              </a:ext>
            </a:extLst>
          </p:cNvPr>
          <p:cNvPicPr>
            <a:picLocks noChangeAspect="1"/>
          </p:cNvPicPr>
          <p:nvPr/>
        </p:nvPicPr>
        <p:blipFill rotWithShape="1">
          <a:blip r:embed="rId3"/>
          <a:srcRect l="9444" t="24801" r="36020" b="18902"/>
          <a:stretch/>
        </p:blipFill>
        <p:spPr>
          <a:xfrm>
            <a:off x="111760" y="2021840"/>
            <a:ext cx="5984240" cy="3860800"/>
          </a:xfrm>
          <a:prstGeom prst="rect">
            <a:avLst/>
          </a:prstGeom>
        </p:spPr>
      </p:pic>
    </p:spTree>
    <p:extLst>
      <p:ext uri="{BB962C8B-B14F-4D97-AF65-F5344CB8AC3E}">
        <p14:creationId xmlns:p14="http://schemas.microsoft.com/office/powerpoint/2010/main" val="97083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Billede 4">
            <a:extLst>
              <a:ext uri="{FF2B5EF4-FFF2-40B4-BE49-F238E27FC236}">
                <a16:creationId xmlns:a16="http://schemas.microsoft.com/office/drawing/2014/main" id="{E5A9E7B0-55C5-92DE-3341-21F3D7E64BA2}"/>
              </a:ext>
            </a:extLst>
          </p:cNvPr>
          <p:cNvPicPr>
            <a:picLocks noChangeAspect="1"/>
          </p:cNvPicPr>
          <p:nvPr/>
        </p:nvPicPr>
        <p:blipFill rotWithShape="1">
          <a:blip r:embed="rId2">
            <a:alphaModFix amt="60000"/>
          </a:blip>
          <a:srcRect l="1608" r="5059"/>
          <a:stretch/>
        </p:blipFill>
        <p:spPr>
          <a:xfrm>
            <a:off x="-1" y="10"/>
            <a:ext cx="12192001" cy="6857990"/>
          </a:xfrm>
          <a:prstGeom prst="rect">
            <a:avLst/>
          </a:prstGeom>
        </p:spPr>
      </p:pic>
      <p:sp>
        <p:nvSpPr>
          <p:cNvPr id="9" name="Tekstfelt 8">
            <a:extLst>
              <a:ext uri="{FF2B5EF4-FFF2-40B4-BE49-F238E27FC236}">
                <a16:creationId xmlns:a16="http://schemas.microsoft.com/office/drawing/2014/main" id="{CA6ACEE0-BB80-8D10-097E-0DEB00146FFC}"/>
              </a:ext>
            </a:extLst>
          </p:cNvPr>
          <p:cNvSpPr txBox="1"/>
          <p:nvPr/>
        </p:nvSpPr>
        <p:spPr>
          <a:xfrm>
            <a:off x="732536" y="595604"/>
            <a:ext cx="10723880" cy="409716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a:ln>
                  <a:noFill/>
                </a:ln>
                <a:solidFill>
                  <a:srgbClr val="FFFFFF"/>
                </a:solidFill>
                <a:effectLst/>
                <a:uLnTx/>
                <a:uFillTx/>
                <a:latin typeface="Calibri Light" panose="020F0302020204030204"/>
                <a:ea typeface="+mn-ea"/>
                <a:cs typeface="+mn-cs"/>
              </a:rPr>
              <a:t>PRÆSENTATION AF SEGMENTERNE</a:t>
            </a:r>
          </a:p>
        </p:txBody>
      </p:sp>
      <p:pic>
        <p:nvPicPr>
          <p:cNvPr id="4" name="Billede 3" descr="Et billede, der indeholder skærmbillede, sort, Grafik, design&#10;&#10;Automatisk genereret beskrivelse">
            <a:extLst>
              <a:ext uri="{FF2B5EF4-FFF2-40B4-BE49-F238E27FC236}">
                <a16:creationId xmlns:a16="http://schemas.microsoft.com/office/drawing/2014/main" id="{C444B98C-0D74-3617-B997-25694555A2B6}"/>
              </a:ext>
            </a:extLst>
          </p:cNvPr>
          <p:cNvPicPr>
            <a:picLocks noChangeAspect="1"/>
          </p:cNvPicPr>
          <p:nvPr/>
        </p:nvPicPr>
        <p:blipFill rotWithShape="1">
          <a:blip r:embed="rId3">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pic>
        <p:nvPicPr>
          <p:cNvPr id="7" name="Grafik 6" descr="Gruppe af mænd med massiv udfyldning">
            <a:extLst>
              <a:ext uri="{FF2B5EF4-FFF2-40B4-BE49-F238E27FC236}">
                <a16:creationId xmlns:a16="http://schemas.microsoft.com/office/drawing/2014/main" id="{B9D37826-95DC-0BBF-DE56-48B9C58A87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8516" y="2211522"/>
            <a:ext cx="1391920" cy="1391920"/>
          </a:xfrm>
          <a:prstGeom prst="rect">
            <a:avLst/>
          </a:prstGeom>
        </p:spPr>
      </p:pic>
    </p:spTree>
    <p:extLst>
      <p:ext uri="{BB962C8B-B14F-4D97-AF65-F5344CB8AC3E}">
        <p14:creationId xmlns:p14="http://schemas.microsoft.com/office/powerpoint/2010/main" val="37660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43B74-683F-6ABB-E92D-C1907A438EAD}"/>
              </a:ext>
            </a:extLst>
          </p:cNvPr>
          <p:cNvSpPr>
            <a:spLocks noGrp="1"/>
          </p:cNvSpPr>
          <p:nvPr>
            <p:ph type="title"/>
          </p:nvPr>
        </p:nvSpPr>
        <p:spPr/>
        <p:txBody>
          <a:bodyPr/>
          <a:lstStyle/>
          <a:p>
            <a:r>
              <a:rPr lang="da-DK"/>
              <a:t>Segmenternes fordeling i befolkningen</a:t>
            </a:r>
          </a:p>
        </p:txBody>
      </p:sp>
      <p:pic>
        <p:nvPicPr>
          <p:cNvPr id="5" name="Billede 4">
            <a:extLst>
              <a:ext uri="{FF2B5EF4-FFF2-40B4-BE49-F238E27FC236}">
                <a16:creationId xmlns:a16="http://schemas.microsoft.com/office/drawing/2014/main" id="{DC8411F9-1216-97FB-971A-4F09AB2FB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08" y="1690688"/>
            <a:ext cx="10269383" cy="4725059"/>
          </a:xfrm>
          <a:prstGeom prst="rect">
            <a:avLst/>
          </a:prstGeom>
        </p:spPr>
      </p:pic>
    </p:spTree>
    <p:extLst>
      <p:ext uri="{BB962C8B-B14F-4D97-AF65-F5344CB8AC3E}">
        <p14:creationId xmlns:p14="http://schemas.microsoft.com/office/powerpoint/2010/main" val="223376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C26C"/>
        </a:solidFill>
        <a:effectLst/>
      </p:bgPr>
    </p:bg>
    <p:spTree>
      <p:nvGrpSpPr>
        <p:cNvPr id="1" name="">
          <a:extLst>
            <a:ext uri="{FF2B5EF4-FFF2-40B4-BE49-F238E27FC236}">
              <a16:creationId xmlns:a16="http://schemas.microsoft.com/office/drawing/2014/main" id="{5F299663-C1D9-0BEF-E116-32A9360B3B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C6024C-BEFB-9B1C-2E3A-98A778CBEB13}"/>
              </a:ext>
            </a:extLst>
          </p:cNvPr>
          <p:cNvSpPr>
            <a:spLocks noGrp="1"/>
          </p:cNvSpPr>
          <p:nvPr>
            <p:ph type="title"/>
          </p:nvPr>
        </p:nvSpPr>
        <p:spPr/>
        <p:txBody>
          <a:bodyPr/>
          <a:lstStyle/>
          <a:p>
            <a:r>
              <a:rPr lang="da-DK" dirty="0"/>
              <a:t>Seniorerne</a:t>
            </a:r>
          </a:p>
        </p:txBody>
      </p:sp>
      <p:sp>
        <p:nvSpPr>
          <p:cNvPr id="3" name="Pladsholder til indhold 2">
            <a:extLst>
              <a:ext uri="{FF2B5EF4-FFF2-40B4-BE49-F238E27FC236}">
                <a16:creationId xmlns:a16="http://schemas.microsoft.com/office/drawing/2014/main" id="{CE603661-340B-68BA-FFC9-8D78E58383B9}"/>
              </a:ext>
            </a:extLst>
          </p:cNvPr>
          <p:cNvSpPr>
            <a:spLocks noGrp="1"/>
          </p:cNvSpPr>
          <p:nvPr>
            <p:ph idx="1"/>
          </p:nvPr>
        </p:nvSpPr>
        <p:spPr/>
        <p:txBody>
          <a:bodyPr/>
          <a:lstStyle/>
          <a:p>
            <a:pPr marL="0" indent="0">
              <a:buNone/>
            </a:pPr>
            <a:endParaRPr lang="da-DK"/>
          </a:p>
          <a:p>
            <a:pPr marL="0" indent="0">
              <a:buNone/>
            </a:pPr>
            <a:endParaRPr lang="da-DK"/>
          </a:p>
        </p:txBody>
      </p:sp>
      <p:pic>
        <p:nvPicPr>
          <p:cNvPr id="4" name="Billede 3">
            <a:extLst>
              <a:ext uri="{FF2B5EF4-FFF2-40B4-BE49-F238E27FC236}">
                <a16:creationId xmlns:a16="http://schemas.microsoft.com/office/drawing/2014/main" id="{DC93FD51-69ED-9C44-945F-65BC5E8F9932}"/>
              </a:ext>
            </a:extLst>
          </p:cNvPr>
          <p:cNvPicPr>
            <a:picLocks noChangeAspect="1"/>
          </p:cNvPicPr>
          <p:nvPr/>
        </p:nvPicPr>
        <p:blipFill rotWithShape="1">
          <a:blip r:embed="rId2"/>
          <a:srcRect l="7407" t="22592" r="71389" b="62815"/>
          <a:stretch/>
        </p:blipFill>
        <p:spPr>
          <a:xfrm>
            <a:off x="9501613" y="180657"/>
            <a:ext cx="2326640" cy="1000760"/>
          </a:xfrm>
          <a:prstGeom prst="rect">
            <a:avLst/>
          </a:prstGeom>
        </p:spPr>
      </p:pic>
      <p:graphicFrame>
        <p:nvGraphicFramePr>
          <p:cNvPr id="6" name="Tabel 5">
            <a:extLst>
              <a:ext uri="{FF2B5EF4-FFF2-40B4-BE49-F238E27FC236}">
                <a16:creationId xmlns:a16="http://schemas.microsoft.com/office/drawing/2014/main" id="{B1198FBE-5B67-045D-AB72-48EA31A6105D}"/>
              </a:ext>
            </a:extLst>
          </p:cNvPr>
          <p:cNvGraphicFramePr>
            <a:graphicFrameLocks noGrp="1"/>
          </p:cNvGraphicFramePr>
          <p:nvPr>
            <p:extLst>
              <p:ext uri="{D42A27DB-BD31-4B8C-83A1-F6EECF244321}">
                <p14:modId xmlns:p14="http://schemas.microsoft.com/office/powerpoint/2010/main" val="1454874933"/>
              </p:ext>
            </p:extLst>
          </p:nvPr>
        </p:nvGraphicFramePr>
        <p:xfrm>
          <a:off x="603504" y="1455216"/>
          <a:ext cx="10750296" cy="5222127"/>
        </p:xfrm>
        <a:graphic>
          <a:graphicData uri="http://schemas.openxmlformats.org/drawingml/2006/table">
            <a:tbl>
              <a:tblPr firstRow="1" bandRow="1">
                <a:tableStyleId>{5C22544A-7EE6-4342-B048-85BDC9FD1C3A}</a:tableStyleId>
              </a:tblPr>
              <a:tblGrid>
                <a:gridCol w="5375148">
                  <a:extLst>
                    <a:ext uri="{9D8B030D-6E8A-4147-A177-3AD203B41FA5}">
                      <a16:colId xmlns:a16="http://schemas.microsoft.com/office/drawing/2014/main" val="1945486459"/>
                    </a:ext>
                  </a:extLst>
                </a:gridCol>
                <a:gridCol w="5375148">
                  <a:extLst>
                    <a:ext uri="{9D8B030D-6E8A-4147-A177-3AD203B41FA5}">
                      <a16:colId xmlns:a16="http://schemas.microsoft.com/office/drawing/2014/main" val="209617573"/>
                    </a:ext>
                  </a:extLst>
                </a:gridCol>
              </a:tblGrid>
              <a:tr h="361900">
                <a:tc>
                  <a:txBody>
                    <a:bodyPr/>
                    <a:lstStyle/>
                    <a:p>
                      <a:pPr marL="0" indent="0">
                        <a:buNone/>
                      </a:pPr>
                      <a:r>
                        <a:rPr lang="da-DK" sz="1650" dirty="0"/>
                        <a:t>Den kulturforbrugende pensionist</a:t>
                      </a:r>
                    </a:p>
                  </a:txBody>
                  <a:tcPr/>
                </a:tc>
                <a:tc>
                  <a:txBody>
                    <a:bodyPr/>
                    <a:lstStyle/>
                    <a:p>
                      <a:pPr marL="0" indent="0">
                        <a:buNone/>
                      </a:pPr>
                      <a:r>
                        <a:rPr lang="da-DK" sz="1650" dirty="0"/>
                        <a:t>Pensionist med begrænset kulturforbrug</a:t>
                      </a:r>
                    </a:p>
                  </a:txBody>
                  <a:tcPr/>
                </a:tc>
                <a:extLst>
                  <a:ext uri="{0D108BD9-81ED-4DB2-BD59-A6C34878D82A}">
                    <a16:rowId xmlns:a16="http://schemas.microsoft.com/office/drawing/2014/main" val="3176801187"/>
                  </a:ext>
                </a:extLst>
              </a:tr>
              <a:tr h="1954261">
                <a:tc>
                  <a:txBody>
                    <a:bodyPr/>
                    <a:lstStyle/>
                    <a:p>
                      <a:pPr marL="285750" indent="-285750">
                        <a:buFont typeface="Arial" panose="020B0604020202020204" pitchFamily="34" charset="0"/>
                        <a:buChar char="•"/>
                      </a:pPr>
                      <a:r>
                        <a:rPr lang="da-DK" sz="1650" kern="1200" dirty="0">
                          <a:solidFill>
                            <a:schemeClr val="dk1"/>
                          </a:solidFill>
                          <a:effectLst/>
                          <a:latin typeface="+mn-lt"/>
                          <a:ea typeface="+mn-ea"/>
                          <a:cs typeface="+mn-cs"/>
                        </a:rPr>
                        <a:t>Inge, 72 år, pensioneret gymnasielærer og bosat i Virum med sin mand.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b="0" kern="1200" dirty="0">
                          <a:solidFill>
                            <a:schemeClr val="dk1"/>
                          </a:solidFill>
                          <a:effectLst/>
                          <a:latin typeface="+mn-lt"/>
                          <a:ea typeface="+mn-ea"/>
                          <a:cs typeface="+mn-cs"/>
                        </a:rPr>
                        <a:t>&gt;70% mener at kulturelle tilbud har stor betydning for deres livskvalitet.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b="0" kern="1200" dirty="0">
                          <a:solidFill>
                            <a:schemeClr val="dk1"/>
                          </a:solidFill>
                          <a:effectLst/>
                          <a:latin typeface="+mn-lt"/>
                          <a:ea typeface="+mn-ea"/>
                          <a:cs typeface="+mn-cs"/>
                        </a:rPr>
                        <a:t>Har høje forventninger til hvad biblioteket skal være og rumme.</a:t>
                      </a:r>
                    </a:p>
                  </a:txBody>
                  <a:tcPr/>
                </a:tc>
                <a:tc>
                  <a:txBody>
                    <a:bodyPr/>
                    <a:lstStyle/>
                    <a:p>
                      <a:pPr marL="285750" indent="-285750">
                        <a:buFont typeface="Arial" panose="020B0604020202020204" pitchFamily="34" charset="0"/>
                        <a:buChar char="•"/>
                      </a:pPr>
                      <a:r>
                        <a:rPr lang="da-DK" sz="1650" kern="1200" dirty="0">
                          <a:solidFill>
                            <a:schemeClr val="dk1"/>
                          </a:solidFill>
                          <a:effectLst/>
                          <a:latin typeface="+mn-lt"/>
                          <a:ea typeface="+mn-ea"/>
                          <a:cs typeface="+mn-cs"/>
                        </a:rPr>
                        <a:t>Lone, 69 år, pensioneret dagplejer og bosat med sin kæreste i Ringsted.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kern="1200" dirty="0">
                          <a:solidFill>
                            <a:schemeClr val="dk1"/>
                          </a:solidFill>
                          <a:effectLst/>
                          <a:latin typeface="+mn-lt"/>
                          <a:ea typeface="+mn-ea"/>
                          <a:cs typeface="+mn-cs"/>
                        </a:rPr>
                        <a:t>Alle i segmentet er efterlønnere, pensionister eller førtidspensionister.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b="0" kern="1200" dirty="0">
                          <a:solidFill>
                            <a:schemeClr val="dk1"/>
                          </a:solidFill>
                          <a:effectLst/>
                          <a:latin typeface="+mn-lt"/>
                          <a:ea typeface="+mn-ea"/>
                          <a:cs typeface="+mn-cs"/>
                        </a:rPr>
                        <a:t>Det segment, hvor færrest mener, at biblioteket har personlig værdi for dem.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b="0" kern="1200" dirty="0">
                          <a:solidFill>
                            <a:schemeClr val="dk1"/>
                          </a:solidFill>
                          <a:effectLst/>
                          <a:latin typeface="+mn-lt"/>
                          <a:ea typeface="+mn-ea"/>
                          <a:cs typeface="+mn-cs"/>
                        </a:rPr>
                        <a:t>Mindst positive overfor kulturlivet.</a:t>
                      </a:r>
                      <a:endParaRPr lang="da-DK" sz="1650" b="0" dirty="0"/>
                    </a:p>
                  </a:txBody>
                  <a:tcPr/>
                </a:tc>
                <a:extLst>
                  <a:ext uri="{0D108BD9-81ED-4DB2-BD59-A6C34878D82A}">
                    <a16:rowId xmlns:a16="http://schemas.microsoft.com/office/drawing/2014/main" val="259931643"/>
                  </a:ext>
                </a:extLst>
              </a:tr>
              <a:tr h="143655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kern="1200" dirty="0">
                          <a:solidFill>
                            <a:schemeClr val="dk1"/>
                          </a:solidFill>
                          <a:effectLst/>
                          <a:latin typeface="+mn-lt"/>
                          <a:ea typeface="+mn-ea"/>
                          <a:cs typeface="+mn-cs"/>
                        </a:rPr>
                        <a:t>Fysisk brugshyppighed: </a:t>
                      </a:r>
                      <a:r>
                        <a:rPr lang="da-DK" sz="1650" b="1" kern="1200" dirty="0">
                          <a:solidFill>
                            <a:schemeClr val="dk1"/>
                          </a:solidFill>
                          <a:effectLst/>
                          <a:latin typeface="+mn-lt"/>
                          <a:ea typeface="+mn-ea"/>
                          <a:cs typeface="+mn-cs"/>
                        </a:rPr>
                        <a:t>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kern="1200" dirty="0">
                          <a:solidFill>
                            <a:schemeClr val="dk1"/>
                          </a:solidFill>
                          <a:effectLst/>
                          <a:latin typeface="+mn-lt"/>
                          <a:ea typeface="+mn-ea"/>
                          <a:cs typeface="+mn-cs"/>
                        </a:rPr>
                        <a:t>Digital brugshyppighed: </a:t>
                      </a:r>
                      <a:r>
                        <a:rPr lang="da-DK" sz="1650" b="1" kern="1200" dirty="0">
                          <a:solidFill>
                            <a:schemeClr val="dk1"/>
                          </a:solidFill>
                          <a:effectLst/>
                          <a:latin typeface="+mn-lt"/>
                          <a:ea typeface="+mn-ea"/>
                          <a:cs typeface="+mn-cs"/>
                        </a:rPr>
                        <a:t>60%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kern="1200" dirty="0">
                          <a:solidFill>
                            <a:schemeClr val="dk1"/>
                          </a:solidFill>
                          <a:effectLst/>
                          <a:latin typeface="+mn-lt"/>
                          <a:ea typeface="+mn-ea"/>
                          <a:cs typeface="+mn-cs"/>
                        </a:rPr>
                        <a:t>Primær brug: Oplevelsesrelaterede lån.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kern="1200" dirty="0">
                          <a:solidFill>
                            <a:schemeClr val="dk1"/>
                          </a:solidFill>
                          <a:effectLst/>
                          <a:latin typeface="+mn-lt"/>
                          <a:ea typeface="+mn-ea"/>
                          <a:cs typeface="+mn-cs"/>
                        </a:rPr>
                        <a:t>Rum: Deltagelse i arrangementer.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kern="1200" dirty="0">
                          <a:solidFill>
                            <a:schemeClr val="dk1"/>
                          </a:solidFill>
                          <a:effectLst/>
                          <a:latin typeface="+mn-lt"/>
                          <a:ea typeface="+mn-ea"/>
                          <a:cs typeface="+mn-cs"/>
                        </a:rPr>
                        <a:t>Fysisk brugshyppighed: </a:t>
                      </a:r>
                      <a:r>
                        <a:rPr lang="da-DK" sz="1650" b="1" kern="1200" dirty="0">
                          <a:solidFill>
                            <a:schemeClr val="dk1"/>
                          </a:solidFill>
                          <a:effectLst/>
                          <a:latin typeface="+mn-lt"/>
                          <a:ea typeface="+mn-ea"/>
                          <a:cs typeface="+mn-cs"/>
                        </a:rPr>
                        <a:t>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kern="1200" dirty="0">
                          <a:solidFill>
                            <a:schemeClr val="dk1"/>
                          </a:solidFill>
                          <a:effectLst/>
                          <a:latin typeface="+mn-lt"/>
                          <a:ea typeface="+mn-ea"/>
                          <a:cs typeface="+mn-cs"/>
                        </a:rPr>
                        <a:t>Digital brugshyppighed: </a:t>
                      </a:r>
                      <a:r>
                        <a:rPr lang="da-DK" sz="1650" b="1" kern="1200" dirty="0">
                          <a:solidFill>
                            <a:schemeClr val="dk1"/>
                          </a:solidFill>
                          <a:effectLst/>
                          <a:latin typeface="+mn-lt"/>
                          <a:ea typeface="+mn-ea"/>
                          <a:cs typeface="+mn-cs"/>
                        </a:rPr>
                        <a:t>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kern="1200" dirty="0">
                          <a:solidFill>
                            <a:schemeClr val="dk1"/>
                          </a:solidFill>
                          <a:effectLst/>
                          <a:latin typeface="+mn-lt"/>
                          <a:ea typeface="+mn-ea"/>
                          <a:cs typeface="+mn-cs"/>
                        </a:rPr>
                        <a:t>Primær brug: Oplevelsesrelaterede lån og borgerservice.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kern="1200" dirty="0">
                          <a:solidFill>
                            <a:schemeClr val="dk1"/>
                          </a:solidFill>
                          <a:effectLst/>
                          <a:latin typeface="+mn-lt"/>
                          <a:ea typeface="+mn-ea"/>
                          <a:cs typeface="+mn-cs"/>
                        </a:rPr>
                        <a:t>Rum: Borgerservice eller brug af PC, aviser, blade.</a:t>
                      </a:r>
                    </a:p>
                  </a:txBody>
                  <a:tcPr/>
                </a:tc>
                <a:extLst>
                  <a:ext uri="{0D108BD9-81ED-4DB2-BD59-A6C34878D82A}">
                    <a16:rowId xmlns:a16="http://schemas.microsoft.com/office/drawing/2014/main" val="2298934010"/>
                  </a:ext>
                </a:extLst>
              </a:tr>
              <a:tr h="1469409">
                <a:tc>
                  <a:txBody>
                    <a:bodyPr/>
                    <a:lstStyle/>
                    <a:p>
                      <a:pPr marL="285750" indent="-285750">
                        <a:buFont typeface="Arial" panose="020B0604020202020204" pitchFamily="34" charset="0"/>
                        <a:buChar char="•"/>
                      </a:pPr>
                      <a:r>
                        <a:rPr lang="da-DK" sz="1650" b="1" kern="1200" dirty="0">
                          <a:solidFill>
                            <a:schemeClr val="dk1"/>
                          </a:solidFill>
                          <a:effectLst/>
                          <a:latin typeface="+mn-lt"/>
                          <a:ea typeface="+mn-ea"/>
                          <a:cs typeface="+mn-cs"/>
                        </a:rPr>
                        <a:t>68%</a:t>
                      </a:r>
                      <a:r>
                        <a:rPr lang="da-DK" sz="1650" kern="1200" dirty="0">
                          <a:solidFill>
                            <a:schemeClr val="dk1"/>
                          </a:solidFill>
                          <a:effectLst/>
                          <a:latin typeface="+mn-lt"/>
                          <a:ea typeface="+mn-ea"/>
                          <a:cs typeface="+mn-cs"/>
                        </a:rPr>
                        <a:t> læser skøn- eller faglitteratur (inkl. lyd- og e-bøger) </a:t>
                      </a:r>
                      <a:r>
                        <a:rPr lang="da-DK" sz="1650" b="1" kern="1200" dirty="0">
                          <a:solidFill>
                            <a:schemeClr val="dk1"/>
                          </a:solidFill>
                          <a:effectLst/>
                          <a:latin typeface="+mn-lt"/>
                          <a:ea typeface="+mn-ea"/>
                          <a:cs typeface="+mn-cs"/>
                        </a:rPr>
                        <a:t>dagligt eller ugentligt.</a:t>
                      </a:r>
                    </a:p>
                    <a:p>
                      <a:pPr marL="285750" indent="-285750">
                        <a:buFont typeface="Arial" panose="020B0604020202020204" pitchFamily="34" charset="0"/>
                        <a:buChar char="•"/>
                      </a:pPr>
                      <a:r>
                        <a:rPr lang="da-DK" sz="1650" kern="1200" dirty="0">
                          <a:solidFill>
                            <a:schemeClr val="dk1"/>
                          </a:solidFill>
                          <a:effectLst/>
                          <a:latin typeface="+mn-lt"/>
                          <a:ea typeface="+mn-ea"/>
                          <a:cs typeface="+mn-cs"/>
                        </a:rPr>
                        <a:t>Går ofte i teateret eller på museum.</a:t>
                      </a:r>
                    </a:p>
                    <a:p>
                      <a:pPr marL="285750" indent="-285750">
                        <a:buFont typeface="Arial" panose="020B0604020202020204" pitchFamily="34" charset="0"/>
                        <a:buChar char="•"/>
                      </a:pPr>
                      <a:r>
                        <a:rPr lang="da-DK" sz="1650" kern="1200" dirty="0">
                          <a:solidFill>
                            <a:schemeClr val="dk1"/>
                          </a:solidFill>
                          <a:effectLst/>
                          <a:latin typeface="+mn-lt"/>
                          <a:ea typeface="+mn-ea"/>
                          <a:cs typeface="+mn-cs"/>
                        </a:rPr>
                        <a:t>Interesser: Skønlitteratur, samfundsforhold, rejse, udeaktiviteter, klima/bæredygtighed.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kern="1200" dirty="0">
                          <a:solidFill>
                            <a:schemeClr val="dk1"/>
                          </a:solidFill>
                          <a:effectLst/>
                          <a:latin typeface="+mn-lt"/>
                          <a:ea typeface="+mn-ea"/>
                          <a:cs typeface="+mn-cs"/>
                        </a:rPr>
                        <a:t>Brugerandel på 11% = et ikke-brugersegment.</a:t>
                      </a:r>
                      <a:endParaRPr lang="da-DK" sz="1650" b="1"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b="1" kern="1200" dirty="0">
                          <a:solidFill>
                            <a:schemeClr val="dk1"/>
                          </a:solidFill>
                          <a:effectLst/>
                          <a:latin typeface="+mn-lt"/>
                          <a:ea typeface="+mn-ea"/>
                          <a:cs typeface="+mn-cs"/>
                        </a:rPr>
                        <a:t>42%</a:t>
                      </a:r>
                      <a:r>
                        <a:rPr lang="da-DK" sz="1650" kern="1200" dirty="0">
                          <a:solidFill>
                            <a:schemeClr val="dk1"/>
                          </a:solidFill>
                          <a:effectLst/>
                          <a:latin typeface="+mn-lt"/>
                          <a:ea typeface="+mn-ea"/>
                          <a:cs typeface="+mn-cs"/>
                        </a:rPr>
                        <a:t> læser skøn- eller faglitteratur </a:t>
                      </a:r>
                      <a:r>
                        <a:rPr lang="da-DK" sz="1650" b="1" kern="1200" dirty="0">
                          <a:solidFill>
                            <a:schemeClr val="dk1"/>
                          </a:solidFill>
                          <a:effectLst/>
                          <a:latin typeface="+mn-lt"/>
                          <a:ea typeface="+mn-ea"/>
                          <a:cs typeface="+mn-cs"/>
                        </a:rPr>
                        <a:t>dagligt eller ugentligt.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50" b="0" kern="1200" dirty="0">
                          <a:solidFill>
                            <a:schemeClr val="dk1"/>
                          </a:solidFill>
                          <a:effectLst/>
                          <a:latin typeface="+mn-lt"/>
                          <a:ea typeface="+mn-ea"/>
                          <a:cs typeface="+mn-cs"/>
                        </a:rPr>
                        <a:t>Interesser: TV, håndarbejde, børnebørn.</a:t>
                      </a:r>
                    </a:p>
                  </a:txBody>
                  <a:tcPr/>
                </a:tc>
                <a:extLst>
                  <a:ext uri="{0D108BD9-81ED-4DB2-BD59-A6C34878D82A}">
                    <a16:rowId xmlns:a16="http://schemas.microsoft.com/office/drawing/2014/main" val="3823112235"/>
                  </a:ext>
                </a:extLst>
              </a:tr>
            </a:tbl>
          </a:graphicData>
        </a:graphic>
      </p:graphicFrame>
    </p:spTree>
    <p:extLst>
      <p:ext uri="{BB962C8B-B14F-4D97-AF65-F5344CB8AC3E}">
        <p14:creationId xmlns:p14="http://schemas.microsoft.com/office/powerpoint/2010/main" val="300403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43B74-683F-6ABB-E92D-C1907A438EAD}"/>
              </a:ext>
            </a:extLst>
          </p:cNvPr>
          <p:cNvSpPr>
            <a:spLocks noGrp="1"/>
          </p:cNvSpPr>
          <p:nvPr>
            <p:ph type="title"/>
          </p:nvPr>
        </p:nvSpPr>
        <p:spPr/>
        <p:txBody>
          <a:bodyPr/>
          <a:lstStyle/>
          <a:p>
            <a:r>
              <a:rPr lang="da-DK" dirty="0"/>
              <a:t>Motivation til kultur- og biblioteksbrug</a:t>
            </a:r>
          </a:p>
        </p:txBody>
      </p:sp>
      <p:sp>
        <p:nvSpPr>
          <p:cNvPr id="5" name="Taleboble: oval 4">
            <a:extLst>
              <a:ext uri="{FF2B5EF4-FFF2-40B4-BE49-F238E27FC236}">
                <a16:creationId xmlns:a16="http://schemas.microsoft.com/office/drawing/2014/main" id="{F45A4250-EC77-97E4-A4B0-C607F1E3BE1A}"/>
              </a:ext>
            </a:extLst>
          </p:cNvPr>
          <p:cNvSpPr/>
          <p:nvPr/>
        </p:nvSpPr>
        <p:spPr>
          <a:xfrm>
            <a:off x="5900927" y="3667631"/>
            <a:ext cx="5657088" cy="2456181"/>
          </a:xfrm>
          <a:prstGeom prst="wedgeEllipseCallout">
            <a:avLst>
              <a:gd name="adj1" fmla="val 48091"/>
              <a:gd name="adj2" fmla="val 4419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”Jeg går meget op i travsport. Det følger jeg med i på computeren. Jeg har nemlig selv gået til det. Og nogle gange tager jeg også ud på travbane. Det er for at være sammen med andre. Det er skønt også at se andre mennesker og snakke med dem.”</a:t>
            </a:r>
            <a:endParaRPr kumimoji="0" lang="da-DK"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da-DK" sz="1600" b="1" dirty="0">
                <a:solidFill>
                  <a:prstClr val="black"/>
                </a:solidFill>
                <a:latin typeface="Calibri" panose="020F0502020204030204" pitchFamily="34" charset="0"/>
                <a:ea typeface="Times New Roman" panose="02020603050405020304" pitchFamily="18" charset="0"/>
              </a:rPr>
              <a:t>Pensionist med begrænset kulturforbrug</a:t>
            </a:r>
            <a:r>
              <a:rPr kumimoji="0" lang="da-DK"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endParaRPr kumimoji="0" lang="da-DK"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Taleboble: oval 13">
            <a:extLst>
              <a:ext uri="{FF2B5EF4-FFF2-40B4-BE49-F238E27FC236}">
                <a16:creationId xmlns:a16="http://schemas.microsoft.com/office/drawing/2014/main" id="{82E6AF78-06DA-92B4-133F-E6690DCDA6A4}"/>
              </a:ext>
            </a:extLst>
          </p:cNvPr>
          <p:cNvSpPr/>
          <p:nvPr/>
        </p:nvSpPr>
        <p:spPr>
          <a:xfrm>
            <a:off x="515112" y="1478727"/>
            <a:ext cx="5977127" cy="2637154"/>
          </a:xfrm>
          <a:prstGeom prst="wedgeEllipseCallout">
            <a:avLst>
              <a:gd name="adj1" fmla="val -47195"/>
              <a:gd name="adj2" fmla="val 49305"/>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da-DK" sz="16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”Jeg </a:t>
            </a:r>
            <a:r>
              <a:rPr lang="da-DK" sz="1600" i="1"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kan godt lide fællesskabet ved foredrag, hvor man kan høre andres meninger og være fælles om noget. Men jeg kan også lide den individuelle nydelse ift. koncerter, hvor man bare sidder selv og nyder musikken.</a:t>
            </a:r>
            <a:r>
              <a:rPr kumimoji="0" lang="da-DK" sz="16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da-DK"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da-DK" sz="1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Kulturforbrugende pensionist</a:t>
            </a:r>
          </a:p>
        </p:txBody>
      </p:sp>
    </p:spTree>
    <p:extLst>
      <p:ext uri="{BB962C8B-B14F-4D97-AF65-F5344CB8AC3E}">
        <p14:creationId xmlns:p14="http://schemas.microsoft.com/office/powerpoint/2010/main" val="370641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pic>
        <p:nvPicPr>
          <p:cNvPr id="5" name="Billede 4" descr="Et billede, der indeholder tekst, skærmbillede, Font/skrifttype, nummer/tal&#10;&#10;Automatisk genereret beskrivelse">
            <a:extLst>
              <a:ext uri="{FF2B5EF4-FFF2-40B4-BE49-F238E27FC236}">
                <a16:creationId xmlns:a16="http://schemas.microsoft.com/office/drawing/2014/main" id="{EAEA8C8F-15B5-C0FD-9BEF-ACE9A351A3BD}"/>
              </a:ext>
            </a:extLst>
          </p:cNvPr>
          <p:cNvPicPr>
            <a:picLocks noChangeAspect="1"/>
          </p:cNvPicPr>
          <p:nvPr/>
        </p:nvPicPr>
        <p:blipFill rotWithShape="1">
          <a:blip r:embed="rId2">
            <a:extLst>
              <a:ext uri="{28A0092B-C50C-407E-A947-70E740481C1C}">
                <a14:useLocalDpi xmlns:a14="http://schemas.microsoft.com/office/drawing/2010/main" val="0"/>
              </a:ext>
            </a:extLst>
          </a:blip>
          <a:srcRect t="2958" b="3226"/>
          <a:stretch/>
        </p:blipFill>
        <p:spPr>
          <a:xfrm>
            <a:off x="1270914" y="1362552"/>
            <a:ext cx="9650172" cy="5380143"/>
          </a:xfrm>
          <a:prstGeom prst="rect">
            <a:avLst/>
          </a:prstGeom>
        </p:spPr>
      </p:pic>
      <p:sp>
        <p:nvSpPr>
          <p:cNvPr id="2" name="Titel 1">
            <a:extLst>
              <a:ext uri="{FF2B5EF4-FFF2-40B4-BE49-F238E27FC236}">
                <a16:creationId xmlns:a16="http://schemas.microsoft.com/office/drawing/2014/main" id="{5AA43B74-683F-6ABB-E92D-C1907A438EAD}"/>
              </a:ext>
            </a:extLst>
          </p:cNvPr>
          <p:cNvSpPr>
            <a:spLocks noGrp="1"/>
          </p:cNvSpPr>
          <p:nvPr>
            <p:ph type="title"/>
          </p:nvPr>
        </p:nvSpPr>
        <p:spPr/>
        <p:txBody>
          <a:bodyPr/>
          <a:lstStyle/>
          <a:p>
            <a:r>
              <a:rPr lang="da-DK" dirty="0"/>
              <a:t>Store forskelle i biblioteksbrugen</a:t>
            </a:r>
          </a:p>
        </p:txBody>
      </p:sp>
      <p:pic>
        <p:nvPicPr>
          <p:cNvPr id="7" name="Grafik 6" descr="Højre pil med massiv udfyldning">
            <a:extLst>
              <a:ext uri="{FF2B5EF4-FFF2-40B4-BE49-F238E27FC236}">
                <a16:creationId xmlns:a16="http://schemas.microsoft.com/office/drawing/2014/main" id="{55BE3A5E-9EE6-DF04-376E-852E6E186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983387" y="4291576"/>
            <a:ext cx="509752" cy="914400"/>
          </a:xfrm>
          <a:prstGeom prst="rect">
            <a:avLst/>
          </a:prstGeom>
        </p:spPr>
      </p:pic>
      <p:pic>
        <p:nvPicPr>
          <p:cNvPr id="9" name="Grafik 8" descr="Højre pil med massiv udfyldning">
            <a:extLst>
              <a:ext uri="{FF2B5EF4-FFF2-40B4-BE49-F238E27FC236}">
                <a16:creationId xmlns:a16="http://schemas.microsoft.com/office/drawing/2014/main" id="{E7922D72-5C61-A1A0-99FA-BA83F1FF60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136192" y="4956149"/>
            <a:ext cx="509752" cy="914400"/>
          </a:xfrm>
          <a:prstGeom prst="rect">
            <a:avLst/>
          </a:prstGeom>
        </p:spPr>
      </p:pic>
      <p:pic>
        <p:nvPicPr>
          <p:cNvPr id="6" name="Grafik 5" descr="Højre pil med massiv udfyldning">
            <a:extLst>
              <a:ext uri="{FF2B5EF4-FFF2-40B4-BE49-F238E27FC236}">
                <a16:creationId xmlns:a16="http://schemas.microsoft.com/office/drawing/2014/main" id="{2E7BAB6B-3A81-2821-2A31-E0B4C8E25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136192" y="3923887"/>
            <a:ext cx="509752" cy="914400"/>
          </a:xfrm>
          <a:prstGeom prst="rect">
            <a:avLst/>
          </a:prstGeom>
        </p:spPr>
      </p:pic>
      <p:sp>
        <p:nvSpPr>
          <p:cNvPr id="3" name="Ellipse 2">
            <a:extLst>
              <a:ext uri="{FF2B5EF4-FFF2-40B4-BE49-F238E27FC236}">
                <a16:creationId xmlns:a16="http://schemas.microsoft.com/office/drawing/2014/main" id="{BB45A332-0E07-DD81-261E-DC633C7875A4}"/>
              </a:ext>
            </a:extLst>
          </p:cNvPr>
          <p:cNvSpPr/>
          <p:nvPr/>
        </p:nvSpPr>
        <p:spPr>
          <a:xfrm>
            <a:off x="5952744" y="5666114"/>
            <a:ext cx="2571039" cy="914401"/>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fik 3" descr="Højre pil med massiv udfyldning">
            <a:extLst>
              <a:ext uri="{FF2B5EF4-FFF2-40B4-BE49-F238E27FC236}">
                <a16:creationId xmlns:a16="http://schemas.microsoft.com/office/drawing/2014/main" id="{2A1C0BFA-994D-E15F-1786-25B0EAB65F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813872" y="5289003"/>
            <a:ext cx="509752" cy="914400"/>
          </a:xfrm>
          <a:prstGeom prst="rect">
            <a:avLst/>
          </a:prstGeom>
        </p:spPr>
      </p:pic>
    </p:spTree>
    <p:extLst>
      <p:ext uri="{BB962C8B-B14F-4D97-AF65-F5344CB8AC3E}">
        <p14:creationId xmlns:p14="http://schemas.microsoft.com/office/powerpoint/2010/main" val="171686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2AE37-6C5F-AE82-FCEC-4173162AAECF}"/>
              </a:ext>
            </a:extLst>
          </p:cNvPr>
          <p:cNvSpPr>
            <a:spLocks noGrp="1"/>
          </p:cNvSpPr>
          <p:nvPr>
            <p:ph type="title"/>
          </p:nvPr>
        </p:nvSpPr>
        <p:spPr/>
        <p:txBody>
          <a:bodyPr/>
          <a:lstStyle/>
          <a:p>
            <a:r>
              <a:rPr lang="da-DK"/>
              <a:t>Dagens program</a:t>
            </a:r>
          </a:p>
        </p:txBody>
      </p:sp>
      <p:sp>
        <p:nvSpPr>
          <p:cNvPr id="3" name="Pladsholder til indhold 2">
            <a:extLst>
              <a:ext uri="{FF2B5EF4-FFF2-40B4-BE49-F238E27FC236}">
                <a16:creationId xmlns:a16="http://schemas.microsoft.com/office/drawing/2014/main" id="{98BE0E97-E014-0F0A-68AF-D4C1CE05C939}"/>
              </a:ext>
            </a:extLst>
          </p:cNvPr>
          <p:cNvSpPr>
            <a:spLocks noGrp="1"/>
          </p:cNvSpPr>
          <p:nvPr>
            <p:ph idx="1"/>
          </p:nvPr>
        </p:nvSpPr>
        <p:spPr/>
        <p:txBody>
          <a:bodyPr>
            <a:normAutofit fontScale="85000" lnSpcReduction="20000"/>
          </a:bodyPr>
          <a:lstStyle/>
          <a:p>
            <a:pPr marL="0" indent="0">
              <a:buNone/>
            </a:pPr>
            <a:r>
              <a:rPr lang="da-DK" dirty="0"/>
              <a:t>	Segmenteringsundersøgelsen – baggrund og metode</a:t>
            </a:r>
          </a:p>
          <a:p>
            <a:pPr marL="0" indent="0">
              <a:buNone/>
            </a:pPr>
            <a:endParaRPr lang="da-DK" dirty="0"/>
          </a:p>
          <a:p>
            <a:pPr marL="0" indent="0">
              <a:buNone/>
            </a:pPr>
            <a:r>
              <a:rPr lang="da-DK" dirty="0"/>
              <a:t>	Tværgående hovedkonklusioner</a:t>
            </a:r>
          </a:p>
          <a:p>
            <a:pPr marL="0" indent="0">
              <a:buNone/>
            </a:pPr>
            <a:endParaRPr lang="da-DK" dirty="0"/>
          </a:p>
          <a:p>
            <a:pPr marL="0" indent="0">
              <a:buNone/>
            </a:pPr>
            <a:r>
              <a:rPr lang="da-DK" dirty="0"/>
              <a:t>	Regionalt fokus</a:t>
            </a:r>
          </a:p>
          <a:p>
            <a:pPr marL="0" indent="0">
              <a:buNone/>
            </a:pPr>
            <a:endParaRPr lang="da-DK" dirty="0"/>
          </a:p>
          <a:p>
            <a:pPr marL="0" indent="0">
              <a:buNone/>
            </a:pPr>
            <a:r>
              <a:rPr lang="da-DK" dirty="0"/>
              <a:t>	Præsentation af de ni segmenter</a:t>
            </a:r>
          </a:p>
          <a:p>
            <a:pPr marL="0" indent="0">
              <a:buNone/>
            </a:pPr>
            <a:endParaRPr lang="da-DK" dirty="0"/>
          </a:p>
          <a:p>
            <a:pPr marL="0" indent="0">
              <a:buNone/>
            </a:pPr>
            <a:r>
              <a:rPr lang="da-DK" dirty="0"/>
              <a:t>	Arbejdsspørgsmål til refleksion</a:t>
            </a:r>
          </a:p>
          <a:p>
            <a:endParaRPr lang="da-DK" dirty="0"/>
          </a:p>
          <a:p>
            <a:pPr marL="0" indent="0">
              <a:buNone/>
            </a:pPr>
            <a:r>
              <a:rPr lang="da-DK" dirty="0"/>
              <a:t>	Tid til spørgsmål</a:t>
            </a:r>
          </a:p>
        </p:txBody>
      </p:sp>
      <p:pic>
        <p:nvPicPr>
          <p:cNvPr id="11" name="Billede 10" descr="Et billede, der indeholder skærmbillede, sort, Grafik, design&#10;&#10;Automatisk genereret beskrivelse">
            <a:extLst>
              <a:ext uri="{FF2B5EF4-FFF2-40B4-BE49-F238E27FC236}">
                <a16:creationId xmlns:a16="http://schemas.microsoft.com/office/drawing/2014/main" id="{AE5C2B4A-55B6-B1CC-DFF8-18D3BADB5941}"/>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pic>
        <p:nvPicPr>
          <p:cNvPr id="4" name="Grafik 3" descr="Værktøj til minearbejde med massiv udfyldning">
            <a:extLst>
              <a:ext uri="{FF2B5EF4-FFF2-40B4-BE49-F238E27FC236}">
                <a16:creationId xmlns:a16="http://schemas.microsoft.com/office/drawing/2014/main" id="{A1AAB40B-9EA4-128F-9790-58A03AAA4C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7205" y="1639855"/>
            <a:ext cx="624840" cy="624840"/>
          </a:xfrm>
          <a:prstGeom prst="rect">
            <a:avLst/>
          </a:prstGeom>
        </p:spPr>
      </p:pic>
      <p:pic>
        <p:nvPicPr>
          <p:cNvPr id="5" name="Grafik 4" descr="Spørgsmålstegn med massiv udfyldning">
            <a:extLst>
              <a:ext uri="{FF2B5EF4-FFF2-40B4-BE49-F238E27FC236}">
                <a16:creationId xmlns:a16="http://schemas.microsoft.com/office/drawing/2014/main" id="{D3346A06-AEB9-3BE1-8D6B-BBE41A2E73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7205" y="5487544"/>
            <a:ext cx="624840" cy="624840"/>
          </a:xfrm>
          <a:prstGeom prst="rect">
            <a:avLst/>
          </a:prstGeom>
        </p:spPr>
      </p:pic>
      <p:pic>
        <p:nvPicPr>
          <p:cNvPr id="6" name="Grafik 5" descr="Lyspære og tandhjul  med massiv udfyldning">
            <a:extLst>
              <a:ext uri="{FF2B5EF4-FFF2-40B4-BE49-F238E27FC236}">
                <a16:creationId xmlns:a16="http://schemas.microsoft.com/office/drawing/2014/main" id="{6B76D873-1DBF-8DD8-5843-4F6B0FD29D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7205" y="2358786"/>
            <a:ext cx="624840" cy="624840"/>
          </a:xfrm>
          <a:prstGeom prst="rect">
            <a:avLst/>
          </a:prstGeom>
        </p:spPr>
      </p:pic>
      <p:pic>
        <p:nvPicPr>
          <p:cNvPr id="7" name="Grafik 6" descr="By med massiv udfyldning">
            <a:extLst>
              <a:ext uri="{FF2B5EF4-FFF2-40B4-BE49-F238E27FC236}">
                <a16:creationId xmlns:a16="http://schemas.microsoft.com/office/drawing/2014/main" id="{461217C0-32B2-31E8-3B19-4CD8695CF3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7205" y="3173198"/>
            <a:ext cx="624840" cy="624840"/>
          </a:xfrm>
          <a:prstGeom prst="rect">
            <a:avLst/>
          </a:prstGeom>
        </p:spPr>
      </p:pic>
      <p:pic>
        <p:nvPicPr>
          <p:cNvPr id="8" name="Grafik 7" descr="Gruppe af mænd med massiv udfyldning">
            <a:extLst>
              <a:ext uri="{FF2B5EF4-FFF2-40B4-BE49-F238E27FC236}">
                <a16:creationId xmlns:a16="http://schemas.microsoft.com/office/drawing/2014/main" id="{C0EDE4D6-A31E-01A3-5BC9-C49A77FEE2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9745" y="3932975"/>
            <a:ext cx="624840" cy="624840"/>
          </a:xfrm>
          <a:prstGeom prst="rect">
            <a:avLst/>
          </a:prstGeom>
        </p:spPr>
      </p:pic>
      <p:pic>
        <p:nvPicPr>
          <p:cNvPr id="9" name="Grafik 8" descr="Tankeboble med massiv udfyldning">
            <a:extLst>
              <a:ext uri="{FF2B5EF4-FFF2-40B4-BE49-F238E27FC236}">
                <a16:creationId xmlns:a16="http://schemas.microsoft.com/office/drawing/2014/main" id="{2CED42D4-1DFB-F378-6C8B-FB458D3E94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7205" y="4733165"/>
            <a:ext cx="624840" cy="624840"/>
          </a:xfrm>
          <a:prstGeom prst="rect">
            <a:avLst/>
          </a:prstGeom>
        </p:spPr>
      </p:pic>
    </p:spTree>
    <p:extLst>
      <p:ext uri="{BB962C8B-B14F-4D97-AF65-F5344CB8AC3E}">
        <p14:creationId xmlns:p14="http://schemas.microsoft.com/office/powerpoint/2010/main" val="1353063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B9EF2-044C-6555-A46E-2995942FAE7A}"/>
              </a:ext>
            </a:extLst>
          </p:cNvPr>
          <p:cNvSpPr>
            <a:spLocks noGrp="1"/>
          </p:cNvSpPr>
          <p:nvPr>
            <p:ph type="title"/>
          </p:nvPr>
        </p:nvSpPr>
        <p:spPr/>
        <p:txBody>
          <a:bodyPr/>
          <a:lstStyle/>
          <a:p>
            <a:r>
              <a:rPr lang="da-DK"/>
              <a:t>Primære brugsformål og motivation for brug</a:t>
            </a:r>
          </a:p>
        </p:txBody>
      </p:sp>
      <p:pic>
        <p:nvPicPr>
          <p:cNvPr id="7" name="Pladsholder til indhold 6" descr="Et billede, der indeholder tekst, skærmbillede, nummer/tal, Font/skrifttype&#10;&#10;Automatisk genereret beskrivelse">
            <a:extLst>
              <a:ext uri="{FF2B5EF4-FFF2-40B4-BE49-F238E27FC236}">
                <a16:creationId xmlns:a16="http://schemas.microsoft.com/office/drawing/2014/main" id="{FE4AC348-B017-FEA2-FE75-84A43211A7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795" t="5270" r="5265" b="9907"/>
          <a:stretch/>
        </p:blipFill>
        <p:spPr>
          <a:xfrm>
            <a:off x="1861214" y="1397209"/>
            <a:ext cx="8469571" cy="5233035"/>
          </a:xfrm>
        </p:spPr>
      </p:pic>
      <p:sp>
        <p:nvSpPr>
          <p:cNvPr id="3" name="Ellipse 2">
            <a:extLst>
              <a:ext uri="{FF2B5EF4-FFF2-40B4-BE49-F238E27FC236}">
                <a16:creationId xmlns:a16="http://schemas.microsoft.com/office/drawing/2014/main" id="{4EBDC761-1685-4457-42D5-AE3B2AD50F1E}"/>
              </a:ext>
            </a:extLst>
          </p:cNvPr>
          <p:cNvSpPr/>
          <p:nvPr/>
        </p:nvSpPr>
        <p:spPr>
          <a:xfrm>
            <a:off x="4770408" y="1587260"/>
            <a:ext cx="2139350" cy="4852934"/>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2B7106FF-D3CE-3F62-CF7C-474593AB5C11}"/>
              </a:ext>
            </a:extLst>
          </p:cNvPr>
          <p:cNvSpPr/>
          <p:nvPr/>
        </p:nvSpPr>
        <p:spPr>
          <a:xfrm>
            <a:off x="6480921" y="1587259"/>
            <a:ext cx="2139350" cy="4852934"/>
          </a:xfrm>
          <a:prstGeom prst="ellipse">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07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a:extLst>
            <a:ext uri="{FF2B5EF4-FFF2-40B4-BE49-F238E27FC236}">
              <a16:creationId xmlns:a16="http://schemas.microsoft.com/office/drawing/2014/main" id="{32813684-6B48-A573-0E2C-0DD10EE339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7F5D9C-DD70-A2B0-B35F-03F5C54A9952}"/>
              </a:ext>
            </a:extLst>
          </p:cNvPr>
          <p:cNvSpPr>
            <a:spLocks noGrp="1"/>
          </p:cNvSpPr>
          <p:nvPr>
            <p:ph type="title"/>
          </p:nvPr>
        </p:nvSpPr>
        <p:spPr/>
        <p:txBody>
          <a:bodyPr/>
          <a:lstStyle/>
          <a:p>
            <a:r>
              <a:rPr lang="da-DK" dirty="0"/>
              <a:t>Ikke-brugere – hvad ved vi?</a:t>
            </a:r>
          </a:p>
        </p:txBody>
      </p:sp>
      <p:sp>
        <p:nvSpPr>
          <p:cNvPr id="3" name="Pladsholder til indhold 2">
            <a:extLst>
              <a:ext uri="{FF2B5EF4-FFF2-40B4-BE49-F238E27FC236}">
                <a16:creationId xmlns:a16="http://schemas.microsoft.com/office/drawing/2014/main" id="{689E37EB-8A24-74E8-CB88-A7102FE2BDA9}"/>
              </a:ext>
            </a:extLst>
          </p:cNvPr>
          <p:cNvSpPr>
            <a:spLocks noGrp="1"/>
          </p:cNvSpPr>
          <p:nvPr>
            <p:ph idx="1"/>
          </p:nvPr>
        </p:nvSpPr>
        <p:spPr>
          <a:xfrm>
            <a:off x="838200" y="1825625"/>
            <a:ext cx="4821936" cy="4351338"/>
          </a:xfrm>
        </p:spPr>
        <p:txBody>
          <a:bodyPr>
            <a:noAutofit/>
          </a:bodyPr>
          <a:lstStyle/>
          <a:p>
            <a:pPr marL="0" indent="0">
              <a:buNone/>
              <a:tabLst>
                <a:tab pos="4686300" algn="l"/>
              </a:tabLst>
            </a:pPr>
            <a:r>
              <a:rPr lang="da-DK" sz="2200" b="1" dirty="0">
                <a:ea typeface="Times New Roman" panose="02020603050405020304" pitchFamily="18" charset="0"/>
                <a:cs typeface="Times New Roman" panose="02020603050405020304" pitchFamily="18" charset="0"/>
              </a:rPr>
              <a:t>Uddannelse: </a:t>
            </a:r>
            <a:r>
              <a:rPr lang="da-DK" sz="2200" dirty="0">
                <a:ea typeface="Times New Roman" panose="02020603050405020304" pitchFamily="18" charset="0"/>
                <a:cs typeface="Times New Roman" panose="02020603050405020304" pitchFamily="18" charset="0"/>
              </a:rPr>
              <a:t>Ofte kortere uddannelser, nogle ufaglærte, nogle førtidspensionister, efterlønnere og pensionister.</a:t>
            </a:r>
          </a:p>
          <a:p>
            <a:pPr marL="0" indent="0">
              <a:buNone/>
              <a:tabLst>
                <a:tab pos="4686300" algn="l"/>
              </a:tabLst>
            </a:pPr>
            <a:r>
              <a:rPr lang="da-DK" sz="2200" b="1" dirty="0">
                <a:ea typeface="Times New Roman" panose="02020603050405020304" pitchFamily="18" charset="0"/>
                <a:cs typeface="Times New Roman" panose="02020603050405020304" pitchFamily="18" charset="0"/>
              </a:rPr>
              <a:t>Kultur: </a:t>
            </a:r>
            <a:r>
              <a:rPr lang="da-DK" sz="2200" dirty="0">
                <a:ea typeface="Times New Roman" panose="02020603050405020304" pitchFamily="18" charset="0"/>
                <a:cs typeface="Times New Roman" panose="02020603050405020304" pitchFamily="18" charset="0"/>
              </a:rPr>
              <a:t>Mindre positive stemt overfor kulturlivet og læser mindre end de øvrige segmenter.</a:t>
            </a:r>
          </a:p>
          <a:p>
            <a:pPr marL="0" indent="0">
              <a:buNone/>
              <a:tabLst>
                <a:tab pos="4686300" algn="l"/>
              </a:tabLst>
            </a:pPr>
            <a:r>
              <a:rPr lang="da-DK" sz="2200" b="1" dirty="0">
                <a:ea typeface="Times New Roman" panose="02020603050405020304" pitchFamily="18" charset="0"/>
                <a:cs typeface="Times New Roman" panose="02020603050405020304" pitchFamily="18" charset="0"/>
              </a:rPr>
              <a:t>Kultur handler om: </a:t>
            </a:r>
            <a:r>
              <a:rPr lang="da-DK" sz="2200" dirty="0">
                <a:ea typeface="Times New Roman" panose="02020603050405020304" pitchFamily="18" charset="0"/>
                <a:cs typeface="Times New Roman" panose="02020603050405020304" pitchFamily="18" charset="0"/>
              </a:rPr>
              <a:t>At dele oplevelsen med deres nærmeste, indgå i et interessebaseret fællesskab eller opnå ny viden.</a:t>
            </a:r>
          </a:p>
          <a:p>
            <a:pPr marL="0" indent="0">
              <a:buNone/>
              <a:tabLst>
                <a:tab pos="4686300" algn="l"/>
              </a:tabLst>
            </a:pPr>
            <a:endParaRPr lang="da-DK" sz="2200" dirty="0">
              <a:ea typeface="Times New Roman" panose="02020603050405020304" pitchFamily="18" charset="0"/>
              <a:cs typeface="Times New Roman" panose="02020603050405020304" pitchFamily="18" charset="0"/>
            </a:endParaRPr>
          </a:p>
          <a:p>
            <a:pPr marL="0" indent="0">
              <a:buNone/>
              <a:tabLst>
                <a:tab pos="4686300" algn="l"/>
              </a:tabLst>
            </a:pPr>
            <a:endParaRPr lang="da-DK" sz="2200" dirty="0">
              <a:effectLst/>
              <a:ea typeface="Times New Roman" panose="02020603050405020304" pitchFamily="18" charset="0"/>
              <a:cs typeface="Times New Roman" panose="02020603050405020304" pitchFamily="18" charset="0"/>
            </a:endParaRPr>
          </a:p>
          <a:p>
            <a:pPr marL="0" indent="0">
              <a:buNone/>
              <a:tabLst>
                <a:tab pos="4686300" algn="l"/>
              </a:tabLst>
            </a:pPr>
            <a:endParaRPr lang="da-DK" sz="2200" dirty="0">
              <a:effectLst/>
              <a:ea typeface="Times New Roman" panose="02020603050405020304" pitchFamily="18" charset="0"/>
              <a:cs typeface="Times New Roman" panose="02020603050405020304" pitchFamily="18" charset="0"/>
            </a:endParaRPr>
          </a:p>
        </p:txBody>
      </p:sp>
      <p:pic>
        <p:nvPicPr>
          <p:cNvPr id="5" name="Billede 4" descr="Et billede, der indeholder skærmbillede, sort, Grafik, design&#10;&#10;Automatisk genereret beskrivelse">
            <a:extLst>
              <a:ext uri="{FF2B5EF4-FFF2-40B4-BE49-F238E27FC236}">
                <a16:creationId xmlns:a16="http://schemas.microsoft.com/office/drawing/2014/main" id="{8A9EFA9D-9FC7-76C6-037D-66ABB394EDD1}"/>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sp>
        <p:nvSpPr>
          <p:cNvPr id="4" name="Taleboble: oval 3">
            <a:extLst>
              <a:ext uri="{FF2B5EF4-FFF2-40B4-BE49-F238E27FC236}">
                <a16:creationId xmlns:a16="http://schemas.microsoft.com/office/drawing/2014/main" id="{0F41FE27-6EB0-F4A1-34F1-459B7D539131}"/>
              </a:ext>
            </a:extLst>
          </p:cNvPr>
          <p:cNvSpPr/>
          <p:nvPr/>
        </p:nvSpPr>
        <p:spPr>
          <a:xfrm>
            <a:off x="5741680" y="1825625"/>
            <a:ext cx="6304016" cy="3069208"/>
          </a:xfrm>
          <a:prstGeom prst="wedgeEllipseCallout">
            <a:avLst>
              <a:gd name="adj1" fmla="val 36735"/>
              <a:gd name="adj2" fmla="val 5888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800"/>
              </a:spcAft>
            </a:pPr>
            <a:r>
              <a:rPr lang="da-DK" sz="160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 tager meget i biografen. Det er typisk for at hygge os. Mit kulturforbrug er primært for at have kvalitetstid med min kæreste. Hvis det er god musik, koncerter eller film, så er det rigtig godt. Jeg kan ikke forestille mig at bibliotekerne kan give kulturelle oplevelser på samme måde. Så skulle det være i forhold til kvalitetstiden sammen med hende”.</a:t>
            </a:r>
            <a:endParaRPr lang="da-DK" sz="16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spcAft>
                <a:spcPts val="800"/>
              </a:spcAft>
            </a:pPr>
            <a:r>
              <a:rPr lang="da-DK"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Erhvervsaktiv med begrænset kulturforbrug</a:t>
            </a:r>
            <a:endParaRPr lang="da-DK" sz="16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282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a:extLst>
            <a:ext uri="{FF2B5EF4-FFF2-40B4-BE49-F238E27FC236}">
              <a16:creationId xmlns:a16="http://schemas.microsoft.com/office/drawing/2014/main" id="{32813684-6B48-A573-0E2C-0DD10EE339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7F5D9C-DD70-A2B0-B35F-03F5C54A9952}"/>
              </a:ext>
            </a:extLst>
          </p:cNvPr>
          <p:cNvSpPr>
            <a:spLocks noGrp="1"/>
          </p:cNvSpPr>
          <p:nvPr>
            <p:ph type="title"/>
          </p:nvPr>
        </p:nvSpPr>
        <p:spPr/>
        <p:txBody>
          <a:bodyPr/>
          <a:lstStyle/>
          <a:p>
            <a:r>
              <a:rPr lang="da-DK" dirty="0"/>
              <a:t>Ikke-brugere – hvad ved vi?</a:t>
            </a:r>
          </a:p>
        </p:txBody>
      </p:sp>
      <p:sp>
        <p:nvSpPr>
          <p:cNvPr id="3" name="Pladsholder til indhold 2">
            <a:extLst>
              <a:ext uri="{FF2B5EF4-FFF2-40B4-BE49-F238E27FC236}">
                <a16:creationId xmlns:a16="http://schemas.microsoft.com/office/drawing/2014/main" id="{689E37EB-8A24-74E8-CB88-A7102FE2BDA9}"/>
              </a:ext>
            </a:extLst>
          </p:cNvPr>
          <p:cNvSpPr>
            <a:spLocks noGrp="1"/>
          </p:cNvSpPr>
          <p:nvPr>
            <p:ph idx="1"/>
          </p:nvPr>
        </p:nvSpPr>
        <p:spPr>
          <a:xfrm>
            <a:off x="838200" y="1825625"/>
            <a:ext cx="4831080" cy="4351338"/>
          </a:xfrm>
        </p:spPr>
        <p:txBody>
          <a:bodyPr>
            <a:noAutofit/>
          </a:bodyPr>
          <a:lstStyle/>
          <a:p>
            <a:pPr marL="0" indent="0">
              <a:buNone/>
              <a:tabLst>
                <a:tab pos="4686300" algn="l"/>
              </a:tabLst>
            </a:pPr>
            <a:r>
              <a:rPr lang="da-DK" sz="2200" b="1" dirty="0">
                <a:ea typeface="Times New Roman" panose="02020603050405020304" pitchFamily="18" charset="0"/>
                <a:cs typeface="Times New Roman" panose="02020603050405020304" pitchFamily="18" charset="0"/>
              </a:rPr>
              <a:t>Biblioteket: </a:t>
            </a:r>
            <a:r>
              <a:rPr lang="da-DK" sz="2200" dirty="0">
                <a:ea typeface="Times New Roman" panose="02020603050405020304" pitchFamily="18" charset="0"/>
                <a:cs typeface="Times New Roman" panose="02020603050405020304" pitchFamily="18" charset="0"/>
              </a:rPr>
              <a:t>Har lav personlig værdi for dem, men de oplever det har høj samfundsværdi.</a:t>
            </a:r>
          </a:p>
          <a:p>
            <a:pPr marL="0" indent="0">
              <a:buNone/>
              <a:tabLst>
                <a:tab pos="4686300" algn="l"/>
              </a:tabLst>
            </a:pPr>
            <a:r>
              <a:rPr lang="da-DK" sz="2200" b="1" dirty="0">
                <a:ea typeface="Times New Roman" panose="02020603050405020304" pitchFamily="18" charset="0"/>
                <a:cs typeface="Times New Roman" panose="02020603050405020304" pitchFamily="18" charset="0"/>
              </a:rPr>
              <a:t>Lavt kendskab til biblioteket: </a:t>
            </a:r>
            <a:r>
              <a:rPr lang="da-DK" sz="2200" dirty="0">
                <a:ea typeface="Times New Roman" panose="02020603050405020304" pitchFamily="18" charset="0"/>
                <a:cs typeface="Times New Roman" panose="02020603050405020304" pitchFamily="18" charset="0"/>
              </a:rPr>
              <a:t>Har lavt kendskab til bibliotekstilbud og en traditionel forståelse af folkebiblioteket. Ser biblioteket som et sted til at finde information og låne fysiske bøger. De kender ikke det moderne folkebibliotek.</a:t>
            </a:r>
          </a:p>
          <a:p>
            <a:pPr marL="0" indent="0">
              <a:buNone/>
              <a:tabLst>
                <a:tab pos="4686300" algn="l"/>
              </a:tabLst>
            </a:pPr>
            <a:r>
              <a:rPr lang="da-DK" sz="2200" b="1" dirty="0">
                <a:ea typeface="Times New Roman" panose="02020603050405020304" pitchFamily="18" charset="0"/>
                <a:cs typeface="Times New Roman" panose="02020603050405020304" pitchFamily="18" charset="0"/>
              </a:rPr>
              <a:t>Inspiration til kultur- og biblioteksbrug: </a:t>
            </a:r>
            <a:r>
              <a:rPr lang="da-DK" sz="2200" dirty="0">
                <a:ea typeface="Times New Roman" panose="02020603050405020304" pitchFamily="18" charset="0"/>
                <a:cs typeface="Times New Roman" panose="02020603050405020304" pitchFamily="18" charset="0"/>
              </a:rPr>
              <a:t>Går primært igennem venners anbefalinger og SoMe.</a:t>
            </a:r>
          </a:p>
          <a:p>
            <a:pPr marL="0" indent="0">
              <a:buNone/>
              <a:tabLst>
                <a:tab pos="4686300" algn="l"/>
              </a:tabLst>
            </a:pPr>
            <a:endParaRPr lang="da-DK" sz="2200" dirty="0">
              <a:ea typeface="Times New Roman" panose="02020603050405020304" pitchFamily="18" charset="0"/>
              <a:cs typeface="Times New Roman" panose="02020603050405020304" pitchFamily="18" charset="0"/>
            </a:endParaRPr>
          </a:p>
          <a:p>
            <a:pPr marL="0" indent="0">
              <a:buNone/>
              <a:tabLst>
                <a:tab pos="4686300" algn="l"/>
              </a:tabLst>
            </a:pPr>
            <a:endParaRPr lang="da-DK" sz="2200" dirty="0">
              <a:effectLst/>
              <a:ea typeface="Times New Roman" panose="02020603050405020304" pitchFamily="18" charset="0"/>
              <a:cs typeface="Times New Roman" panose="02020603050405020304" pitchFamily="18" charset="0"/>
            </a:endParaRPr>
          </a:p>
          <a:p>
            <a:pPr marL="0" indent="0">
              <a:buNone/>
              <a:tabLst>
                <a:tab pos="4686300" algn="l"/>
              </a:tabLst>
            </a:pPr>
            <a:endParaRPr lang="da-DK" sz="2200" dirty="0">
              <a:effectLst/>
              <a:ea typeface="Times New Roman" panose="02020603050405020304" pitchFamily="18" charset="0"/>
              <a:cs typeface="Times New Roman" panose="02020603050405020304" pitchFamily="18" charset="0"/>
            </a:endParaRPr>
          </a:p>
        </p:txBody>
      </p:sp>
      <p:pic>
        <p:nvPicPr>
          <p:cNvPr id="5" name="Billede 4" descr="Et billede, der indeholder skærmbillede, sort, Grafik, design&#10;&#10;Automatisk genereret beskrivelse">
            <a:extLst>
              <a:ext uri="{FF2B5EF4-FFF2-40B4-BE49-F238E27FC236}">
                <a16:creationId xmlns:a16="http://schemas.microsoft.com/office/drawing/2014/main" id="{8A9EFA9D-9FC7-76C6-037D-66ABB394EDD1}"/>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sp>
        <p:nvSpPr>
          <p:cNvPr id="4" name="Taleboble: oval 3">
            <a:extLst>
              <a:ext uri="{FF2B5EF4-FFF2-40B4-BE49-F238E27FC236}">
                <a16:creationId xmlns:a16="http://schemas.microsoft.com/office/drawing/2014/main" id="{0D549A1D-0ED9-8DB1-31B7-97070372AC9F}"/>
              </a:ext>
            </a:extLst>
          </p:cNvPr>
          <p:cNvSpPr/>
          <p:nvPr/>
        </p:nvSpPr>
        <p:spPr>
          <a:xfrm>
            <a:off x="6208025" y="1825625"/>
            <a:ext cx="5449824" cy="2804794"/>
          </a:xfrm>
          <a:prstGeom prst="wedgeEllipseCallout">
            <a:avLst>
              <a:gd name="adj1" fmla="val 53416"/>
              <a:gd name="adj2" fmla="val 62459"/>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”Jeg kunne godt tænke mig at deltage i læsegrupper, hvor man kan snakke om bøger sammen med andre. Det kunne være meget spændende. Det gør, at man har nogen at snakke med ift. bøgernes indhold. Min mand gidet det ikke. Så det ville være rart, hvis jeg kunne tale om det med andre.”</a:t>
            </a:r>
            <a:r>
              <a:rPr kumimoji="0" lang="da-DK"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endParaRPr kumimoji="0" lang="da-DK"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Pensionist med begrænset kulturforbrug </a:t>
            </a:r>
            <a:endParaRPr kumimoji="0" lang="da-DK"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78197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5E163EF7-6D5D-3284-BB6C-F5C2E2A5A361}"/>
              </a:ext>
            </a:extLst>
          </p:cNvPr>
          <p:cNvSpPr>
            <a:spLocks noGrp="1"/>
          </p:cNvSpPr>
          <p:nvPr>
            <p:ph type="subTitle" idx="1"/>
          </p:nvPr>
        </p:nvSpPr>
        <p:spPr/>
        <p:txBody>
          <a:bodyPr>
            <a:normAutofit fontScale="92500" lnSpcReduction="10000"/>
          </a:bodyPr>
          <a:lstStyle/>
          <a:p>
            <a:r>
              <a:rPr lang="da-DK" sz="6000"/>
              <a:t>ARBEJDSSPØRGSMÅL TIL </a:t>
            </a:r>
          </a:p>
          <a:p>
            <a:r>
              <a:rPr lang="da-DK" sz="6000"/>
              <a:t>VIDERE REFLEKSION</a:t>
            </a:r>
          </a:p>
        </p:txBody>
      </p:sp>
      <p:pic>
        <p:nvPicPr>
          <p:cNvPr id="4" name="Billede 3" descr="Et billede, der indeholder skærmbillede, sort, Grafik, design&#10;&#10;Automatisk genereret beskrivelse">
            <a:extLst>
              <a:ext uri="{FF2B5EF4-FFF2-40B4-BE49-F238E27FC236}">
                <a16:creationId xmlns:a16="http://schemas.microsoft.com/office/drawing/2014/main" id="{C444B98C-0D74-3617-B997-25694555A2B6}"/>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pic>
        <p:nvPicPr>
          <p:cNvPr id="5" name="Grafik 4" descr="Tankeboble med massiv udfyldning">
            <a:extLst>
              <a:ext uri="{FF2B5EF4-FFF2-40B4-BE49-F238E27FC236}">
                <a16:creationId xmlns:a16="http://schemas.microsoft.com/office/drawing/2014/main" id="{0DFCE0C8-8277-3E1E-EC89-A72B9B07C2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40" y="1824356"/>
            <a:ext cx="1391920" cy="1391920"/>
          </a:xfrm>
          <a:prstGeom prst="rect">
            <a:avLst/>
          </a:prstGeom>
        </p:spPr>
      </p:pic>
    </p:spTree>
    <p:extLst>
      <p:ext uri="{BB962C8B-B14F-4D97-AF65-F5344CB8AC3E}">
        <p14:creationId xmlns:p14="http://schemas.microsoft.com/office/powerpoint/2010/main" val="327590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43B74-683F-6ABB-E92D-C1907A438EAD}"/>
              </a:ext>
            </a:extLst>
          </p:cNvPr>
          <p:cNvSpPr>
            <a:spLocks noGrp="1"/>
          </p:cNvSpPr>
          <p:nvPr>
            <p:ph type="title"/>
          </p:nvPr>
        </p:nvSpPr>
        <p:spPr/>
        <p:txBody>
          <a:bodyPr/>
          <a:lstStyle/>
          <a:p>
            <a:r>
              <a:rPr lang="da-DK"/>
              <a:t>Arbejdsspørgsmål til refleksion</a:t>
            </a:r>
          </a:p>
        </p:txBody>
      </p:sp>
      <p:sp>
        <p:nvSpPr>
          <p:cNvPr id="3" name="Pladsholder til indhold 2">
            <a:extLst>
              <a:ext uri="{FF2B5EF4-FFF2-40B4-BE49-F238E27FC236}">
                <a16:creationId xmlns:a16="http://schemas.microsoft.com/office/drawing/2014/main" id="{87BF0B1C-FCB6-BD59-B430-FF820AB69486}"/>
              </a:ext>
            </a:extLst>
          </p:cNvPr>
          <p:cNvSpPr>
            <a:spLocks noGrp="1"/>
          </p:cNvSpPr>
          <p:nvPr>
            <p:ph idx="1"/>
          </p:nvPr>
        </p:nvSpPr>
        <p:spPr>
          <a:xfrm>
            <a:off x="838200" y="1825625"/>
            <a:ext cx="4251960" cy="4351338"/>
          </a:xfrm>
        </p:spPr>
        <p:txBody>
          <a:bodyPr>
            <a:normAutofit lnSpcReduction="10000"/>
          </a:bodyPr>
          <a:lstStyle/>
          <a:p>
            <a:pPr marL="0" indent="0">
              <a:buNone/>
            </a:pPr>
            <a:r>
              <a:rPr lang="da-DK" sz="2400"/>
              <a:t>Hvad handler det om for jer?</a:t>
            </a:r>
          </a:p>
          <a:p>
            <a:pPr lvl="1">
              <a:buFont typeface="Wingdings" panose="05000000000000000000" pitchFamily="2" charset="2"/>
              <a:buChar char="ü"/>
            </a:pPr>
            <a:r>
              <a:rPr lang="da-DK"/>
              <a:t>At udvide den nuværende målgruppe (</a:t>
            </a:r>
            <a:r>
              <a:rPr lang="da-DK" err="1"/>
              <a:t>widening</a:t>
            </a:r>
            <a:r>
              <a:rPr lang="da-DK"/>
              <a:t>)?</a:t>
            </a:r>
          </a:p>
          <a:p>
            <a:pPr lvl="1">
              <a:buFont typeface="Wingdings" panose="05000000000000000000" pitchFamily="2" charset="2"/>
              <a:buChar char="ü"/>
            </a:pPr>
            <a:r>
              <a:rPr lang="da-DK"/>
              <a:t>At få den nuværende målgruppe til at komme oftere og/eller få en ”større” oplevelse (</a:t>
            </a:r>
            <a:r>
              <a:rPr lang="da-DK" err="1"/>
              <a:t>deepening</a:t>
            </a:r>
            <a:r>
              <a:rPr lang="da-DK"/>
              <a:t>)?</a:t>
            </a:r>
          </a:p>
          <a:p>
            <a:pPr lvl="1">
              <a:buFont typeface="Wingdings" panose="05000000000000000000" pitchFamily="2" charset="2"/>
              <a:buChar char="ü"/>
            </a:pPr>
            <a:r>
              <a:rPr lang="da-DK"/>
              <a:t>At få nye målgrupper (</a:t>
            </a:r>
            <a:r>
              <a:rPr lang="da-DK" err="1"/>
              <a:t>diversifying</a:t>
            </a:r>
            <a:r>
              <a:rPr lang="da-DK"/>
              <a:t>)?</a:t>
            </a:r>
          </a:p>
          <a:p>
            <a:pPr marL="0" indent="0">
              <a:buNone/>
            </a:pPr>
            <a:endParaRPr lang="da-DK"/>
          </a:p>
          <a:p>
            <a:pPr marL="0" indent="0">
              <a:buNone/>
            </a:pPr>
            <a:r>
              <a:rPr lang="da-DK" sz="1800"/>
              <a:t>Kilde: Applaus</a:t>
            </a:r>
          </a:p>
        </p:txBody>
      </p:sp>
      <p:pic>
        <p:nvPicPr>
          <p:cNvPr id="6" name="Billede 5">
            <a:extLst>
              <a:ext uri="{FF2B5EF4-FFF2-40B4-BE49-F238E27FC236}">
                <a16:creationId xmlns:a16="http://schemas.microsoft.com/office/drawing/2014/main" id="{3ACA41EB-C66B-8BEC-4B31-C8055DB4A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706" y="1690688"/>
            <a:ext cx="6907833" cy="4351338"/>
          </a:xfrm>
          <a:prstGeom prst="rect">
            <a:avLst/>
          </a:prstGeom>
        </p:spPr>
      </p:pic>
    </p:spTree>
    <p:extLst>
      <p:ext uri="{BB962C8B-B14F-4D97-AF65-F5344CB8AC3E}">
        <p14:creationId xmlns:p14="http://schemas.microsoft.com/office/powerpoint/2010/main" val="2966816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5E163EF7-6D5D-3284-BB6C-F5C2E2A5A361}"/>
              </a:ext>
            </a:extLst>
          </p:cNvPr>
          <p:cNvSpPr>
            <a:spLocks noGrp="1"/>
          </p:cNvSpPr>
          <p:nvPr>
            <p:ph type="subTitle" idx="1"/>
          </p:nvPr>
        </p:nvSpPr>
        <p:spPr/>
        <p:txBody>
          <a:bodyPr>
            <a:normAutofit/>
          </a:bodyPr>
          <a:lstStyle/>
          <a:p>
            <a:r>
              <a:rPr lang="da-DK" sz="6000"/>
              <a:t>TID TIL SPØRGSMÅL</a:t>
            </a:r>
          </a:p>
          <a:p>
            <a:endParaRPr lang="da-DK" sz="6000"/>
          </a:p>
        </p:txBody>
      </p:sp>
      <p:pic>
        <p:nvPicPr>
          <p:cNvPr id="4" name="Billede 3" descr="Et billede, der indeholder skærmbillede, sort, Grafik, design&#10;&#10;Automatisk genereret beskrivelse">
            <a:extLst>
              <a:ext uri="{FF2B5EF4-FFF2-40B4-BE49-F238E27FC236}">
                <a16:creationId xmlns:a16="http://schemas.microsoft.com/office/drawing/2014/main" id="{C444B98C-0D74-3617-B997-25694555A2B6}"/>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pic>
        <p:nvPicPr>
          <p:cNvPr id="5" name="Grafik 4" descr="Spørgsmålstegn med massiv udfyldning">
            <a:extLst>
              <a:ext uri="{FF2B5EF4-FFF2-40B4-BE49-F238E27FC236}">
                <a16:creationId xmlns:a16="http://schemas.microsoft.com/office/drawing/2014/main" id="{D46CF245-DF40-78EC-AE96-5A5B718F0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40" y="1824356"/>
            <a:ext cx="1391920" cy="1391920"/>
          </a:xfrm>
          <a:prstGeom prst="rect">
            <a:avLst/>
          </a:prstGeom>
        </p:spPr>
      </p:pic>
    </p:spTree>
    <p:extLst>
      <p:ext uri="{BB962C8B-B14F-4D97-AF65-F5344CB8AC3E}">
        <p14:creationId xmlns:p14="http://schemas.microsoft.com/office/powerpoint/2010/main" val="130493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5E163EF7-6D5D-3284-BB6C-F5C2E2A5A361}"/>
              </a:ext>
            </a:extLst>
          </p:cNvPr>
          <p:cNvSpPr>
            <a:spLocks noGrp="1"/>
          </p:cNvSpPr>
          <p:nvPr>
            <p:ph type="subTitle" idx="1"/>
          </p:nvPr>
        </p:nvSpPr>
        <p:spPr/>
        <p:txBody>
          <a:bodyPr>
            <a:normAutofit/>
          </a:bodyPr>
          <a:lstStyle/>
          <a:p>
            <a:r>
              <a:rPr lang="da-DK" sz="6000"/>
              <a:t>BAGGRUND OG METODE</a:t>
            </a:r>
          </a:p>
        </p:txBody>
      </p:sp>
      <p:pic>
        <p:nvPicPr>
          <p:cNvPr id="4" name="Billede 3" descr="Et billede, der indeholder skærmbillede, sort, Grafik, design&#10;&#10;Automatisk genereret beskrivelse">
            <a:extLst>
              <a:ext uri="{FF2B5EF4-FFF2-40B4-BE49-F238E27FC236}">
                <a16:creationId xmlns:a16="http://schemas.microsoft.com/office/drawing/2014/main" id="{C444B98C-0D74-3617-B997-25694555A2B6}"/>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pic>
        <p:nvPicPr>
          <p:cNvPr id="5" name="Grafik 4" descr="Værktøj til minearbejde med massiv udfyldning">
            <a:extLst>
              <a:ext uri="{FF2B5EF4-FFF2-40B4-BE49-F238E27FC236}">
                <a16:creationId xmlns:a16="http://schemas.microsoft.com/office/drawing/2014/main" id="{A1CABDB5-8C85-D9A3-A554-C550BA15CB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40" y="1824356"/>
            <a:ext cx="1391920" cy="1391920"/>
          </a:xfrm>
          <a:prstGeom prst="rect">
            <a:avLst/>
          </a:prstGeom>
        </p:spPr>
      </p:pic>
    </p:spTree>
    <p:extLst>
      <p:ext uri="{BB962C8B-B14F-4D97-AF65-F5344CB8AC3E}">
        <p14:creationId xmlns:p14="http://schemas.microsoft.com/office/powerpoint/2010/main" val="113738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BF5388-91CA-EF22-47F5-1FA98ED358E6}"/>
              </a:ext>
            </a:extLst>
          </p:cNvPr>
          <p:cNvSpPr>
            <a:spLocks noGrp="1"/>
          </p:cNvSpPr>
          <p:nvPr>
            <p:ph type="title"/>
          </p:nvPr>
        </p:nvSpPr>
        <p:spPr/>
        <p:txBody>
          <a:bodyPr/>
          <a:lstStyle/>
          <a:p>
            <a:r>
              <a:rPr lang="da-DK"/>
              <a:t>Formålet med segmenteringsundersøgelsen</a:t>
            </a:r>
          </a:p>
        </p:txBody>
      </p:sp>
      <p:sp>
        <p:nvSpPr>
          <p:cNvPr id="3" name="Pladsholder til indhold 2">
            <a:extLst>
              <a:ext uri="{FF2B5EF4-FFF2-40B4-BE49-F238E27FC236}">
                <a16:creationId xmlns:a16="http://schemas.microsoft.com/office/drawing/2014/main" id="{B8C5AEA3-E0E0-CA7B-E986-52D8C05A23A4}"/>
              </a:ext>
            </a:extLst>
          </p:cNvPr>
          <p:cNvSpPr>
            <a:spLocks noGrp="1"/>
          </p:cNvSpPr>
          <p:nvPr>
            <p:ph idx="1"/>
          </p:nvPr>
        </p:nvSpPr>
        <p:spPr/>
        <p:txBody>
          <a:bodyPr>
            <a:normAutofit/>
          </a:bodyPr>
          <a:lstStyle/>
          <a:p>
            <a:pPr>
              <a:lnSpc>
                <a:spcPct val="115000"/>
              </a:lnSpc>
              <a:buFont typeface="Wingdings" panose="05000000000000000000" pitchFamily="2" charset="2"/>
              <a:buChar char="Ø"/>
            </a:pPr>
            <a:r>
              <a:rPr lang="da-DK" sz="2200">
                <a:effectLst/>
                <a:ea typeface="Times New Roman" panose="02020603050405020304" pitchFamily="18" charset="0"/>
                <a:cs typeface="Times New Roman" panose="02020603050405020304" pitchFamily="18" charset="0"/>
              </a:rPr>
              <a:t>Formålet med segmenteringsundersøgelsen er at skabe en </a:t>
            </a:r>
            <a:r>
              <a:rPr lang="da-DK" sz="2200" b="1">
                <a:effectLst/>
                <a:ea typeface="Times New Roman" panose="02020603050405020304" pitchFamily="18" charset="0"/>
                <a:cs typeface="Times New Roman" panose="02020603050405020304" pitchFamily="18" charset="0"/>
              </a:rPr>
              <a:t>dybdegående forståelse </a:t>
            </a:r>
            <a:r>
              <a:rPr lang="da-DK" sz="2200">
                <a:effectLst/>
                <a:ea typeface="Times New Roman" panose="02020603050405020304" pitchFamily="18" charset="0"/>
                <a:cs typeface="Times New Roman" panose="02020603050405020304" pitchFamily="18" charset="0"/>
              </a:rPr>
              <a:t>af danskernes oplevelse af og brug af de danske folkebiblioteker. </a:t>
            </a:r>
          </a:p>
          <a:p>
            <a:pPr>
              <a:lnSpc>
                <a:spcPct val="115000"/>
              </a:lnSpc>
              <a:buFont typeface="Wingdings" panose="05000000000000000000" pitchFamily="2" charset="2"/>
              <a:buChar char="Ø"/>
            </a:pPr>
            <a:r>
              <a:rPr lang="da-DK" sz="2200">
                <a:effectLst/>
                <a:ea typeface="Times New Roman" panose="02020603050405020304" pitchFamily="18" charset="0"/>
                <a:cs typeface="Times New Roman" panose="02020603050405020304" pitchFamily="18" charset="0"/>
              </a:rPr>
              <a:t>Rapportens indsigter giver dermed bibliotekerne mulighed for at </a:t>
            </a:r>
            <a:r>
              <a:rPr lang="da-DK" sz="2200" b="1">
                <a:effectLst/>
                <a:ea typeface="Times New Roman" panose="02020603050405020304" pitchFamily="18" charset="0"/>
                <a:cs typeface="Times New Roman" panose="02020603050405020304" pitchFamily="18" charset="0"/>
              </a:rPr>
              <a:t>arbejde systematisk, metodisk og strategisk med forskellige målgrupper</a:t>
            </a:r>
            <a:r>
              <a:rPr lang="da-DK" sz="2200">
                <a:effectLst/>
                <a:ea typeface="Times New Roman" panose="02020603050405020304" pitchFamily="18" charset="0"/>
                <a:cs typeface="Times New Roman" panose="02020603050405020304" pitchFamily="18" charset="0"/>
              </a:rPr>
              <a:t> bredt i befolkningen, herunder både eksisterende og potentielle brugere.</a:t>
            </a:r>
          </a:p>
          <a:p>
            <a:pPr marL="0" indent="0">
              <a:lnSpc>
                <a:spcPct val="115000"/>
              </a:lnSpc>
              <a:buNone/>
            </a:pPr>
            <a:endParaRPr lang="da-DK" sz="2200">
              <a:ea typeface="Times New Roman" panose="02020603050405020304" pitchFamily="18" charset="0"/>
              <a:cs typeface="Times New Roman" panose="02020603050405020304" pitchFamily="18" charset="0"/>
            </a:endParaRPr>
          </a:p>
          <a:p>
            <a:pPr marL="0" indent="0">
              <a:lnSpc>
                <a:spcPct val="115000"/>
              </a:lnSpc>
              <a:buNone/>
            </a:pPr>
            <a:r>
              <a:rPr lang="da-DK" sz="2200">
                <a:ea typeface="Times New Roman" panose="02020603050405020304" pitchFamily="18" charset="0"/>
                <a:cs typeface="Times New Roman" panose="02020603050405020304" pitchFamily="18" charset="0"/>
              </a:rPr>
              <a:t>Selvstændig opfølger til Tænketankens segmenteringsundersøgelse 2013.</a:t>
            </a:r>
          </a:p>
          <a:p>
            <a:pPr marL="0" indent="0">
              <a:lnSpc>
                <a:spcPct val="115000"/>
              </a:lnSpc>
              <a:buNone/>
            </a:pPr>
            <a:r>
              <a:rPr lang="da-DK" sz="2200">
                <a:effectLst/>
                <a:ea typeface="Times New Roman" panose="02020603050405020304" pitchFamily="18" charset="0"/>
                <a:cs typeface="Times New Roman" panose="02020603050405020304" pitchFamily="18" charset="0"/>
              </a:rPr>
              <a:t>Undersøgelsen er gennemført at analysevirksomheden Moos-Bjerre A/S og støttet af Slots- og Kulturstyrelsens udviklingspulje for folkebiblioteker og pædagogiske læringscentre.</a:t>
            </a:r>
          </a:p>
        </p:txBody>
      </p:sp>
      <p:pic>
        <p:nvPicPr>
          <p:cNvPr id="5" name="Billede 4" descr="Et billede, der indeholder skærmbillede, sort, Grafik, design&#10;&#10;Automatisk genereret beskrivelse">
            <a:extLst>
              <a:ext uri="{FF2B5EF4-FFF2-40B4-BE49-F238E27FC236}">
                <a16:creationId xmlns:a16="http://schemas.microsoft.com/office/drawing/2014/main" id="{D8FBAE72-CE56-CF37-5495-1BDE6D24023C}"/>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spTree>
    <p:extLst>
      <p:ext uri="{BB962C8B-B14F-4D97-AF65-F5344CB8AC3E}">
        <p14:creationId xmlns:p14="http://schemas.microsoft.com/office/powerpoint/2010/main" val="246537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2542E-ECAA-2093-4EE1-96A7AE4AAD4D}"/>
              </a:ext>
            </a:extLst>
          </p:cNvPr>
          <p:cNvSpPr>
            <a:spLocks noGrp="1"/>
          </p:cNvSpPr>
          <p:nvPr>
            <p:ph type="title"/>
          </p:nvPr>
        </p:nvSpPr>
        <p:spPr/>
        <p:txBody>
          <a:bodyPr/>
          <a:lstStyle/>
          <a:p>
            <a:r>
              <a:rPr lang="da-DK"/>
              <a:t>Datakilder: Kvantitativt og kvalitativt</a:t>
            </a:r>
          </a:p>
        </p:txBody>
      </p:sp>
      <p:graphicFrame>
        <p:nvGraphicFramePr>
          <p:cNvPr id="7" name="Tabel 6">
            <a:extLst>
              <a:ext uri="{FF2B5EF4-FFF2-40B4-BE49-F238E27FC236}">
                <a16:creationId xmlns:a16="http://schemas.microsoft.com/office/drawing/2014/main" id="{A3B73D94-7749-B6E9-2321-38DEC5551882}"/>
              </a:ext>
            </a:extLst>
          </p:cNvPr>
          <p:cNvGraphicFramePr>
            <a:graphicFrameLocks noGrp="1"/>
          </p:cNvGraphicFramePr>
          <p:nvPr/>
        </p:nvGraphicFramePr>
        <p:xfrm>
          <a:off x="836612" y="1690688"/>
          <a:ext cx="10918667" cy="4754880"/>
        </p:xfrm>
        <a:graphic>
          <a:graphicData uri="http://schemas.openxmlformats.org/drawingml/2006/table">
            <a:tbl>
              <a:tblPr firstRow="1" bandRow="1">
                <a:tableStyleId>{5C22544A-7EE6-4342-B048-85BDC9FD1C3A}</a:tableStyleId>
              </a:tblPr>
              <a:tblGrid>
                <a:gridCol w="2252187">
                  <a:extLst>
                    <a:ext uri="{9D8B030D-6E8A-4147-A177-3AD203B41FA5}">
                      <a16:colId xmlns:a16="http://schemas.microsoft.com/office/drawing/2014/main" val="1925900215"/>
                    </a:ext>
                  </a:extLst>
                </a:gridCol>
                <a:gridCol w="4665715">
                  <a:extLst>
                    <a:ext uri="{9D8B030D-6E8A-4147-A177-3AD203B41FA5}">
                      <a16:colId xmlns:a16="http://schemas.microsoft.com/office/drawing/2014/main" val="3550112159"/>
                    </a:ext>
                  </a:extLst>
                </a:gridCol>
                <a:gridCol w="4000765">
                  <a:extLst>
                    <a:ext uri="{9D8B030D-6E8A-4147-A177-3AD203B41FA5}">
                      <a16:colId xmlns:a16="http://schemas.microsoft.com/office/drawing/2014/main" val="1829145237"/>
                    </a:ext>
                  </a:extLst>
                </a:gridCol>
              </a:tblGrid>
              <a:tr h="370840">
                <a:tc>
                  <a:txBody>
                    <a:bodyPr/>
                    <a:lstStyle/>
                    <a:p>
                      <a:r>
                        <a:rPr lang="da-DK" sz="2100">
                          <a:solidFill>
                            <a:schemeClr val="tx1"/>
                          </a:solidFill>
                          <a:latin typeface="+mn-lt"/>
                        </a:rPr>
                        <a:t>Metode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100">
                          <a:solidFill>
                            <a:schemeClr val="tx1"/>
                          </a:solidFill>
                          <a:latin typeface="+mn-lt"/>
                        </a:rPr>
                        <a:t>Antal og rekruttering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100">
                          <a:solidFill>
                            <a:schemeClr val="tx1"/>
                          </a:solidFill>
                          <a:latin typeface="+mn-lt"/>
                        </a:rPr>
                        <a:t>Formål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660319"/>
                  </a:ext>
                </a:extLst>
              </a:tr>
              <a:tr h="370840">
                <a:tc>
                  <a:txBody>
                    <a:bodyPr/>
                    <a:lstStyle/>
                    <a:p>
                      <a:r>
                        <a:rPr lang="da-DK" sz="2100">
                          <a:latin typeface="+mn-lt"/>
                        </a:rPr>
                        <a:t>Spørgeskema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a:latin typeface="+mn-lt"/>
                        </a:rPr>
                        <a:t>2.000 repræsentativt fordelte borgere i Danmark, endnu flere er adspurgt via et online forbrugerpanel indtil 2.000 svar var i hus.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100">
                          <a:latin typeface="+mn-lt"/>
                          <a:ea typeface="Times New Roman" panose="02020603050405020304" pitchFamily="18" charset="0"/>
                          <a:cs typeface="Times New Roman" panose="02020603050405020304" pitchFamily="18" charset="0"/>
                        </a:rPr>
                        <a:t>A</a:t>
                      </a:r>
                      <a:r>
                        <a:rPr lang="da-DK" sz="2100">
                          <a:effectLst/>
                          <a:latin typeface="+mn-lt"/>
                          <a:ea typeface="Times New Roman" panose="02020603050405020304" pitchFamily="18" charset="0"/>
                          <a:cs typeface="Times New Roman" panose="02020603050405020304" pitchFamily="18" charset="0"/>
                        </a:rPr>
                        <a:t>fdække danskernes forhold til folkebibliotekerne, herunder brugsmønstre, holdninger, præferencer og drivers/barrierer for biblioteksbrug.</a:t>
                      </a:r>
                    </a:p>
                    <a:p>
                      <a:endParaRPr lang="da-DK" sz="21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86734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a:latin typeface="+mn-lt"/>
                        </a:rPr>
                        <a:t>Dybdegående personinterviews og fokusgruppe-interviews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2100">
                          <a:latin typeface="+mn-lt"/>
                        </a:rPr>
                        <a:t>29 personinterviews og tre fokusgrupper med i alt 15 deltagere. </a:t>
                      </a:r>
                      <a:r>
                        <a:rPr lang="da-DK" sz="2100">
                          <a:effectLst/>
                          <a:latin typeface="+mn-lt"/>
                          <a:ea typeface="Times New Roman" panose="02020603050405020304" pitchFamily="18" charset="0"/>
                          <a:cs typeface="Times New Roman" panose="02020603050405020304" pitchFamily="18" charset="0"/>
                        </a:rPr>
                        <a:t>De deltagende borgere er rekrutteret via deres spørgeskemabesvarelser og repræsenterer således deres segment, men derudover repræsenterer de også samlet den danske befolkning.</a:t>
                      </a:r>
                      <a:endParaRPr lang="da-DK" sz="21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a:effectLst/>
                          <a:latin typeface="+mn-lt"/>
                          <a:ea typeface="Times New Roman" panose="02020603050405020304" pitchFamily="18" charset="0"/>
                          <a:cs typeface="Times New Roman" panose="02020603050405020304" pitchFamily="18" charset="0"/>
                        </a:rPr>
                        <a:t>Få uddybende udsagn og nuancer på de statistiske resultater.</a:t>
                      </a:r>
                    </a:p>
                    <a:p>
                      <a:endParaRPr lang="da-DK" sz="210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180818"/>
                  </a:ext>
                </a:extLst>
              </a:tr>
            </a:tbl>
          </a:graphicData>
        </a:graphic>
      </p:graphicFrame>
      <p:pic>
        <p:nvPicPr>
          <p:cNvPr id="8" name="Billede 7" descr="Et billede, der indeholder skærmbillede, sort, Grafik, design&#10;&#10;Automatisk genereret beskrivelse">
            <a:extLst>
              <a:ext uri="{FF2B5EF4-FFF2-40B4-BE49-F238E27FC236}">
                <a16:creationId xmlns:a16="http://schemas.microsoft.com/office/drawing/2014/main" id="{EBD9F760-63FF-02A7-1E74-E2619D951E32}"/>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spTree>
    <p:extLst>
      <p:ext uri="{BB962C8B-B14F-4D97-AF65-F5344CB8AC3E}">
        <p14:creationId xmlns:p14="http://schemas.microsoft.com/office/powerpoint/2010/main" val="95883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BF5388-91CA-EF22-47F5-1FA98ED358E6}"/>
              </a:ext>
            </a:extLst>
          </p:cNvPr>
          <p:cNvSpPr>
            <a:spLocks noGrp="1"/>
          </p:cNvSpPr>
          <p:nvPr>
            <p:ph type="title"/>
          </p:nvPr>
        </p:nvSpPr>
        <p:spPr/>
        <p:txBody>
          <a:bodyPr/>
          <a:lstStyle/>
          <a:p>
            <a:r>
              <a:rPr lang="da-DK"/>
              <a:t>Segmentering som værktøj</a:t>
            </a:r>
          </a:p>
        </p:txBody>
      </p:sp>
      <p:sp>
        <p:nvSpPr>
          <p:cNvPr id="3" name="Pladsholder til indhold 2">
            <a:extLst>
              <a:ext uri="{FF2B5EF4-FFF2-40B4-BE49-F238E27FC236}">
                <a16:creationId xmlns:a16="http://schemas.microsoft.com/office/drawing/2014/main" id="{B8C5AEA3-E0E0-CA7B-E986-52D8C05A23A4}"/>
              </a:ext>
            </a:extLst>
          </p:cNvPr>
          <p:cNvSpPr>
            <a:spLocks noGrp="1"/>
          </p:cNvSpPr>
          <p:nvPr>
            <p:ph idx="1"/>
          </p:nvPr>
        </p:nvSpPr>
        <p:spPr/>
        <p:txBody>
          <a:bodyPr>
            <a:noAutofit/>
          </a:bodyPr>
          <a:lstStyle/>
          <a:p>
            <a:pPr marL="0" indent="0">
              <a:buNone/>
              <a:tabLst>
                <a:tab pos="4686300" algn="l"/>
              </a:tabLst>
            </a:pPr>
            <a:r>
              <a:rPr lang="da-DK" sz="2200" dirty="0">
                <a:ea typeface="Times New Roman" panose="02020603050405020304" pitchFamily="18" charset="0"/>
                <a:cs typeface="Times New Roman" panose="02020603050405020304" pitchFamily="18" charset="0"/>
              </a:rPr>
              <a:t>”Alle er ikke en målgruppe!” siger Lene Struck-Madsen fra Applaus så klogt. </a:t>
            </a:r>
          </a:p>
          <a:p>
            <a:pPr marL="0" indent="0">
              <a:buNone/>
              <a:tabLst>
                <a:tab pos="4686300" algn="l"/>
              </a:tabLst>
            </a:pPr>
            <a:endParaRPr lang="da-DK" sz="2200" dirty="0">
              <a:ea typeface="Times New Roman" panose="02020603050405020304" pitchFamily="18" charset="0"/>
              <a:cs typeface="Times New Roman" panose="02020603050405020304" pitchFamily="18" charset="0"/>
            </a:endParaRPr>
          </a:p>
          <a:p>
            <a:pPr>
              <a:buFont typeface="Wingdings" panose="05000000000000000000" pitchFamily="2" charset="2"/>
              <a:buChar char="Ø"/>
              <a:tabLst>
                <a:tab pos="4686300" algn="l"/>
              </a:tabLst>
            </a:pPr>
            <a:r>
              <a:rPr lang="da-DK" sz="2200" dirty="0">
                <a:effectLst/>
                <a:ea typeface="Times New Roman" panose="02020603050405020304" pitchFamily="18" charset="0"/>
                <a:cs typeface="Times New Roman" panose="02020603050405020304" pitchFamily="18" charset="0"/>
              </a:rPr>
              <a:t>Ved at anskue befolkningen brudt ned i mindre dele (segmenter), kan bibliotekssektoren </a:t>
            </a:r>
            <a:r>
              <a:rPr lang="da-DK" sz="2200" b="1" dirty="0">
                <a:effectLst/>
                <a:ea typeface="Times New Roman" panose="02020603050405020304" pitchFamily="18" charset="0"/>
                <a:cs typeface="Times New Roman" panose="02020603050405020304" pitchFamily="18" charset="0"/>
              </a:rPr>
              <a:t>omsætte indsigterne til konkrete handlinger og initiativer målrettet de forskellige segmenter</a:t>
            </a:r>
            <a:r>
              <a:rPr lang="da-DK" sz="2200" dirty="0">
                <a:effectLst/>
                <a:ea typeface="Times New Roman" panose="02020603050405020304" pitchFamily="18" charset="0"/>
                <a:cs typeface="Times New Roman" panose="02020603050405020304" pitchFamily="18" charset="0"/>
              </a:rPr>
              <a:t>.</a:t>
            </a:r>
          </a:p>
          <a:p>
            <a:pPr>
              <a:buFont typeface="Wingdings" panose="05000000000000000000" pitchFamily="2" charset="2"/>
              <a:buChar char="Ø"/>
              <a:tabLst>
                <a:tab pos="4686300" algn="l"/>
              </a:tabLst>
            </a:pPr>
            <a:endParaRPr lang="da-DK" sz="2200" dirty="0">
              <a:ea typeface="Times New Roman" panose="02020603050405020304" pitchFamily="18" charset="0"/>
              <a:cs typeface="Times New Roman" panose="02020603050405020304" pitchFamily="18" charset="0"/>
            </a:endParaRPr>
          </a:p>
          <a:p>
            <a:pPr>
              <a:buFont typeface="Wingdings" panose="05000000000000000000" pitchFamily="2" charset="2"/>
              <a:buChar char="Ø"/>
              <a:tabLst>
                <a:tab pos="4686300" algn="l"/>
              </a:tabLst>
            </a:pPr>
            <a:r>
              <a:rPr lang="da-DK" sz="2200" dirty="0">
                <a:ea typeface="Times New Roman" panose="02020603050405020304" pitchFamily="18" charset="0"/>
                <a:cs typeface="Times New Roman" panose="02020603050405020304" pitchFamily="18" charset="0"/>
              </a:rPr>
              <a:t>Man kan sige, det er en bevidstgørelse, italesættelse og beslutning om, hvem man arbejder med, hvorfor og hvordan.</a:t>
            </a:r>
            <a:endParaRPr lang="da-DK" sz="2200" dirty="0">
              <a:effectLst/>
              <a:ea typeface="Times New Roman" panose="02020603050405020304" pitchFamily="18" charset="0"/>
              <a:cs typeface="Times New Roman" panose="02020603050405020304" pitchFamily="18" charset="0"/>
            </a:endParaRPr>
          </a:p>
          <a:p>
            <a:pPr marL="0" indent="0">
              <a:buNone/>
              <a:tabLst>
                <a:tab pos="4686300" algn="l"/>
              </a:tabLst>
            </a:pPr>
            <a:endParaRPr lang="da-DK" sz="2200" dirty="0">
              <a:effectLst/>
              <a:ea typeface="Times New Roman" panose="02020603050405020304" pitchFamily="18" charset="0"/>
              <a:cs typeface="Times New Roman" panose="02020603050405020304" pitchFamily="18" charset="0"/>
            </a:endParaRPr>
          </a:p>
          <a:p>
            <a:pPr marL="0" indent="0">
              <a:buNone/>
              <a:tabLst>
                <a:tab pos="4686300" algn="l"/>
              </a:tabLst>
            </a:pPr>
            <a:endParaRPr lang="da-DK" sz="2200" dirty="0">
              <a:effectLst/>
              <a:ea typeface="Times New Roman" panose="02020603050405020304" pitchFamily="18" charset="0"/>
              <a:cs typeface="Times New Roman" panose="02020603050405020304" pitchFamily="18" charset="0"/>
            </a:endParaRPr>
          </a:p>
        </p:txBody>
      </p:sp>
      <p:pic>
        <p:nvPicPr>
          <p:cNvPr id="5" name="Billede 4" descr="Et billede, der indeholder skærmbillede, sort, Grafik, design&#10;&#10;Automatisk genereret beskrivelse">
            <a:extLst>
              <a:ext uri="{FF2B5EF4-FFF2-40B4-BE49-F238E27FC236}">
                <a16:creationId xmlns:a16="http://schemas.microsoft.com/office/drawing/2014/main" id="{DF816227-ECC4-A7D2-131E-0DABC5D615F4}"/>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43562"/>
            <a:ext cx="2073170" cy="1008994"/>
          </a:xfrm>
          <a:prstGeom prst="rect">
            <a:avLst/>
          </a:prstGeom>
        </p:spPr>
      </p:pic>
    </p:spTree>
    <p:extLst>
      <p:ext uri="{BB962C8B-B14F-4D97-AF65-F5344CB8AC3E}">
        <p14:creationId xmlns:p14="http://schemas.microsoft.com/office/powerpoint/2010/main" val="230029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5E163EF7-6D5D-3284-BB6C-F5C2E2A5A361}"/>
              </a:ext>
            </a:extLst>
          </p:cNvPr>
          <p:cNvSpPr>
            <a:spLocks noGrp="1"/>
          </p:cNvSpPr>
          <p:nvPr>
            <p:ph type="subTitle" idx="1"/>
          </p:nvPr>
        </p:nvSpPr>
        <p:spPr>
          <a:xfrm>
            <a:off x="543560" y="3641725"/>
            <a:ext cx="11104880" cy="1655762"/>
          </a:xfrm>
        </p:spPr>
        <p:txBody>
          <a:bodyPr>
            <a:normAutofit/>
          </a:bodyPr>
          <a:lstStyle/>
          <a:p>
            <a:r>
              <a:rPr lang="da-DK" sz="6000"/>
              <a:t>TVÆRGÅENDE HOVEDRESULTATER</a:t>
            </a:r>
          </a:p>
        </p:txBody>
      </p:sp>
      <p:pic>
        <p:nvPicPr>
          <p:cNvPr id="4" name="Billede 3" descr="Et billede, der indeholder skærmbillede, sort, Grafik, design&#10;&#10;Automatisk genereret beskrivelse">
            <a:extLst>
              <a:ext uri="{FF2B5EF4-FFF2-40B4-BE49-F238E27FC236}">
                <a16:creationId xmlns:a16="http://schemas.microsoft.com/office/drawing/2014/main" id="{C444B98C-0D74-3617-B997-25694555A2B6}"/>
              </a:ext>
            </a:extLst>
          </p:cNvPr>
          <p:cNvPicPr>
            <a:picLocks noChangeAspect="1"/>
          </p:cNvPicPr>
          <p:nvPr/>
        </p:nvPicPr>
        <p:blipFill rotWithShape="1">
          <a:blip r:embed="rId2">
            <a:extLst>
              <a:ext uri="{28A0092B-C50C-407E-A947-70E740481C1C}">
                <a14:useLocalDpi xmlns:a14="http://schemas.microsoft.com/office/drawing/2010/main" val="0"/>
              </a:ext>
            </a:extLst>
          </a:blip>
          <a:srcRect t="7900" b="10984"/>
          <a:stretch/>
        </p:blipFill>
        <p:spPr>
          <a:xfrm>
            <a:off x="10063480" y="5653722"/>
            <a:ext cx="2073170" cy="1008994"/>
          </a:xfrm>
          <a:prstGeom prst="rect">
            <a:avLst/>
          </a:prstGeom>
        </p:spPr>
      </p:pic>
      <p:pic>
        <p:nvPicPr>
          <p:cNvPr id="7" name="Grafik 6" descr="Lyspære og tandhjul  med massiv udfyldning">
            <a:extLst>
              <a:ext uri="{FF2B5EF4-FFF2-40B4-BE49-F238E27FC236}">
                <a16:creationId xmlns:a16="http://schemas.microsoft.com/office/drawing/2014/main" id="{F0ECCF5B-725D-3937-BDA1-CA2D9DD746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40" y="1824356"/>
            <a:ext cx="1391920" cy="1391920"/>
          </a:xfrm>
          <a:prstGeom prst="rect">
            <a:avLst/>
          </a:prstGeom>
        </p:spPr>
      </p:pic>
    </p:spTree>
    <p:extLst>
      <p:ext uri="{BB962C8B-B14F-4D97-AF65-F5344CB8AC3E}">
        <p14:creationId xmlns:p14="http://schemas.microsoft.com/office/powerpoint/2010/main" val="357530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43B74-683F-6ABB-E92D-C1907A438EAD}"/>
              </a:ext>
            </a:extLst>
          </p:cNvPr>
          <p:cNvSpPr>
            <a:spLocks noGrp="1"/>
          </p:cNvSpPr>
          <p:nvPr>
            <p:ph type="title"/>
          </p:nvPr>
        </p:nvSpPr>
        <p:spPr/>
        <p:txBody>
          <a:bodyPr/>
          <a:lstStyle/>
          <a:p>
            <a:r>
              <a:rPr lang="da-DK" dirty="0"/>
              <a:t>Bibliotekets rolle og funktion</a:t>
            </a:r>
          </a:p>
        </p:txBody>
      </p:sp>
      <p:sp>
        <p:nvSpPr>
          <p:cNvPr id="5" name="Taleboble: oval 4">
            <a:extLst>
              <a:ext uri="{FF2B5EF4-FFF2-40B4-BE49-F238E27FC236}">
                <a16:creationId xmlns:a16="http://schemas.microsoft.com/office/drawing/2014/main" id="{F45A4250-EC77-97E4-A4B0-C607F1E3BE1A}"/>
              </a:ext>
            </a:extLst>
          </p:cNvPr>
          <p:cNvSpPr/>
          <p:nvPr/>
        </p:nvSpPr>
        <p:spPr>
          <a:xfrm>
            <a:off x="148970" y="1299086"/>
            <a:ext cx="6080760" cy="2282443"/>
          </a:xfrm>
          <a:prstGeom prst="wedgeEllipseCallout">
            <a:avLst>
              <a:gd name="adj1" fmla="val 44158"/>
              <a:gd name="adj2" fmla="val 4960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”Jeg synes, det er vigtigt, at alle har gratis adgang til litteratur. Jeg kan personligt godt lide at læse, så det er fedt, at alle kan få lov til det. Det er godt, at børn kan komme derned og lege. Det er et sted, der er for alle, og det er vigtigt, at der er sådan et inkluderende sted.”</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Erhvervsaktiv ung</a:t>
            </a:r>
            <a:endParaRPr kumimoji="0" lang="da-DK"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Taleboble: oval 9">
            <a:extLst>
              <a:ext uri="{FF2B5EF4-FFF2-40B4-BE49-F238E27FC236}">
                <a16:creationId xmlns:a16="http://schemas.microsoft.com/office/drawing/2014/main" id="{6E9AFAAA-16BB-DAF5-27A1-A2DB6E954D40}"/>
              </a:ext>
            </a:extLst>
          </p:cNvPr>
          <p:cNvSpPr/>
          <p:nvPr/>
        </p:nvSpPr>
        <p:spPr>
          <a:xfrm>
            <a:off x="326136" y="3913634"/>
            <a:ext cx="5288280" cy="1965960"/>
          </a:xfrm>
          <a:prstGeom prst="wedgeEllipseCallout">
            <a:avLst>
              <a:gd name="adj1" fmla="val -47195"/>
              <a:gd name="adj2" fmla="val 493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”Bibliotekerne gør en stor indsats for nogle mennesker. Det kan være et godt mødested og et socialt sted for mange mennesker.”</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Pensionist med begrænset kulturforbrug</a:t>
            </a:r>
          </a:p>
        </p:txBody>
      </p:sp>
      <p:sp>
        <p:nvSpPr>
          <p:cNvPr id="14" name="Taleboble: oval 13">
            <a:extLst>
              <a:ext uri="{FF2B5EF4-FFF2-40B4-BE49-F238E27FC236}">
                <a16:creationId xmlns:a16="http://schemas.microsoft.com/office/drawing/2014/main" id="{82E6AF78-06DA-92B4-133F-E6690DCDA6A4}"/>
              </a:ext>
            </a:extLst>
          </p:cNvPr>
          <p:cNvSpPr/>
          <p:nvPr/>
        </p:nvSpPr>
        <p:spPr>
          <a:xfrm>
            <a:off x="5888737" y="3775965"/>
            <a:ext cx="5977127" cy="2895855"/>
          </a:xfrm>
          <a:prstGeom prst="wedgeEllipseCallout">
            <a:avLst>
              <a:gd name="adj1" fmla="val -54844"/>
              <a:gd name="adj2" fmla="val -32162"/>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da-DK" sz="16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”Biblioteket bidrager ikke til noget i mit liv, heller ikke min kærestes eller hans døtre. Men jeg ville blive ked af, hvis man skrottede det, for det er fantastisk, at borgere har gratis tilbud. Så selvom det ikke bidrager med noget til mig, ville jeg blive ærgerlig over, hvis alt f.eks. blev digitaliseret.”</a:t>
            </a:r>
            <a:endParaRPr kumimoji="0" lang="da-DK" sz="1600" b="1"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da-DK" sz="1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Erhvervsaktiv med begrænset kulturforbrug</a:t>
            </a:r>
            <a:endParaRPr kumimoji="0" lang="da-DK"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1" name="Taleboble: oval 10">
            <a:extLst>
              <a:ext uri="{FF2B5EF4-FFF2-40B4-BE49-F238E27FC236}">
                <a16:creationId xmlns:a16="http://schemas.microsoft.com/office/drawing/2014/main" id="{60A96243-131F-F907-260B-A4162D02A07E}"/>
              </a:ext>
            </a:extLst>
          </p:cNvPr>
          <p:cNvSpPr/>
          <p:nvPr/>
        </p:nvSpPr>
        <p:spPr>
          <a:xfrm>
            <a:off x="6303264" y="994920"/>
            <a:ext cx="5449824" cy="2626106"/>
          </a:xfrm>
          <a:prstGeom prst="wedgeEllipseCallout">
            <a:avLst>
              <a:gd name="adj1" fmla="val 38987"/>
              <a:gd name="adj2" fmla="val -67555"/>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6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”Jeg ser, at biblioteket medvirker til positiv, almindelig folkelig udbredelse. De er åbne for, at alle kan henvende sig og deltage i deres arrangementer, låne bøger og deltage i det hele taget. Det er en stor fordel. Det er godt for samfundet, at biblioteket medvirker til folkeoplysning.”</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Kulturforbrugende pensionist</a:t>
            </a:r>
          </a:p>
        </p:txBody>
      </p:sp>
    </p:spTree>
    <p:extLst>
      <p:ext uri="{BB962C8B-B14F-4D97-AF65-F5344CB8AC3E}">
        <p14:creationId xmlns:p14="http://schemas.microsoft.com/office/powerpoint/2010/main" val="34312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CEB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43B74-683F-6ABB-E92D-C1907A438EAD}"/>
              </a:ext>
            </a:extLst>
          </p:cNvPr>
          <p:cNvSpPr>
            <a:spLocks noGrp="1"/>
          </p:cNvSpPr>
          <p:nvPr>
            <p:ph type="title"/>
          </p:nvPr>
        </p:nvSpPr>
        <p:spPr/>
        <p:txBody>
          <a:bodyPr/>
          <a:lstStyle/>
          <a:p>
            <a:r>
              <a:rPr lang="da-DK"/>
              <a:t>Biblioteket har stor samfundsmæssig værdi</a:t>
            </a:r>
          </a:p>
        </p:txBody>
      </p:sp>
      <p:sp>
        <p:nvSpPr>
          <p:cNvPr id="3" name="Pladsholder til indhold 2">
            <a:extLst>
              <a:ext uri="{FF2B5EF4-FFF2-40B4-BE49-F238E27FC236}">
                <a16:creationId xmlns:a16="http://schemas.microsoft.com/office/drawing/2014/main" id="{87BF0B1C-FCB6-BD59-B430-FF820AB69486}"/>
              </a:ext>
            </a:extLst>
          </p:cNvPr>
          <p:cNvSpPr>
            <a:spLocks noGrp="1"/>
          </p:cNvSpPr>
          <p:nvPr>
            <p:ph idx="1"/>
          </p:nvPr>
        </p:nvSpPr>
        <p:spPr>
          <a:xfrm>
            <a:off x="838200" y="1825625"/>
            <a:ext cx="5048050" cy="4351338"/>
          </a:xfrm>
        </p:spPr>
        <p:txBody>
          <a:bodyPr>
            <a:normAutofit/>
          </a:bodyPr>
          <a:lstStyle/>
          <a:p>
            <a:pPr marL="0" indent="0">
              <a:buNone/>
            </a:pPr>
            <a:r>
              <a:rPr lang="da-DK" sz="2200"/>
              <a:t>71% af befolkningen mener, at biblioteket har stor samfundsmæssig værdi.</a:t>
            </a:r>
          </a:p>
          <a:p>
            <a:pPr marL="0" indent="0">
              <a:buNone/>
            </a:pPr>
            <a:endParaRPr lang="da-DK" sz="2200"/>
          </a:p>
          <a:p>
            <a:pPr marL="0" indent="0">
              <a:buNone/>
            </a:pPr>
            <a:r>
              <a:rPr lang="da-DK" sz="2200"/>
              <a:t>Det gælder uanset om de oplever at biblioteket har en personlig værdi for dem eller ej.</a:t>
            </a:r>
          </a:p>
          <a:p>
            <a:pPr marL="0" indent="0">
              <a:buNone/>
            </a:pPr>
            <a:endParaRPr lang="da-DK" sz="2200"/>
          </a:p>
          <a:p>
            <a:pPr marL="0" indent="0">
              <a:buNone/>
            </a:pPr>
            <a:r>
              <a:rPr lang="da-DK" sz="2200"/>
              <a:t>Dem under 30 år vurderer generelt den samfundsmæssige værdi lavere end dem over 30 år – også for de segmenter, hvor den personlige værdi er høj.</a:t>
            </a:r>
          </a:p>
          <a:p>
            <a:pPr marL="0" indent="0">
              <a:buNone/>
            </a:pPr>
            <a:endParaRPr lang="da-DK" sz="2200"/>
          </a:p>
        </p:txBody>
      </p:sp>
      <p:pic>
        <p:nvPicPr>
          <p:cNvPr id="4" name="Billede 3">
            <a:extLst>
              <a:ext uri="{FF2B5EF4-FFF2-40B4-BE49-F238E27FC236}">
                <a16:creationId xmlns:a16="http://schemas.microsoft.com/office/drawing/2014/main" id="{BABAB728-24CB-DD50-B0B4-1F75D6332745}"/>
              </a:ext>
            </a:extLst>
          </p:cNvPr>
          <p:cNvPicPr>
            <a:picLocks noChangeAspect="1"/>
          </p:cNvPicPr>
          <p:nvPr/>
        </p:nvPicPr>
        <p:blipFill rotWithShape="1">
          <a:blip r:embed="rId2"/>
          <a:srcRect l="17593" t="21333" r="43704" b="18222"/>
          <a:stretch/>
        </p:blipFill>
        <p:spPr>
          <a:xfrm>
            <a:off x="6305750" y="1537652"/>
            <a:ext cx="5048050" cy="4927283"/>
          </a:xfrm>
          <a:prstGeom prst="rect">
            <a:avLst/>
          </a:prstGeom>
        </p:spPr>
      </p:pic>
    </p:spTree>
    <p:extLst>
      <p:ext uri="{BB962C8B-B14F-4D97-AF65-F5344CB8AC3E}">
        <p14:creationId xmlns:p14="http://schemas.microsoft.com/office/powerpoint/2010/main" val="3868632906"/>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D1468F965CD0E46B19593B14439F188" ma:contentTypeVersion="18" ma:contentTypeDescription="Opret et nyt dokument." ma:contentTypeScope="" ma:versionID="4b08fbb0bc5a8fe082992a344aaa6682">
  <xsd:schema xmlns:xsd="http://www.w3.org/2001/XMLSchema" xmlns:xs="http://www.w3.org/2001/XMLSchema" xmlns:p="http://schemas.microsoft.com/office/2006/metadata/properties" xmlns:ns2="3698363b-ef1e-4f8b-a30a-8cd0e7919661" xmlns:ns3="601d1014-e49c-4a1f-8d2d-d39fbe13f807" targetNamespace="http://schemas.microsoft.com/office/2006/metadata/properties" ma:root="true" ma:fieldsID="bf6bc5975db25dc73d3dd846a52bfcbe" ns2:_="" ns3:_="">
    <xsd:import namespace="3698363b-ef1e-4f8b-a30a-8cd0e7919661"/>
    <xsd:import namespace="601d1014-e49c-4a1f-8d2d-d39fbe13f8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8363b-ef1e-4f8b-a30a-8cd0e7919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f430f6e-170f-4fcc-b945-c2cc09da19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1d1014-e49c-4a1f-8d2d-d39fbe13f807"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09591570-eeee-4845-87a6-0a41a855ea19}" ma:internalName="TaxCatchAll" ma:showField="CatchAllData" ma:web="601d1014-e49c-4a1f-8d2d-d39fbe13f8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F5EE9E-82AE-42C9-AE89-23023290087C}"/>
</file>

<file path=customXml/itemProps2.xml><?xml version="1.0" encoding="utf-8"?>
<ds:datastoreItem xmlns:ds="http://schemas.openxmlformats.org/officeDocument/2006/customXml" ds:itemID="{160E7935-BF80-414A-A01B-71802D2F1CF7}"/>
</file>

<file path=docProps/app.xml><?xml version="1.0" encoding="utf-8"?>
<Properties xmlns="http://schemas.openxmlformats.org/officeDocument/2006/extended-properties" xmlns:vt="http://schemas.openxmlformats.org/officeDocument/2006/docPropsVTypes">
  <TotalTime>163</TotalTime>
  <Words>1376</Words>
  <Application>Microsoft Office PowerPoint</Application>
  <PresentationFormat>Widescreen</PresentationFormat>
  <Paragraphs>128</Paragraphs>
  <Slides>25</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25</vt:i4>
      </vt:variant>
    </vt:vector>
  </HeadingPairs>
  <TitlesOfParts>
    <vt:vector size="31" baseType="lpstr">
      <vt:lpstr>Arial</vt:lpstr>
      <vt:lpstr>Calibri</vt:lpstr>
      <vt:lpstr>Calibri Light</vt:lpstr>
      <vt:lpstr>Times New Roman</vt:lpstr>
      <vt:lpstr>Wingdings</vt:lpstr>
      <vt:lpstr>1_Office-tema</vt:lpstr>
      <vt:lpstr>PowerPoint-præsentation</vt:lpstr>
      <vt:lpstr>Dagens program</vt:lpstr>
      <vt:lpstr>PowerPoint-præsentation</vt:lpstr>
      <vt:lpstr>Formålet med segmenteringsundersøgelsen</vt:lpstr>
      <vt:lpstr>Datakilder: Kvantitativt og kvalitativt</vt:lpstr>
      <vt:lpstr>Segmentering som værktøj</vt:lpstr>
      <vt:lpstr>PowerPoint-præsentation</vt:lpstr>
      <vt:lpstr>Bibliotekets rolle og funktion</vt:lpstr>
      <vt:lpstr>Biblioteket har stor samfundsmæssig værdi</vt:lpstr>
      <vt:lpstr>Ønsker og forventninger til folkebiblioteket</vt:lpstr>
      <vt:lpstr>Halvdelen af danskerne bruger biblioteket</vt:lpstr>
      <vt:lpstr>Potentiale til at øge kendskabet</vt:lpstr>
      <vt:lpstr>PowerPoint-præsentation</vt:lpstr>
      <vt:lpstr>Biblioteksbrug fordelt på regioner samt land- og byområder – nationalt: 53%</vt:lpstr>
      <vt:lpstr>PowerPoint-præsentation</vt:lpstr>
      <vt:lpstr>Segmenternes fordeling i befolkningen</vt:lpstr>
      <vt:lpstr>Seniorerne</vt:lpstr>
      <vt:lpstr>Motivation til kultur- og biblioteksbrug</vt:lpstr>
      <vt:lpstr>Store forskelle i biblioteksbrugen</vt:lpstr>
      <vt:lpstr>Primære brugsformål og motivation for brug</vt:lpstr>
      <vt:lpstr>Ikke-brugere – hvad ved vi?</vt:lpstr>
      <vt:lpstr>Ikke-brugere – hvad ved vi?</vt:lpstr>
      <vt:lpstr>PowerPoint-præsentation</vt:lpstr>
      <vt:lpstr>Arbejdsspørgsmål til refleksion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Kristine Lykke Roed</dc:creator>
  <cp:lastModifiedBy>Kristine Lykke Roed</cp:lastModifiedBy>
  <cp:revision>1</cp:revision>
  <dcterms:created xsi:type="dcterms:W3CDTF">2024-04-03T13:46:41Z</dcterms:created>
  <dcterms:modified xsi:type="dcterms:W3CDTF">2024-04-04T08:47:08Z</dcterms:modified>
</cp:coreProperties>
</file>