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62" r:id="rId5"/>
    <p:sldId id="2145709217" r:id="rId6"/>
    <p:sldId id="340" r:id="rId7"/>
    <p:sldId id="2145709216" r:id="rId8"/>
    <p:sldId id="2145709221" r:id="rId9"/>
    <p:sldId id="258" r:id="rId10"/>
    <p:sldId id="257" r:id="rId11"/>
    <p:sldId id="261" r:id="rId12"/>
    <p:sldId id="2145709218" r:id="rId13"/>
    <p:sldId id="2145709219" r:id="rId1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635911-44D5-4911-ABFB-372200D9EC7A}" v="19" dt="2024-05-22T09:13:00.0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118D0-8795-45B2-9124-4560006A7002}" type="datetimeFigureOut">
              <a:rPr lang="da-DK" smtClean="0"/>
              <a:t>23-05-2024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A54F0-9287-46AD-A2B2-FA60EB5509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58636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A54F0-9287-46AD-A2B2-FA60EB550952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2315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C61355-7F52-5EAE-5BB9-8E917EBC4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AF9E765-9760-B9F9-10C6-1C8E4BADF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FB873DF-3BE3-3789-5B42-6C1E73257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9CA8-0D84-4197-B3C0-3014A60F4013}" type="datetimeFigureOut">
              <a:rPr lang="da-DK" smtClean="0"/>
              <a:t>23-05-2024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285334F-BFBF-CEC1-FC9A-422E29A80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1A00DE4-AA94-767B-A1B6-4A0C41A47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1BEC-05BF-4DD6-9D1B-96D1AA82065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48715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3BC7FB-8CFA-F35B-27CE-EF0A0BBF0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EE801D91-1357-7A93-CF37-3C5B71B0CC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E0FF685-CAC1-3D73-12F4-F8C8F8EEF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9CA8-0D84-4197-B3C0-3014A60F4013}" type="datetimeFigureOut">
              <a:rPr lang="da-DK" smtClean="0"/>
              <a:t>23-05-2024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8F40CF9-FF9B-9EF4-5DE5-D59B0AC10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4923E77-935D-3B5B-0F55-55A2A8B19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1BEC-05BF-4DD6-9D1B-96D1AA82065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96321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FFC80C19-26D3-8B80-F6AD-55C1AE09A7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DB35512-6BBC-2028-960D-1F207F0752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2F8A037-DB5A-5678-B212-CF99E5E2D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9CA8-0D84-4197-B3C0-3014A60F4013}" type="datetimeFigureOut">
              <a:rPr lang="da-DK" smtClean="0"/>
              <a:t>23-05-2024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A99A23B-4FAC-6C0A-A03B-BEE636BE9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BFFA70-C535-8E93-BD1A-A985EC9A8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1BEC-05BF-4DD6-9D1B-96D1AA82065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0498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235F59-EB02-0352-A7CB-8A4C8BCD2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F03879C-FD57-6DEF-01B5-EF97BF412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BFE008B-0FDD-6896-C579-7F6A4717C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9CA8-0D84-4197-B3C0-3014A60F4013}" type="datetimeFigureOut">
              <a:rPr lang="da-DK" smtClean="0"/>
              <a:t>23-05-2024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065321D-1709-4061-72A2-61661E868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6510139-D811-F6A8-41A1-245E8BD40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1BEC-05BF-4DD6-9D1B-96D1AA82065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13787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1CE711-1612-F78C-7072-555BB9D4A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FB8AA9C-E289-0E5D-D7B3-710316045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685A98C-5F11-148C-9F05-387BC89E3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9CA8-0D84-4197-B3C0-3014A60F4013}" type="datetimeFigureOut">
              <a:rPr lang="da-DK" smtClean="0"/>
              <a:t>23-05-2024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5A0CA4D-37DB-ED04-CD46-DEA2A3655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F824EFB-476D-B9C7-410D-64A058C88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1BEC-05BF-4DD6-9D1B-96D1AA82065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8877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7BE22E-5D99-8AD9-8C9E-FBBD55C39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C6B9F48-C74E-1860-ABF0-CD0A2854B8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E6594D4-0A00-4822-81F9-C0F51D4F32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EF39C6C-85A0-207D-C539-102036756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9CA8-0D84-4197-B3C0-3014A60F4013}" type="datetimeFigureOut">
              <a:rPr lang="da-DK" smtClean="0"/>
              <a:t>23-05-2024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436FC70-0426-34BB-7692-24FCBF9F3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A88116E-6623-BBC7-2273-02AD7B128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1BEC-05BF-4DD6-9D1B-96D1AA82065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99938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7C6378-23C6-23C3-D367-3545A632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5376F39-9F93-4F29-836B-73E0F43C88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ACEE800-105D-ABC7-B435-96C55A9269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6F920DE3-F3DB-F229-2728-9FF7214C9B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84B66AA-93C4-34DE-BF37-FC26B52788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C4F71423-F8D1-177B-67FC-A3E7A5183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9CA8-0D84-4197-B3C0-3014A60F4013}" type="datetimeFigureOut">
              <a:rPr lang="da-DK" smtClean="0"/>
              <a:t>23-05-2024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AAB6FED-B785-6CF1-FE8B-A4212AE97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A6EB1BBF-ED2C-EE1B-4976-95CA0CDD4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1BEC-05BF-4DD6-9D1B-96D1AA82065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6867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8B0FEE-181C-FD00-BF94-48232DA05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B7C29C1-6656-4517-F142-28EBC4009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9CA8-0D84-4197-B3C0-3014A60F4013}" type="datetimeFigureOut">
              <a:rPr lang="da-DK" smtClean="0"/>
              <a:t>23-05-2024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5898B64-9AAC-0535-1254-D7AB69B1E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FB301C6-6666-8D57-1BBB-D5272506D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1BEC-05BF-4DD6-9D1B-96D1AA82065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8248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CA5F1E48-144D-834D-999E-8753F9CD2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9CA8-0D84-4197-B3C0-3014A60F4013}" type="datetimeFigureOut">
              <a:rPr lang="da-DK" smtClean="0"/>
              <a:t>23-05-2024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01B4A110-FD52-8EF7-8732-52C96279F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B751C82-A7C4-FA16-7362-56DE4EC2D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1BEC-05BF-4DD6-9D1B-96D1AA82065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70106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FE42DD-8E8E-65CA-E390-CFE166C4E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E4D4E79-9062-047D-4C32-6BEA4D0D0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4C39F56-E0FC-2079-A5A0-19EF6C607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5690EB5-C14C-7362-5C61-E8ED43EB8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9CA8-0D84-4197-B3C0-3014A60F4013}" type="datetimeFigureOut">
              <a:rPr lang="da-DK" smtClean="0"/>
              <a:t>23-05-2024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0C9982B-0F10-2209-0CEE-349FE5111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103785B-F738-F033-2CF0-1065E0B4C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1BEC-05BF-4DD6-9D1B-96D1AA82065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5401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1F1B90-5195-5F2F-0814-F55E93DA4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BC373353-D797-09E3-41C3-061B2C5D32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DFDDD3D-3FF6-CF90-057A-A0DD1FAB1A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8DFA3F7-46D9-DCA1-1878-E3EC9590C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9CA8-0D84-4197-B3C0-3014A60F4013}" type="datetimeFigureOut">
              <a:rPr lang="da-DK" smtClean="0"/>
              <a:t>23-05-2024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C0D4691-7B9B-5E92-BE44-64F217593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956D493-FCD2-607B-EC0D-08838E54A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1BEC-05BF-4DD6-9D1B-96D1AA82065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860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AC793F67-76E1-2B72-08BA-11CC1952E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489DEDE-E549-C49F-5EE0-4BAE70080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88D57BD-183D-4A4D-7203-D28D147009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419CA8-0D84-4197-B3C0-3014A60F4013}" type="datetimeFigureOut">
              <a:rPr lang="da-DK" smtClean="0"/>
              <a:t>23-05-2024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DB4BC07-99CC-62C2-76F2-CD08A36470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C7521D9-43D8-2640-FA1C-D26C3DC260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181BEC-05BF-4DD6-9D1B-96D1AA82065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01678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BF2470-B98B-233E-2A3C-5CC11DE5CD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69901"/>
            <a:ext cx="9144000" cy="1130299"/>
          </a:xfrm>
        </p:spPr>
        <p:txBody>
          <a:bodyPr>
            <a:normAutofit fontScale="90000"/>
          </a:bodyPr>
          <a:lstStyle/>
          <a:p>
            <a:r>
              <a:rPr lang="da-DK" dirty="0"/>
              <a:t>DB Kulturelt Udvalg - maj møde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812D3D1-7695-D2EC-1A25-F84395EA40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60600"/>
            <a:ext cx="9144000" cy="29972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da-DK" sz="8000" b="1" dirty="0">
                <a:effectLst/>
                <a:latin typeface="Comic Sans MS" panose="030F0702030302020204" pitchFamily="66" charset="0"/>
                <a:ea typeface="Aptos" panose="020B0004020202020204" pitchFamily="34" charset="0"/>
                <a:cs typeface="Aptos" panose="020B0004020202020204" pitchFamily="34" charset="0"/>
              </a:rPr>
              <a:t>Dagsorden</a:t>
            </a:r>
          </a:p>
          <a:p>
            <a:pPr marL="342900" lvl="0" indent="-342900" algn="l">
              <a:lnSpc>
                <a:spcPct val="150000"/>
              </a:lnSpc>
              <a:buFont typeface="+mj-lt"/>
              <a:buAutoNum type="arabicPeriod"/>
            </a:pPr>
            <a:r>
              <a:rPr lang="da-DK" sz="80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Velkomst - Hediye Temiz</a:t>
            </a:r>
            <a:endParaRPr lang="da-DK" sz="8000" b="1" dirty="0">
              <a:effectLst/>
              <a:latin typeface="Comic Sans MS" panose="030F0702030302020204" pitchFamily="66" charset="0"/>
              <a:ea typeface="Aptos" panose="020B0004020202020204" pitchFamily="34" charset="0"/>
            </a:endParaRPr>
          </a:p>
          <a:p>
            <a:pPr marL="342900" lvl="0" indent="-342900" algn="l">
              <a:lnSpc>
                <a:spcPct val="150000"/>
              </a:lnSpc>
              <a:buFont typeface="+mj-lt"/>
              <a:buAutoNum type="arabicPeriod"/>
            </a:pPr>
            <a:r>
              <a:rPr lang="da-DK" sz="80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Status på hver af de Kulturpolitiske Regionstræf </a:t>
            </a:r>
            <a:br>
              <a:rPr lang="da-DK" sz="80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</a:br>
            <a:r>
              <a:rPr lang="da-DK" sz="8000" b="1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Michel om </a:t>
            </a:r>
            <a:r>
              <a:rPr lang="da-DK" sz="80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de fire startmøder hidtil</a:t>
            </a:r>
            <a:endParaRPr lang="da-DK" sz="8000" b="1" dirty="0">
              <a:effectLst/>
              <a:latin typeface="Comic Sans MS" panose="030F0702030302020204" pitchFamily="66" charset="0"/>
              <a:ea typeface="Aptos" panose="020B0004020202020204" pitchFamily="34" charset="0"/>
            </a:endParaRPr>
          </a:p>
          <a:p>
            <a:pPr marL="342900" lvl="0" indent="-342900" algn="l">
              <a:lnSpc>
                <a:spcPct val="150000"/>
              </a:lnSpc>
              <a:buFont typeface="+mj-lt"/>
              <a:buAutoNum type="arabicPeriod"/>
            </a:pPr>
            <a:r>
              <a:rPr lang="da-DK" sz="8000" b="1" dirty="0">
                <a:solidFill>
                  <a:srgbClr val="21212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Invitationer til landets kommuner m.fl. – hvordan og hvornår, </a:t>
            </a:r>
            <a:br>
              <a:rPr lang="da-DK" sz="8000" b="1" dirty="0">
                <a:solidFill>
                  <a:srgbClr val="21212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</a:br>
            <a:r>
              <a:rPr lang="da-DK" sz="8000" b="1" dirty="0">
                <a:solidFill>
                  <a:srgbClr val="21212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Hellen oplæg </a:t>
            </a:r>
            <a:endParaRPr lang="da-DK" sz="8000" b="1" dirty="0">
              <a:solidFill>
                <a:srgbClr val="212121"/>
              </a:solidFill>
              <a:effectLst/>
              <a:latin typeface="Comic Sans MS" panose="030F0702030302020204" pitchFamily="66" charset="0"/>
              <a:ea typeface="Aptos" panose="020B0004020202020204" pitchFamily="34" charset="0"/>
            </a:endParaRPr>
          </a:p>
          <a:p>
            <a:pPr marL="342900" lvl="0" indent="-342900" algn="l">
              <a:lnSpc>
                <a:spcPct val="150000"/>
              </a:lnSpc>
              <a:buFont typeface="+mj-lt"/>
              <a:buAutoNum type="arabicPeriod"/>
            </a:pPr>
            <a:r>
              <a:rPr lang="da-DK" sz="8000" b="1" dirty="0">
                <a:solidFill>
                  <a:srgbClr val="21212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Evt./Andet nyt fra udvalgets medlemmer</a:t>
            </a:r>
            <a:endParaRPr lang="da-DK" sz="8000" b="1" dirty="0">
              <a:solidFill>
                <a:srgbClr val="212121"/>
              </a:solidFill>
              <a:effectLst/>
              <a:latin typeface="Comic Sans MS" panose="030F0702030302020204" pitchFamily="66" charset="0"/>
              <a:ea typeface="Aptos" panose="020B0004020202020204" pitchFamily="34" charset="0"/>
            </a:endParaRPr>
          </a:p>
          <a:p>
            <a:pPr marL="342900" lvl="0" indent="-342900" algn="l">
              <a:lnSpc>
                <a:spcPct val="150000"/>
              </a:lnSpc>
              <a:buFont typeface="+mj-lt"/>
              <a:buAutoNum type="arabicPeriod"/>
            </a:pPr>
            <a:r>
              <a:rPr lang="da-DK" sz="80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Næste møde</a:t>
            </a:r>
            <a:endParaRPr lang="da-DK" sz="8000" b="1" dirty="0">
              <a:effectLst/>
              <a:latin typeface="Comic Sans MS" panose="030F0702030302020204" pitchFamily="66" charset="0"/>
              <a:ea typeface="Aptos" panose="020B00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da-DK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85979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167BD3-EED9-711E-A441-6A4D6F4AF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5.  Forslag til NÆSTE MØDE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0408A86-97EF-7B95-1F06-DBBDE5DD19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597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b="1" dirty="0"/>
              <a:t>Teams kl. 9.00-10.30?</a:t>
            </a:r>
          </a:p>
          <a:p>
            <a:pPr marL="0" indent="0">
              <a:buNone/>
            </a:pPr>
            <a:r>
              <a:rPr lang="da-DK" dirty="0"/>
              <a:t>Torsdag den 19. september</a:t>
            </a:r>
          </a:p>
          <a:p>
            <a:pPr marL="0" indent="0">
              <a:buNone/>
            </a:pPr>
            <a:r>
              <a:rPr lang="da-DK" dirty="0"/>
              <a:t>eller</a:t>
            </a:r>
          </a:p>
          <a:p>
            <a:pPr marL="0" indent="0">
              <a:buNone/>
            </a:pPr>
            <a:r>
              <a:rPr lang="da-DK"/>
              <a:t>Fredag den 20. </a:t>
            </a:r>
            <a:r>
              <a:rPr lang="da-DK" dirty="0"/>
              <a:t>september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E58230B-26AD-B122-7084-3A6035BB2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60500"/>
            <a:ext cx="5181600" cy="47164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 algn="r">
              <a:buNone/>
            </a:pP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b="1" dirty="0"/>
              <a:t>God sommer!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6" name="Grafik 5" descr="Landbrug kontur">
            <a:extLst>
              <a:ext uri="{FF2B5EF4-FFF2-40B4-BE49-F238E27FC236}">
                <a16:creationId xmlns:a16="http://schemas.microsoft.com/office/drawing/2014/main" id="{57843591-8840-B172-A12A-ADA2154603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8799" y="1287461"/>
            <a:ext cx="4889501" cy="488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92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DAD747-8DF9-074B-C9F7-B58688FAC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1078992"/>
            <a:ext cx="7324721" cy="1536192"/>
          </a:xfrm>
        </p:spPr>
        <p:txBody>
          <a:bodyPr anchor="b">
            <a:normAutofit/>
          </a:bodyPr>
          <a:lstStyle/>
          <a:p>
            <a:r>
              <a:rPr lang="da-DK" dirty="0">
                <a:latin typeface="Calibri" panose="020F0502020204030204" pitchFamily="34" charset="0"/>
                <a:ea typeface="Times New Roman" panose="02020603050405020304" pitchFamily="18" charset="0"/>
              </a:rPr>
              <a:t>2. </a:t>
            </a:r>
            <a:r>
              <a:rPr lang="da-DK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Kulturpolitiske Regionstræf</a:t>
            </a:r>
            <a:br>
              <a:rPr lang="da-DK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da-DK" sz="20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Optakt til kommunalvalg 2025</a:t>
            </a:r>
            <a:endParaRPr lang="da-DK" i="1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691FA638-7403-32E1-899C-5F23E2BDA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557" y="943084"/>
            <a:ext cx="3927164" cy="5712239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64B4E74-7CFD-7157-12A0-2CBACEC10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3355848"/>
            <a:ext cx="6272784" cy="2825496"/>
          </a:xfrm>
        </p:spPr>
        <p:txBody>
          <a:bodyPr>
            <a:norm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da-DK" sz="22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Ideen med Kulturpolitiske Regionstræf </a:t>
            </a:r>
          </a:p>
          <a:p>
            <a:pPr marL="342900" lvl="0" indent="-342900">
              <a:buFont typeface="+mj-lt"/>
              <a:buAutoNum type="arabicPeriod"/>
            </a:pPr>
            <a:r>
              <a:rPr lang="da-DK" sz="22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Status på hver af de fem Kulturpolitiske Regionstræf </a:t>
            </a:r>
            <a:endParaRPr lang="da-DK" sz="22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da-DK" sz="22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Tidsplan</a:t>
            </a:r>
            <a:endParaRPr lang="da-DK" sz="2200"/>
          </a:p>
        </p:txBody>
      </p:sp>
    </p:spTree>
    <p:extLst>
      <p:ext uri="{BB962C8B-B14F-4D97-AF65-F5344CB8AC3E}">
        <p14:creationId xmlns:p14="http://schemas.microsoft.com/office/powerpoint/2010/main" val="1562733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DA3A50-F5A7-472A-9AE7-C8FB6FE72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91"/>
            <a:ext cx="10515600" cy="22171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Kulturpolitiske</a:t>
            </a: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træf</a:t>
            </a:r>
            <a:endParaRPr lang="en-US" sz="5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Billede 6" descr="Et billede, der indeholder tekst&#10;&#10;Automatisk genereret beskrivelse">
            <a:extLst>
              <a:ext uri="{FF2B5EF4-FFF2-40B4-BE49-F238E27FC236}">
                <a16:creationId xmlns:a16="http://schemas.microsoft.com/office/drawing/2014/main" id="{2619EB44-8E72-42EE-894C-C82A4788B9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028"/>
          <a:stretch/>
        </p:blipFill>
        <p:spPr>
          <a:xfrm>
            <a:off x="2004636" y="2962911"/>
            <a:ext cx="2255462" cy="3155238"/>
          </a:xfrm>
          <a:prstGeom prst="rect">
            <a:avLst/>
          </a:prstGeom>
        </p:spPr>
      </p:pic>
      <p:pic>
        <p:nvPicPr>
          <p:cNvPr id="9" name="Billede 8" descr="Et billede, der indeholder tekst&#10;&#10;Automatisk genereret beskrivelse">
            <a:extLst>
              <a:ext uri="{FF2B5EF4-FFF2-40B4-BE49-F238E27FC236}">
                <a16:creationId xmlns:a16="http://schemas.microsoft.com/office/drawing/2014/main" id="{46D51195-5316-4DFB-9CF8-0E4594DF48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028"/>
          <a:stretch/>
        </p:blipFill>
        <p:spPr>
          <a:xfrm>
            <a:off x="4284172" y="2962911"/>
            <a:ext cx="2255462" cy="3155238"/>
          </a:xfrm>
          <a:prstGeom prst="rect">
            <a:avLst/>
          </a:prstGeom>
        </p:spPr>
      </p:pic>
      <p:pic>
        <p:nvPicPr>
          <p:cNvPr id="13" name="Billede 1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C588A444-CDCA-4507-8F7A-6338C2C7CB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028"/>
          <a:stretch/>
        </p:blipFill>
        <p:spPr>
          <a:xfrm>
            <a:off x="6780098" y="2962911"/>
            <a:ext cx="2255462" cy="3155238"/>
          </a:xfrm>
          <a:prstGeom prst="rect">
            <a:avLst/>
          </a:prstGeom>
        </p:spPr>
      </p:pic>
      <p:pic>
        <p:nvPicPr>
          <p:cNvPr id="5" name="Pladsholder til indhold 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48FA0664-F00B-4CAB-B09D-365E1EFCEC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028"/>
          <a:stretch/>
        </p:blipFill>
        <p:spPr>
          <a:xfrm>
            <a:off x="-3769" y="2962911"/>
            <a:ext cx="2255462" cy="3155238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13DEAEA2-D44D-4453-A3E4-3278F83C1E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29166" y="3040670"/>
            <a:ext cx="2234795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498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>
            <a:extLst>
              <a:ext uri="{FF2B5EF4-FFF2-40B4-BE49-F238E27FC236}">
                <a16:creationId xmlns:a16="http://schemas.microsoft.com/office/drawing/2014/main" id="{A2676BF0-03E6-CFD4-A2A8-2F4213267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17" y="87753"/>
            <a:ext cx="4607529" cy="6705919"/>
          </a:xfrm>
          <a:prstGeom prst="rect">
            <a:avLst/>
          </a:prstGeom>
        </p:spPr>
      </p:pic>
      <p:sp>
        <p:nvSpPr>
          <p:cNvPr id="14" name="Tekstfelt 13">
            <a:extLst>
              <a:ext uri="{FF2B5EF4-FFF2-40B4-BE49-F238E27FC236}">
                <a16:creationId xmlns:a16="http://schemas.microsoft.com/office/drawing/2014/main" id="{DCB0CD4F-9E92-CB3D-2665-79BEE3135ECD}"/>
              </a:ext>
            </a:extLst>
          </p:cNvPr>
          <p:cNvSpPr txBox="1"/>
          <p:nvPr/>
        </p:nvSpPr>
        <p:spPr>
          <a:xfrm>
            <a:off x="683012" y="478385"/>
            <a:ext cx="60941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da-DK" sz="1600" b="0" i="0" u="none" strike="noStrike" baseline="0" dirty="0">
              <a:solidFill>
                <a:srgbClr val="000000"/>
              </a:solidFill>
              <a:latin typeface="Soho Gothic Pro Light"/>
            </a:endParaRPr>
          </a:p>
          <a:p>
            <a:r>
              <a:rPr lang="da-DK" sz="1600" b="0" i="0" u="none" strike="noStrike" baseline="0" dirty="0">
                <a:solidFill>
                  <a:schemeClr val="bg1"/>
                </a:solidFill>
                <a:latin typeface="Soho Gothic Pro Light"/>
              </a:rPr>
              <a:t> – Optakt til Kommunalvalg 2025</a:t>
            </a:r>
            <a:endParaRPr lang="da-DK" sz="1600" dirty="0">
              <a:solidFill>
                <a:schemeClr val="bg1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BD6438CF-838E-01A9-8B06-FC17ACE03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129" y="87753"/>
            <a:ext cx="6446335" cy="670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587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>
            <a:extLst>
              <a:ext uri="{FF2B5EF4-FFF2-40B4-BE49-F238E27FC236}">
                <a16:creationId xmlns:a16="http://schemas.microsoft.com/office/drawing/2014/main" id="{DC41E5A0-57F9-0811-C5BB-3AF235A05CC7}"/>
              </a:ext>
            </a:extLst>
          </p:cNvPr>
          <p:cNvSpPr txBox="1"/>
          <p:nvPr/>
        </p:nvSpPr>
        <p:spPr>
          <a:xfrm>
            <a:off x="0" y="126043"/>
            <a:ext cx="11346024" cy="6096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5000"/>
              </a:lnSpc>
              <a:buSzPts val="1000"/>
              <a:tabLst>
                <a:tab pos="457200" algn="l"/>
              </a:tabLst>
            </a:pPr>
            <a:r>
              <a:rPr lang="da-DK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Kulturpolitik, sammenhængskraft og bibliotekernes potentiale</a:t>
            </a:r>
            <a:r>
              <a:rPr lang="da-DK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lvl="0">
              <a:lnSpc>
                <a:spcPct val="105000"/>
              </a:lnSpc>
              <a:buSzPts val="1000"/>
              <a:tabLst>
                <a:tab pos="457200" algn="l"/>
              </a:tabLst>
            </a:pPr>
            <a:r>
              <a:rPr lang="da-DK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Kulturpolitiske Regionstræf - </a:t>
            </a:r>
            <a:r>
              <a:rPr lang="da-DK" sz="1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Optakt til Kommunalvalg 2025</a:t>
            </a:r>
            <a:br>
              <a:rPr lang="da-DK" sz="1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da-DK" sz="1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a-DK" b="1" dirty="0">
                <a:solidFill>
                  <a:srgbClr val="00738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Midt</a:t>
            </a:r>
            <a:r>
              <a:rPr lang="da-DK" dirty="0">
                <a:solidFill>
                  <a:srgbClr val="00738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Herning Bibliotek – 28.10 kl. 17.00-20.00</a:t>
            </a:r>
            <a:br>
              <a:rPr lang="da-DK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a-DK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TEMA: </a:t>
            </a:r>
            <a:r>
              <a:rPr lang="da-DK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 bæredygtige bibliotek i den nationale og kommunale trivsels-dagsorden</a:t>
            </a:r>
            <a:br>
              <a:rPr lang="da-DK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Oplæg fra Kulturordfører </a:t>
            </a:r>
            <a:r>
              <a:rPr lang="da-DK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Mogens Jensen (A) og lokale aktører</a:t>
            </a:r>
            <a:br>
              <a:rPr lang="da-DK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da-DK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a-DK" b="1" dirty="0">
                <a:solidFill>
                  <a:srgbClr val="00738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Sjælland</a:t>
            </a:r>
            <a:r>
              <a:rPr lang="da-DK" dirty="0">
                <a:solidFill>
                  <a:srgbClr val="00738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Roskilde Bibliotek– 7.11 kl. 17.00-20.00</a:t>
            </a:r>
            <a:br>
              <a:rPr lang="da-DK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a-DK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TEMA: </a:t>
            </a:r>
            <a:r>
              <a:rPr lang="da-DK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Kulturpolitikkens betydning for sammenhængskraft og bibliotekernes potentiale</a:t>
            </a:r>
            <a:br>
              <a:rPr lang="da-DK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a-DK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da-DK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plæg fra Udlændinge- og integrationsminister Kaare Dybvad Bek (A).</a:t>
            </a:r>
            <a:br>
              <a:rPr lang="da-DK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a-DK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a-DK" b="1" dirty="0">
                <a:solidFill>
                  <a:srgbClr val="00738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Nord</a:t>
            </a:r>
            <a:r>
              <a:rPr lang="da-DK" dirty="0">
                <a:solidFill>
                  <a:srgbClr val="00738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Aalborg Bibliotek– </a:t>
            </a:r>
            <a:r>
              <a:rPr lang="da-DK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da-DK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.11 </a:t>
            </a:r>
            <a:r>
              <a:rPr lang="da-DK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kl. 17.00-20.00</a:t>
            </a:r>
            <a:br>
              <a:rPr lang="da-DK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a-DK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TEMA: </a:t>
            </a:r>
            <a:r>
              <a:rPr lang="da-DK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Kulturpolitik, digitalisering, sammenhængskraft og bibliotekernes potentiale</a:t>
            </a:r>
            <a:br>
              <a:rPr lang="da-DK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Oplæg fra Digitaliseringsminister Marie Bjerre </a:t>
            </a:r>
            <a:r>
              <a:rPr lang="da-DK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og lokale aktører</a:t>
            </a:r>
            <a:br>
              <a:rPr lang="da-DK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a-DK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a-DK" b="1" dirty="0">
                <a:solidFill>
                  <a:srgbClr val="00738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Syd</a:t>
            </a:r>
            <a:r>
              <a:rPr lang="da-DK" dirty="0">
                <a:solidFill>
                  <a:srgbClr val="00738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Middelfart Bibliotek– 12.11 kl. 17.00-20.00</a:t>
            </a:r>
            <a:br>
              <a:rPr lang="da-DK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a-DK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TEMA: </a:t>
            </a:r>
            <a:r>
              <a:rPr lang="da-DK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Læsning, læring, sammenhængskraft og bibliotekernes potentiale</a:t>
            </a:r>
            <a:br>
              <a:rPr lang="da-DK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Oplæg fra Søren Espersen kulturordfører (D) </a:t>
            </a:r>
            <a:r>
              <a:rPr lang="da-DK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og lokale aktører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da-DK" b="1" dirty="0">
                <a:solidFill>
                  <a:srgbClr val="00738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Hovedstaden</a:t>
            </a:r>
            <a:r>
              <a:rPr lang="da-DK" dirty="0">
                <a:solidFill>
                  <a:srgbClr val="00738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Gentofte </a:t>
            </a:r>
            <a:r>
              <a:rPr lang="da-DK" dirty="0">
                <a:solidFill>
                  <a:srgbClr val="00738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Bibliotek</a:t>
            </a:r>
            <a:r>
              <a:rPr lang="da-DK" dirty="0">
                <a:solidFill>
                  <a:srgbClr val="00738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13.11</a:t>
            </a:r>
            <a:r>
              <a:rPr lang="da-DK" dirty="0">
                <a:solidFill>
                  <a:srgbClr val="00738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kl. 17.00-20.00</a:t>
            </a:r>
            <a:br>
              <a:rPr lang="da-DK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da-DK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TEMA: </a:t>
            </a:r>
            <a:r>
              <a:rPr lang="da-DK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Læsning, læring, sammenhængskraft og bibliotekernes potentiale</a:t>
            </a:r>
            <a:br>
              <a:rPr lang="da-DK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a-DK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Oplæg fra Kulturordfører </a:t>
            </a:r>
            <a:r>
              <a:rPr lang="da-DK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Jan E. Jørgensen (V), </a:t>
            </a:r>
            <a:br>
              <a:rPr lang="da-DK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da-DK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Borgmester Michael Fenger (C) og lokale aktører</a:t>
            </a:r>
            <a:endParaRPr lang="da-DK" sz="2800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A625566E-9F08-4588-82E6-8FA8FE1F2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303" y="1203610"/>
            <a:ext cx="1371441" cy="1371441"/>
          </a:xfrm>
          <a:prstGeom prst="rect">
            <a:avLst/>
          </a:prstGeom>
        </p:spPr>
      </p:pic>
      <p:pic>
        <p:nvPicPr>
          <p:cNvPr id="7" name="Picture 2" descr="Aalborg-politikere præsenteret for idéer til topattraktioner: Her er deres  svar | Nordjyske.dk">
            <a:extLst>
              <a:ext uri="{FF2B5EF4-FFF2-40B4-BE49-F238E27FC236}">
                <a16:creationId xmlns:a16="http://schemas.microsoft.com/office/drawing/2014/main" id="{82DF9B7A-F177-C683-AECF-BCEBDAE631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9" r="-1" b="4938"/>
          <a:stretch/>
        </p:blipFill>
        <p:spPr bwMode="auto">
          <a:xfrm>
            <a:off x="7345701" y="4401248"/>
            <a:ext cx="4846299" cy="245675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59DE1AC1-2A23-FA58-59E0-ADDF6C6880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810" b="6086"/>
          <a:stretch/>
        </p:blipFill>
        <p:spPr>
          <a:xfrm>
            <a:off x="7460682" y="0"/>
            <a:ext cx="4746964" cy="1940771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064FA25-AEC2-6ABF-8018-07EB431B7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9650">
            <a:off x="8768490" y="2166035"/>
            <a:ext cx="2962291" cy="296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737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>
            <a:extLst>
              <a:ext uri="{FF2B5EF4-FFF2-40B4-BE49-F238E27FC236}">
                <a16:creationId xmlns:a16="http://schemas.microsoft.com/office/drawing/2014/main" id="{DC41E5A0-57F9-0811-C5BB-3AF235A05CC7}"/>
              </a:ext>
            </a:extLst>
          </p:cNvPr>
          <p:cNvSpPr txBox="1"/>
          <p:nvPr/>
        </p:nvSpPr>
        <p:spPr>
          <a:xfrm>
            <a:off x="0" y="126043"/>
            <a:ext cx="11961844" cy="7062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5000"/>
              </a:lnSpc>
              <a:buSzPts val="1000"/>
              <a:tabLst>
                <a:tab pos="457200" algn="l"/>
              </a:tabLst>
            </a:pPr>
            <a:r>
              <a:rPr lang="da-DK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Kulturpolitik, sammenhængskraft og bibliotekernes potentiale</a:t>
            </a:r>
            <a:r>
              <a:rPr lang="da-DK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lvl="0" algn="ctr">
              <a:lnSpc>
                <a:spcPct val="105000"/>
              </a:lnSpc>
              <a:buSzPts val="1000"/>
              <a:tabLst>
                <a:tab pos="457200" algn="l"/>
              </a:tabLst>
            </a:pPr>
            <a:r>
              <a:rPr lang="da-DK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Kulturpolitiske Regionstræf - </a:t>
            </a:r>
            <a:r>
              <a:rPr lang="da-DK" sz="1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Optakt til Kommunalvalg 2025</a:t>
            </a:r>
          </a:p>
          <a:p>
            <a:pPr lvl="1">
              <a:lnSpc>
                <a:spcPct val="105000"/>
              </a:lnSpc>
              <a:buSzPts val="1000"/>
              <a:tabLst>
                <a:tab pos="457200" algn="l"/>
              </a:tabLst>
            </a:pPr>
            <a:br>
              <a:rPr lang="da-DK" sz="1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da-DK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Programskitse (</a:t>
            </a:r>
            <a:r>
              <a:rPr lang="da-DK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som tilpasses regionalt)</a:t>
            </a:r>
            <a:br>
              <a:rPr lang="da-DK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a-DK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17.00 </a:t>
            </a:r>
            <a:r>
              <a:rPr lang="da-DK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da-DK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Velkommen</a:t>
            </a:r>
            <a:br>
              <a:rPr lang="da-DK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a-DK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                	Kaffe og forfriskninger</a:t>
            </a:r>
            <a:br>
              <a:rPr lang="da-DK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da-DK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a-DK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17.05</a:t>
            </a:r>
            <a:r>
              <a:rPr lang="da-DK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da-DK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National Kulturpolitik, ??????? og bibliotekernes potentiale</a:t>
            </a:r>
            <a:br>
              <a:rPr lang="da-DK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a-DK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</a:t>
            </a:r>
            <a:r>
              <a:rPr lang="da-DK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MF’er valgt i regionen</a:t>
            </a:r>
            <a:br>
              <a:rPr lang="da-DK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da-DK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a-DK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17.30</a:t>
            </a:r>
            <a:r>
              <a:rPr lang="da-DK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da-DK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Brændende platform/vores regionale kulturaftale</a:t>
            </a:r>
            <a:br>
              <a:rPr lang="da-DK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a-DK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                	Borgmester – evt. udvalgsformand</a:t>
            </a:r>
            <a:br>
              <a:rPr lang="da-DK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da-DK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a-DK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17.50</a:t>
            </a:r>
            <a:r>
              <a:rPr lang="da-DK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da-DK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Biblioteket – rammen om det gode liv lokalt, det socialt bæredygtige bibliotek</a:t>
            </a:r>
            <a:br>
              <a:rPr lang="da-DK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a-DK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                	2-3 lokal cases à 10 min med udvalgsformænd, evt. bibliotekschefer</a:t>
            </a:r>
            <a:br>
              <a:rPr lang="da-DK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da-DK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a-DK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18.20</a:t>
            </a:r>
            <a:r>
              <a:rPr lang="da-DK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da-DK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Debat – hvor er fokus når kultur udvikler kommunen</a:t>
            </a:r>
            <a:br>
              <a:rPr lang="da-DK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a-DK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                	Moderator f.eks. Michel Steen-Hansen</a:t>
            </a:r>
            <a:br>
              <a:rPr lang="da-DK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da-DK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a-DK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19.00</a:t>
            </a:r>
            <a:r>
              <a:rPr lang="da-DK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da-DK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Middag/Fællesspisning</a:t>
            </a:r>
          </a:p>
          <a:p>
            <a:pPr lvl="1">
              <a:lnSpc>
                <a:spcPct val="105000"/>
              </a:lnSpc>
              <a:buSzPts val="1000"/>
              <a:tabLst>
                <a:tab pos="457200" algn="l"/>
              </a:tabLst>
            </a:pPr>
            <a:br>
              <a:rPr lang="da-DK" sz="1600" b="1" kern="1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da-DK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19.50</a:t>
            </a:r>
            <a:r>
              <a:rPr lang="da-DK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da-DK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Tak for i dag</a:t>
            </a:r>
            <a:br>
              <a:rPr lang="da-DK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a-DK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                	Værten, den lokale politiker</a:t>
            </a:r>
            <a:br>
              <a:rPr lang="da-DK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da-DK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a-DK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19.55 </a:t>
            </a:r>
            <a:r>
              <a:rPr lang="da-DK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da-DK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Godt KV2025 valg – og på gensyn i 2026</a:t>
            </a:r>
            <a:br>
              <a:rPr lang="da-DK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a-DK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</a:t>
            </a:r>
            <a:r>
              <a:rPr lang="da-DK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DB og lokal vært</a:t>
            </a:r>
            <a:endParaRPr lang="da-DK" sz="1600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A625566E-9F08-4588-82E6-8FA8FE1F2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403" y="5360516"/>
            <a:ext cx="1371441" cy="137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43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576075-B1C2-F8F0-D7DA-5EBDBCD6A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365125"/>
            <a:ext cx="11468100" cy="1438275"/>
          </a:xfrm>
        </p:spPr>
        <p:txBody>
          <a:bodyPr>
            <a:normAutofit fontScale="90000"/>
          </a:bodyPr>
          <a:lstStyle/>
          <a:p>
            <a:r>
              <a:rPr lang="da-DK" sz="3200" dirty="0"/>
              <a:t>Kulturpolitiske Regionstræf - Optakt til Kommunalvalg 2025</a:t>
            </a:r>
            <a:br>
              <a:rPr lang="da-DK" sz="3600" dirty="0"/>
            </a:br>
            <a:br>
              <a:rPr lang="da-DK" sz="3600" dirty="0"/>
            </a:br>
            <a:r>
              <a:rPr lang="da-DK" sz="3600" dirty="0"/>
              <a:t>3. </a:t>
            </a:r>
            <a:r>
              <a:rPr lang="da-DK" sz="3600" b="1" dirty="0"/>
              <a:t>PR &amp; INVITATIONER – Hvornår og hvordan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F2039BCB-EC15-52B4-6321-7069D83EE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272" y="1882522"/>
            <a:ext cx="3513932" cy="4975478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7FC4B936-45A5-8129-D024-569B83002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0" y="2668477"/>
            <a:ext cx="2493963" cy="3722797"/>
          </a:xfrm>
          <a:prstGeom prst="rect">
            <a:avLst/>
          </a:prstGeom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A312B043-68EF-C1FC-8E68-A2DF9F979B02}"/>
              </a:ext>
            </a:extLst>
          </p:cNvPr>
          <p:cNvSpPr txBox="1"/>
          <p:nvPr/>
        </p:nvSpPr>
        <p:spPr>
          <a:xfrm>
            <a:off x="6642847" y="2877671"/>
            <a:ext cx="55453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/>
              <a:t>Bibliotekspolitisk Topmøde 2024</a:t>
            </a:r>
            <a:br>
              <a:rPr lang="da-DK" sz="2400" dirty="0"/>
            </a:br>
            <a:endParaRPr lang="da-DK" sz="2400" dirty="0"/>
          </a:p>
          <a:p>
            <a:r>
              <a:rPr lang="da-DK" sz="2400" i="1" dirty="0"/>
              <a:t>Danmarks Biblioteker </a:t>
            </a:r>
            <a:r>
              <a:rPr lang="da-DK" sz="2400" dirty="0"/>
              <a:t>nr. 3 og 4 </a:t>
            </a:r>
            <a:br>
              <a:rPr lang="da-DK" sz="2400" dirty="0"/>
            </a:br>
            <a:r>
              <a:rPr lang="da-DK" sz="2400" dirty="0"/>
              <a:t>Midt juni og august 2024</a:t>
            </a:r>
            <a:br>
              <a:rPr lang="da-DK" sz="2400" dirty="0"/>
            </a:br>
            <a:endParaRPr lang="da-DK" sz="2400" dirty="0"/>
          </a:p>
          <a:p>
            <a:r>
              <a:rPr lang="da-DK" sz="2400" i="1" dirty="0"/>
              <a:t>Sommerhilsen</a:t>
            </a:r>
            <a:r>
              <a:rPr lang="da-DK" sz="2400" dirty="0"/>
              <a:t> – mails ultimo juni</a:t>
            </a:r>
            <a:br>
              <a:rPr lang="da-DK" sz="2400" dirty="0"/>
            </a:br>
            <a:r>
              <a:rPr lang="da-DK" sz="2400" dirty="0"/>
              <a:t>Danmarks Biblioteksforening</a:t>
            </a:r>
          </a:p>
          <a:p>
            <a:endParaRPr lang="da-DK" sz="2400" dirty="0"/>
          </a:p>
          <a:p>
            <a:r>
              <a:rPr lang="da-DK" sz="2400" i="1" dirty="0"/>
              <a:t>Overblikket</a:t>
            </a:r>
            <a:r>
              <a:rPr lang="da-DK" sz="2400" dirty="0"/>
              <a:t> løbende</a:t>
            </a:r>
          </a:p>
        </p:txBody>
      </p:sp>
    </p:spTree>
    <p:extLst>
      <p:ext uri="{BB962C8B-B14F-4D97-AF65-F5344CB8AC3E}">
        <p14:creationId xmlns:p14="http://schemas.microsoft.com/office/powerpoint/2010/main" val="830048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215075-FFB5-85BC-2B25-DF3CDBF65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400" b="1" dirty="0"/>
              <a:t>PR &amp; INVITATIONER – Hvornår og hvordan</a:t>
            </a:r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061DB50-8344-7D9B-C124-3C2F37FF87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7700" y="1825625"/>
            <a:ext cx="63754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a-DK" b="1" dirty="0"/>
              <a:t>Personlig mail i </a:t>
            </a:r>
            <a:r>
              <a:rPr lang="da-DK" b="1" dirty="0" err="1"/>
              <a:t>inbox</a:t>
            </a:r>
            <a:br>
              <a:rPr lang="da-DK" b="1" dirty="0"/>
            </a:br>
            <a:r>
              <a:rPr lang="da-DK" dirty="0"/>
              <a:t>Midt august/primo september? Tilmelding nu åben</a:t>
            </a:r>
            <a:br>
              <a:rPr lang="da-DK" dirty="0"/>
            </a:br>
            <a:endParaRPr lang="da-DK" dirty="0"/>
          </a:p>
          <a:p>
            <a:pPr marL="0" indent="0">
              <a:buNone/>
            </a:pPr>
            <a:r>
              <a:rPr lang="da-DK" b="1" dirty="0"/>
              <a:t>Face-to-face</a:t>
            </a:r>
            <a:br>
              <a:rPr lang="da-DK" b="1" dirty="0"/>
            </a:br>
            <a:r>
              <a:rPr lang="da-DK" dirty="0"/>
              <a:t>Alle medlemmer i Repræsentantskabet inviterer 1-2 med/sender til 1-2 </a:t>
            </a:r>
            <a:br>
              <a:rPr lang="da-DK" dirty="0"/>
            </a:br>
            <a:r>
              <a:rPr lang="da-DK" dirty="0"/>
              <a:t>Midt september/ Udkast til </a:t>
            </a:r>
            <a:r>
              <a:rPr lang="da-DK"/>
              <a:t>hilsen fra DB</a:t>
            </a:r>
            <a:br>
              <a:rPr lang="da-DK" b="1" dirty="0"/>
            </a:br>
            <a:br>
              <a:rPr lang="da-DK" b="1" dirty="0"/>
            </a:br>
            <a:br>
              <a:rPr lang="da-DK" b="1" dirty="0"/>
            </a:br>
            <a:r>
              <a:rPr lang="da-DK" b="1" dirty="0"/>
              <a:t>Skal du med/ personlig mail i </a:t>
            </a:r>
            <a:r>
              <a:rPr lang="da-DK" b="1" dirty="0" err="1"/>
              <a:t>inbox</a:t>
            </a:r>
            <a:br>
              <a:rPr lang="da-DK" dirty="0"/>
            </a:br>
            <a:r>
              <a:rPr lang="da-DK" dirty="0"/>
              <a:t>Start oktober</a:t>
            </a:r>
          </a:p>
        </p:txBody>
      </p:sp>
      <p:pic>
        <p:nvPicPr>
          <p:cNvPr id="10" name="Pladsholder til indhold 9" descr="Postkasse kontur">
            <a:extLst>
              <a:ext uri="{FF2B5EF4-FFF2-40B4-BE49-F238E27FC236}">
                <a16:creationId xmlns:a16="http://schemas.microsoft.com/office/drawing/2014/main" id="{FB0F9906-13A6-1E9E-D742-0AD382FA02F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9800" y="1778000"/>
            <a:ext cx="1651000" cy="1651000"/>
          </a:xfrm>
        </p:spPr>
      </p:pic>
      <p:pic>
        <p:nvPicPr>
          <p:cNvPr id="13" name="Grafik 12" descr="Gruppe personer med massiv udfyldning">
            <a:extLst>
              <a:ext uri="{FF2B5EF4-FFF2-40B4-BE49-F238E27FC236}">
                <a16:creationId xmlns:a16="http://schemas.microsoft.com/office/drawing/2014/main" id="{F3207ADA-13B8-62C3-E90C-2A2E065CCA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79700" y="2680330"/>
            <a:ext cx="2273300" cy="2005969"/>
          </a:xfrm>
          <a:prstGeom prst="rect">
            <a:avLst/>
          </a:prstGeom>
        </p:spPr>
      </p:pic>
      <p:pic>
        <p:nvPicPr>
          <p:cNvPr id="14" name="Pladsholder til indhold 5" descr="Chat med massiv udfyldning">
            <a:extLst>
              <a:ext uri="{FF2B5EF4-FFF2-40B4-BE49-F238E27FC236}">
                <a16:creationId xmlns:a16="http://schemas.microsoft.com/office/drawing/2014/main" id="{00F05D03-DA6E-0ED4-D114-F565124F50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0400" y="4165600"/>
            <a:ext cx="2740518" cy="274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20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AAE536-6EB7-1163-A0B6-6D587F2BB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4. NYT fra udvalgets medlemmer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745CFD1-E457-E39C-236E-C633FED92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83680" y="2273749"/>
            <a:ext cx="4770120" cy="39032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4000" b="1" dirty="0"/>
              <a:t>Bordet rundt</a:t>
            </a:r>
          </a:p>
          <a:p>
            <a:pPr marL="0" indent="0">
              <a:buNone/>
            </a:pPr>
            <a:r>
              <a:rPr lang="da-DK" sz="4000" dirty="0">
                <a:sym typeface="Wingdings" panose="05000000000000000000" pitchFamily="2" charset="2"/>
              </a:rPr>
              <a:t>Siden sidst</a:t>
            </a:r>
            <a:endParaRPr lang="da-DK" sz="4000" dirty="0"/>
          </a:p>
        </p:txBody>
      </p:sp>
      <p:pic>
        <p:nvPicPr>
          <p:cNvPr id="12" name="Pladsholder til indhold 11" descr="Et billede, der indeholder tøj, Ansigt, person, kvinde&#10;&#10;Automatisk genereret beskrivelse">
            <a:extLst>
              <a:ext uri="{FF2B5EF4-FFF2-40B4-BE49-F238E27FC236}">
                <a16:creationId xmlns:a16="http://schemas.microsoft.com/office/drawing/2014/main" id="{6FB5F908-3CDF-1779-D2B0-44E33312E43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3749"/>
            <a:ext cx="5334000" cy="4018014"/>
          </a:xfrm>
        </p:spPr>
      </p:pic>
    </p:spTree>
    <p:extLst>
      <p:ext uri="{BB962C8B-B14F-4D97-AF65-F5344CB8AC3E}">
        <p14:creationId xmlns:p14="http://schemas.microsoft.com/office/powerpoint/2010/main" val="210455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698363b-ef1e-4f8b-a30a-8cd0e7919661">
      <Terms xmlns="http://schemas.microsoft.com/office/infopath/2007/PartnerControls"/>
    </lcf76f155ced4ddcb4097134ff3c332f>
    <TaxCatchAll xmlns="601d1014-e49c-4a1f-8d2d-d39fbe13f80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D1468F965CD0E46B19593B14439F188" ma:contentTypeVersion="18" ma:contentTypeDescription="Opret et nyt dokument." ma:contentTypeScope="" ma:versionID="4b08fbb0bc5a8fe082992a344aaa6682">
  <xsd:schema xmlns:xsd="http://www.w3.org/2001/XMLSchema" xmlns:xs="http://www.w3.org/2001/XMLSchema" xmlns:p="http://schemas.microsoft.com/office/2006/metadata/properties" xmlns:ns2="3698363b-ef1e-4f8b-a30a-8cd0e7919661" xmlns:ns3="601d1014-e49c-4a1f-8d2d-d39fbe13f807" targetNamespace="http://schemas.microsoft.com/office/2006/metadata/properties" ma:root="true" ma:fieldsID="bf6bc5975db25dc73d3dd846a52bfcbe" ns2:_="" ns3:_="">
    <xsd:import namespace="3698363b-ef1e-4f8b-a30a-8cd0e7919661"/>
    <xsd:import namespace="601d1014-e49c-4a1f-8d2d-d39fbe13f8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98363b-ef1e-4f8b-a30a-8cd0e79196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ef430f6e-170f-4fcc-b945-c2cc09da19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1d1014-e49c-4a1f-8d2d-d39fbe13f80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9591570-eeee-4845-87a6-0a41a855ea19}" ma:internalName="TaxCatchAll" ma:showField="CatchAllData" ma:web="601d1014-e49c-4a1f-8d2d-d39fbe13f8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837EAB-A0A8-47AA-9AFA-9501F8638C1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B40313F-B2AD-4E56-81F4-9DA4082ACED1}">
  <ds:schemaRefs>
    <ds:schemaRef ds:uri="http://schemas.microsoft.com/office/2006/metadata/properties"/>
    <ds:schemaRef ds:uri="http://schemas.microsoft.com/office/infopath/2007/PartnerControls"/>
    <ds:schemaRef ds:uri="3698363b-ef1e-4f8b-a30a-8cd0e7919661"/>
    <ds:schemaRef ds:uri="601d1014-e49c-4a1f-8d2d-d39fbe13f807"/>
  </ds:schemaRefs>
</ds:datastoreItem>
</file>

<file path=customXml/itemProps3.xml><?xml version="1.0" encoding="utf-8"?>
<ds:datastoreItem xmlns:ds="http://schemas.openxmlformats.org/officeDocument/2006/customXml" ds:itemID="{6D91AD05-CCB6-4432-BBE1-C5DE537949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98363b-ef1e-4f8b-a30a-8cd0e7919661"/>
    <ds:schemaRef ds:uri="601d1014-e49c-4a1f-8d2d-d39fbe13f8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572</Words>
  <Application>Microsoft Office PowerPoint</Application>
  <PresentationFormat>Widescreen</PresentationFormat>
  <Paragraphs>51</Paragraphs>
  <Slides>10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Comic Sans MS</vt:lpstr>
      <vt:lpstr>Courier New</vt:lpstr>
      <vt:lpstr>Soho Gothic Pro Light</vt:lpstr>
      <vt:lpstr>Wingdings</vt:lpstr>
      <vt:lpstr>Office-tema</vt:lpstr>
      <vt:lpstr>DB Kulturelt Udvalg - maj møde</vt:lpstr>
      <vt:lpstr>2. Kulturpolitiske Regionstræf Optakt til kommunalvalg 2025</vt:lpstr>
      <vt:lpstr>Kulturpolitiske træf</vt:lpstr>
      <vt:lpstr>PowerPoint-præsentation</vt:lpstr>
      <vt:lpstr>PowerPoint-præsentation</vt:lpstr>
      <vt:lpstr>PowerPoint-præsentation</vt:lpstr>
      <vt:lpstr>Kulturpolitiske Regionstræf - Optakt til Kommunalvalg 2025  3. PR &amp; INVITATIONER – Hvornår og hvordan</vt:lpstr>
      <vt:lpstr>PR &amp; INVITATIONER – Hvornår og hvordan</vt:lpstr>
      <vt:lpstr>4. NYT fra udvalgets medlemmer</vt:lpstr>
      <vt:lpstr>5.  Forslag til NÆSTE MØDE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DB Kulturelt Udvalg - maj møde</dc:title>
  <dc:creator>Hellen Niegaard</dc:creator>
  <cp:lastModifiedBy>Hellen Niegaard</cp:lastModifiedBy>
  <cp:revision>4</cp:revision>
  <dcterms:created xsi:type="dcterms:W3CDTF">2024-05-22T08:24:56Z</dcterms:created>
  <dcterms:modified xsi:type="dcterms:W3CDTF">2024-05-23T09:42:39Z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0x0101007D1468F965CD0E46B19593B14439F188</vt:lpwstr>
  </property>
  <property fmtid="{D5CDD505-2E9C-101B-9397-08002B2CF9AE}" pid="3" name="MediaServiceImageTags">
    <vt:lpwstr/>
  </property>
</Properties>
</file>